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3F19D-A0D2-4C72-A4B8-5E088BBE173B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154D3-B932-49C9-8DE7-D808CC3D49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tegorizatio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60648"/>
            <a:ext cx="99726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SBI  Junior Associates Preliminary Test-                   2018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Section 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Reasoning Ability(35 questions, 35 marks and 20 minutes)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Analogy:-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Means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similarity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 having similar features.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Example-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Ocean : Pond :: Kilometer : Meter(Word Analogy)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ii. ABCD : CDEF :: PQRS : RSTU(Letter Analogy),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iii. 1234 : 2345 :: 3456 : 4567(Number Analogy)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iv. ABCD : 1234 :: CDEF : 3456(Letter and Word Analogy)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Number of letters skipped in between adjacent letters in the series is two. Which of the following series observes this rule ?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11560" y="105273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/>
              <a:t>A.</a:t>
            </a:r>
            <a:r>
              <a:rPr lang="en-US" sz="2000" dirty="0"/>
              <a:t> MPSVYBE</a:t>
            </a:r>
          </a:p>
          <a:p>
            <a:r>
              <a:rPr lang="en-US" sz="2000" b="1" dirty="0"/>
              <a:t>B.</a:t>
            </a:r>
            <a:r>
              <a:rPr lang="en-US" sz="2000" dirty="0"/>
              <a:t> QSVYZCF</a:t>
            </a:r>
          </a:p>
          <a:p>
            <a:r>
              <a:rPr lang="en-US" sz="2000" b="1" dirty="0"/>
              <a:t>C.</a:t>
            </a:r>
            <a:r>
              <a:rPr lang="en-US" sz="2000" dirty="0"/>
              <a:t> SVZCGJN</a:t>
            </a:r>
          </a:p>
          <a:p>
            <a:r>
              <a:rPr lang="en-US" sz="2000" b="1" dirty="0"/>
              <a:t>D.</a:t>
            </a:r>
            <a:r>
              <a:rPr lang="en-US" sz="2000" dirty="0"/>
              <a:t> ZCGKMPR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249289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How many pairs of letter are there in the word 'BUCKET' which have as many letters between them in the word as in the alphabet ?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11560" y="378904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000" b="1" dirty="0"/>
              <a:t>A.</a:t>
            </a:r>
            <a:r>
              <a:rPr lang="en-GB" sz="2000" dirty="0"/>
              <a:t> One</a:t>
            </a:r>
          </a:p>
          <a:p>
            <a:r>
              <a:rPr lang="en-GB" sz="2000" b="1" dirty="0"/>
              <a:t>B.</a:t>
            </a:r>
            <a:r>
              <a:rPr lang="en-GB" sz="2000" dirty="0"/>
              <a:t> Two</a:t>
            </a:r>
          </a:p>
          <a:p>
            <a:r>
              <a:rPr lang="en-GB" sz="2000" b="1" dirty="0"/>
              <a:t>C.</a:t>
            </a:r>
            <a:r>
              <a:rPr lang="en-GB" sz="2000" dirty="0"/>
              <a:t> Three</a:t>
            </a:r>
          </a:p>
          <a:p>
            <a:r>
              <a:rPr lang="en-GB" sz="2000" b="1" dirty="0"/>
              <a:t>D.</a:t>
            </a:r>
            <a:r>
              <a:rPr lang="en-GB" sz="2000" dirty="0"/>
              <a:t> Four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6296" y="5445224"/>
            <a:ext cx="1013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ANSWER</a:t>
            </a:r>
          </a:p>
          <a:p>
            <a:r>
              <a:rPr lang="en-IN" dirty="0" smtClean="0"/>
              <a:t>a)A</a:t>
            </a:r>
          </a:p>
          <a:p>
            <a:r>
              <a:rPr lang="en-IN" dirty="0" smtClean="0"/>
              <a:t>b)A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6907597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Q1) Ornithologist </a:t>
            </a:r>
            <a:r>
              <a:rPr lang="en-US" sz="3200" dirty="0"/>
              <a:t>: Bird :: </a:t>
            </a:r>
            <a:r>
              <a:rPr lang="en-US" sz="3200" dirty="0" smtClean="0"/>
              <a:t>Archeologist </a:t>
            </a:r>
            <a:r>
              <a:rPr lang="en-US" dirty="0"/>
              <a:t>: </a:t>
            </a:r>
            <a:r>
              <a:rPr lang="en-US" sz="3200" dirty="0" smtClean="0"/>
              <a:t>?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Island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mediator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Archaeology</a:t>
            </a:r>
          </a:p>
          <a:p>
            <a:pPr marL="514350" indent="-514350">
              <a:buAutoNum type="alphaLcParenR"/>
            </a:pPr>
            <a:r>
              <a:rPr lang="en-IN" sz="3200" dirty="0" smtClean="0"/>
              <a:t>aquatic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251520" y="3068960"/>
            <a:ext cx="4929170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Q2)Peacock </a:t>
            </a:r>
            <a:r>
              <a:rPr lang="en-US" sz="3200" dirty="0"/>
              <a:t>: India :: Bear : </a:t>
            </a:r>
            <a:r>
              <a:rPr lang="en-US" sz="3200" dirty="0" smtClean="0"/>
              <a:t>?</a:t>
            </a:r>
          </a:p>
          <a:p>
            <a:r>
              <a:rPr lang="en-IN" sz="3200" dirty="0" smtClean="0"/>
              <a:t>a)Australia</a:t>
            </a:r>
          </a:p>
          <a:p>
            <a:r>
              <a:rPr lang="en-IN" sz="3200" dirty="0" smtClean="0"/>
              <a:t>b) America</a:t>
            </a:r>
          </a:p>
          <a:p>
            <a:r>
              <a:rPr lang="en-IN" sz="3200" dirty="0" smtClean="0"/>
              <a:t>c)Russia</a:t>
            </a:r>
          </a:p>
          <a:p>
            <a:r>
              <a:rPr lang="en-IN" sz="3200" dirty="0" smtClean="0"/>
              <a:t>d)England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482776" y="5288340"/>
            <a:ext cx="16612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 smtClean="0"/>
              <a:t>ANSWER</a:t>
            </a:r>
          </a:p>
          <a:p>
            <a:r>
              <a:rPr lang="en-IN" sz="3200" dirty="0" smtClean="0"/>
              <a:t>a)C</a:t>
            </a:r>
          </a:p>
          <a:p>
            <a:r>
              <a:rPr lang="en-IN" sz="3200" dirty="0" smtClean="0"/>
              <a:t>b)C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79512" y="251356"/>
            <a:ext cx="864096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Classification:-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Classification is a process of grouping various objects on the basis of  their common properties.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Classification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is a general process related 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  <a:hlinkClick r:id="rId2" tooltip="Categorization"/>
              </a:rPr>
              <a:t>categorization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the process in which ideas and objects are recognized, differentiated, and understood.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Ex-Four of the following five are alike in some way forming a group. Which one does not belong to the group.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March, January, July, June, May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-June 30 days all others 31 days.) Word classification.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25-5, 16-4, 144-12, 64-7, 36-6 (Ans-64-7, others first one is square of second) Number classification.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BY, LO, EW, GT,HS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-EW, all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others letter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pairs are in exactly opposite positions in the alphabet of each other.) Alphabet classification.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88640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Q1) Choose </a:t>
            </a:r>
            <a:r>
              <a:rPr lang="en-GB" sz="2800" dirty="0"/>
              <a:t>the word which is different from the rest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a)</a:t>
            </a:r>
            <a:r>
              <a:rPr lang="en-GB" sz="2800" dirty="0" err="1" smtClean="0"/>
              <a:t>Rigveda</a:t>
            </a:r>
            <a:endParaRPr lang="en-GB" sz="2800" dirty="0" smtClean="0"/>
          </a:p>
          <a:p>
            <a:r>
              <a:rPr lang="en-GB" sz="2800" dirty="0" smtClean="0"/>
              <a:t>b)</a:t>
            </a:r>
            <a:r>
              <a:rPr lang="en-GB" sz="2800" dirty="0" err="1" smtClean="0"/>
              <a:t>Yajurveda</a:t>
            </a:r>
            <a:endParaRPr lang="en-GB" sz="2800" dirty="0" smtClean="0"/>
          </a:p>
          <a:p>
            <a:r>
              <a:rPr lang="en-GB" sz="2800" dirty="0" smtClean="0"/>
              <a:t>c)</a:t>
            </a:r>
            <a:r>
              <a:rPr lang="en-GB" sz="2800" dirty="0" err="1" smtClean="0"/>
              <a:t>Ayurveda</a:t>
            </a:r>
            <a:endParaRPr lang="en-GB" sz="2800" dirty="0" smtClean="0"/>
          </a:p>
          <a:p>
            <a:r>
              <a:rPr lang="en-GB" sz="2800" dirty="0" smtClean="0"/>
              <a:t>d)</a:t>
            </a:r>
            <a:r>
              <a:rPr lang="en-GB" sz="2800" dirty="0" err="1" smtClean="0"/>
              <a:t>samveda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11560" y="3068960"/>
            <a:ext cx="813690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Q2) Choose the word which is different from the rest.</a:t>
            </a:r>
          </a:p>
          <a:p>
            <a:r>
              <a:rPr lang="en-GB" sz="2800" dirty="0" smtClean="0"/>
              <a:t>a)Kanpur</a:t>
            </a:r>
          </a:p>
          <a:p>
            <a:r>
              <a:rPr lang="en-GB" sz="2800" dirty="0" smtClean="0"/>
              <a:t>b)Allahabad</a:t>
            </a:r>
          </a:p>
          <a:p>
            <a:r>
              <a:rPr lang="en-GB" sz="2800" dirty="0" smtClean="0"/>
              <a:t>c)Varanasi</a:t>
            </a:r>
          </a:p>
          <a:p>
            <a:r>
              <a:rPr lang="en-GB" sz="2800" dirty="0" smtClean="0"/>
              <a:t>D)Mathura</a:t>
            </a:r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0108" y="5657671"/>
            <a:ext cx="51528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/>
              <a:t>ANSWERS</a:t>
            </a:r>
          </a:p>
          <a:p>
            <a:r>
              <a:rPr lang="en-IN" sz="2400" dirty="0" smtClean="0"/>
              <a:t>a)C (</a:t>
            </a:r>
            <a:r>
              <a:rPr lang="en-IN" sz="2400" dirty="0" err="1" smtClean="0"/>
              <a:t>ayurveda</a:t>
            </a:r>
            <a:r>
              <a:rPr lang="en-IN" sz="2400" dirty="0" smtClean="0"/>
              <a:t> is not a </a:t>
            </a:r>
            <a:r>
              <a:rPr lang="en-IN" sz="2400" dirty="0" err="1" smtClean="0"/>
              <a:t>veda</a:t>
            </a:r>
            <a:r>
              <a:rPr lang="en-IN" sz="2400" dirty="0" smtClean="0"/>
              <a:t> of history) </a:t>
            </a:r>
          </a:p>
          <a:p>
            <a:r>
              <a:rPr lang="en-IN" sz="2400" dirty="0" smtClean="0"/>
              <a:t>b)D (it </a:t>
            </a:r>
            <a:r>
              <a:rPr lang="en-IN" sz="2400" dirty="0" err="1" smtClean="0"/>
              <a:t>does`nt</a:t>
            </a:r>
            <a:r>
              <a:rPr lang="en-IN" sz="2400" dirty="0" smtClean="0"/>
              <a:t> lie in the banks of </a:t>
            </a:r>
            <a:r>
              <a:rPr lang="en-IN" sz="2400" dirty="0" err="1" smtClean="0"/>
              <a:t>ganga</a:t>
            </a:r>
            <a:r>
              <a:rPr lang="en-IN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 flipH="1">
            <a:off x="539552" y="436022"/>
            <a:ext cx="78488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Coding Decoding:-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Coding is a method of doing a secret message that can not be deciphered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i.e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according to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certain pattern in the mind 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the meaning can be deciphered by third person carefully studying the pattern or analyzing the given code is called decoding.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MAN is coded as NBO, then SKY is coded as TLZ (One letter ahead) Letter Coding.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ii. In a given code SISTER is coded as 323451, UNCLE is coded as 67895 and SUN as 367 then RUSTIC is coded as?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163428.(Ans. Each letter coded as separate number) This is letter and number coding.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0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If in a certain language, MADRAS is coded as NBESBT, how is BOMBAY coded in that code ?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611560" y="980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A.</a:t>
            </a:r>
            <a:r>
              <a:rPr lang="en-US" sz="2400" dirty="0"/>
              <a:t> CPNCBX</a:t>
            </a:r>
          </a:p>
          <a:p>
            <a:r>
              <a:rPr lang="en-US" sz="2400" b="1" dirty="0"/>
              <a:t>B.</a:t>
            </a:r>
            <a:r>
              <a:rPr lang="en-US" sz="2400" dirty="0"/>
              <a:t> CPNCBZ</a:t>
            </a:r>
          </a:p>
          <a:p>
            <a:r>
              <a:rPr lang="en-US" sz="2400" b="1" dirty="0"/>
              <a:t>C.</a:t>
            </a:r>
            <a:r>
              <a:rPr lang="en-US" sz="2400" dirty="0"/>
              <a:t> CPOCBZ</a:t>
            </a:r>
          </a:p>
          <a:p>
            <a:r>
              <a:rPr lang="en-US" sz="2400" b="1" dirty="0"/>
              <a:t>D.</a:t>
            </a:r>
            <a:r>
              <a:rPr lang="en-US" sz="2400" dirty="0"/>
              <a:t> CQOCBZ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2636912"/>
            <a:ext cx="6246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If VICTORY is coded as YLFWRUB, how can SUCCESS be coded ?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83568" y="364502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A.</a:t>
            </a:r>
            <a:r>
              <a:rPr lang="en-US" sz="2400" dirty="0"/>
              <a:t> VXEEIVV</a:t>
            </a:r>
          </a:p>
          <a:p>
            <a:r>
              <a:rPr lang="en-US" sz="2400" b="1" dirty="0"/>
              <a:t>B.</a:t>
            </a:r>
            <a:r>
              <a:rPr lang="en-US" sz="2400" dirty="0"/>
              <a:t> VXFFHVV</a:t>
            </a:r>
          </a:p>
          <a:p>
            <a:r>
              <a:rPr lang="en-US" sz="2400" b="1" dirty="0"/>
              <a:t>C.</a:t>
            </a:r>
            <a:r>
              <a:rPr lang="en-US" sz="2400" dirty="0"/>
              <a:t> VYEEHVV</a:t>
            </a:r>
          </a:p>
          <a:p>
            <a:r>
              <a:rPr lang="en-US" sz="2400" b="1" dirty="0"/>
              <a:t>D.</a:t>
            </a:r>
            <a:r>
              <a:rPr lang="en-US" sz="2400" dirty="0"/>
              <a:t> VYEFIVV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89320" y="5842337"/>
            <a:ext cx="58546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000" dirty="0" smtClean="0"/>
              <a:t>ANSWERS</a:t>
            </a:r>
          </a:p>
          <a:p>
            <a:r>
              <a:rPr lang="en-IN" sz="2000" dirty="0" smtClean="0"/>
              <a:t>1.B(each letter in the word is moved 1 step forward)</a:t>
            </a:r>
          </a:p>
          <a:p>
            <a:r>
              <a:rPr lang="en-IN" sz="2000" dirty="0" smtClean="0"/>
              <a:t>2.B(each letter of the word is moved 3 letters forward)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11560" y="261809"/>
            <a:ext cx="831641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Series:-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Series consists of items having identical features. Series test is a type of aptitude test which require to find  the missing or wrong number in the given sequence. Common feature to be identified.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Letter based series.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Find the missing number. AN, BO, CP, DQ, ? (Ans. ER) 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ii. Letter and number based series.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Find the missing number. A2N, C4O, E6P, G8Q, 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(Ans. I10R, first digit is of difference two in alphabet, second digit is next even number and next one is, next to alphabet.)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In following alphabet series , one term missing as shown by question mark (?). Choose missing term from options.: U, O, I, ?, A</a:t>
            </a:r>
          </a:p>
        </p:txBody>
      </p:sp>
      <p:sp>
        <p:nvSpPr>
          <p:cNvPr id="5" name="Rectangle 4"/>
          <p:cNvSpPr/>
          <p:nvPr/>
        </p:nvSpPr>
        <p:spPr>
          <a:xfrm>
            <a:off x="611560" y="112474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400" b="1" dirty="0"/>
              <a:t>A.</a:t>
            </a:r>
            <a:r>
              <a:rPr lang="pt-BR" sz="2400" dirty="0"/>
              <a:t> E</a:t>
            </a:r>
          </a:p>
          <a:p>
            <a:r>
              <a:rPr lang="pt-BR" sz="2400" b="1" dirty="0"/>
              <a:t>B.</a:t>
            </a:r>
            <a:r>
              <a:rPr lang="pt-BR" sz="2400" dirty="0"/>
              <a:t> C</a:t>
            </a:r>
          </a:p>
          <a:p>
            <a:r>
              <a:rPr lang="pt-BR" sz="2400" b="1" dirty="0"/>
              <a:t>C.</a:t>
            </a:r>
            <a:r>
              <a:rPr lang="pt-BR" sz="2400" dirty="0"/>
              <a:t> S</a:t>
            </a:r>
          </a:p>
          <a:p>
            <a:r>
              <a:rPr lang="pt-BR" sz="2400" b="1" dirty="0"/>
              <a:t>D.</a:t>
            </a:r>
            <a:r>
              <a:rPr lang="pt-BR" sz="2400" dirty="0"/>
              <a:t> G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2780928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In the series 2, 6, 18, 54, ...... what will be the 8th term 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3284984"/>
            <a:ext cx="1214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/>
              <a:t>A. 4370 </a:t>
            </a:r>
          </a:p>
          <a:p>
            <a:r>
              <a:rPr lang="en-IN" sz="2400" b="1" dirty="0" smtClean="0"/>
              <a:t>B. 4374</a:t>
            </a:r>
          </a:p>
          <a:p>
            <a:r>
              <a:rPr lang="en-IN" sz="2400" b="1" dirty="0" smtClean="0"/>
              <a:t>C. 7443</a:t>
            </a:r>
          </a:p>
          <a:p>
            <a:r>
              <a:rPr lang="en-IN" sz="2400" b="1" dirty="0" smtClean="0"/>
              <a:t>D. 7434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3059832" y="5373216"/>
            <a:ext cx="11340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Answer:</a:t>
            </a:r>
            <a:r>
              <a:rPr lang="en-GB" dirty="0"/>
              <a:t> </a:t>
            </a:r>
            <a:endParaRPr lang="en-GB" dirty="0" smtClean="0"/>
          </a:p>
          <a:p>
            <a:r>
              <a:rPr lang="en-GB" dirty="0" smtClean="0"/>
              <a:t>1)</a:t>
            </a:r>
            <a:r>
              <a:rPr lang="en-GB" b="1" dirty="0" smtClean="0"/>
              <a:t>B</a:t>
            </a:r>
            <a:r>
              <a:rPr lang="en-GB" dirty="0" smtClean="0"/>
              <a:t>( the numbers are alternately </a:t>
            </a:r>
            <a:r>
              <a:rPr lang="en-GB" dirty="0" err="1" smtClean="0"/>
              <a:t>multiplyed</a:t>
            </a:r>
            <a:r>
              <a:rPr lang="en-GB" dirty="0" smtClean="0"/>
              <a:t> by 2 and 3/2)</a:t>
            </a:r>
          </a:p>
          <a:p>
            <a:r>
              <a:rPr lang="en-GB" dirty="0" smtClean="0"/>
              <a:t>2)</a:t>
            </a:r>
            <a:r>
              <a:rPr lang="en-GB" b="1" dirty="0" smtClean="0"/>
              <a:t>B</a:t>
            </a:r>
            <a:r>
              <a:rPr lang="en-GB" dirty="0" smtClean="0"/>
              <a:t>(the </a:t>
            </a:r>
            <a:r>
              <a:rPr lang="en-GB" dirty="0"/>
              <a:t>series is a G.P. in which a = 2, r = 3.</a:t>
            </a:r>
          </a:p>
          <a:p>
            <a:r>
              <a:rPr lang="en-GB" dirty="0"/>
              <a:t>Therefore 8th term = ar</a:t>
            </a:r>
            <a:r>
              <a:rPr lang="en-GB" baseline="30000" dirty="0"/>
              <a:t>8-1</a:t>
            </a:r>
            <a:r>
              <a:rPr lang="en-GB" dirty="0"/>
              <a:t> = ar</a:t>
            </a:r>
            <a:r>
              <a:rPr lang="en-GB" baseline="30000" dirty="0"/>
              <a:t>7</a:t>
            </a:r>
            <a:r>
              <a:rPr lang="en-GB" dirty="0"/>
              <a:t> = 2 x 3</a:t>
            </a:r>
            <a:r>
              <a:rPr lang="en-GB" baseline="30000" dirty="0"/>
              <a:t>7</a:t>
            </a:r>
            <a:r>
              <a:rPr lang="en-GB" dirty="0"/>
              <a:t> = (2 x 2187) = 4374</a:t>
            </a:r>
            <a:r>
              <a:rPr lang="en-GB" dirty="0" smtClean="0"/>
              <a:t>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3568" y="683405"/>
            <a:ext cx="82089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Alphabet:-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Questions based on English alphabets becomes very easy if we sense all alphabets from left to right in the form of numbers from 1 to 26.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How many meaningful English words can be formed with the letter ATN, using each letter only once in each word? (Ans. Two, ANT and TAN.)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ii. If the letters of the word OBSERVANT are interchanged, such that the first becomes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ninth,second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becomes eighth and so on and the position of the fifth letter remains unchanged then what will be the new arrangement of letters.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-THAVRESBO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624</Words>
  <Application>Microsoft Office PowerPoint</Application>
  <PresentationFormat>On-screen Show (4:3)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sarat</dc:creator>
  <cp:lastModifiedBy>Windows User</cp:lastModifiedBy>
  <cp:revision>2</cp:revision>
  <dcterms:created xsi:type="dcterms:W3CDTF">2018-03-22T15:30:10Z</dcterms:created>
  <dcterms:modified xsi:type="dcterms:W3CDTF">2018-03-30T16:09:17Z</dcterms:modified>
</cp:coreProperties>
</file>