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2B29BFB-F6D2-4414-A353-5A7FE94987D4}" type="datetimeFigureOut">
              <a:rPr lang="en-US" smtClean="0"/>
              <a:pPr/>
              <a:t>3/26/2018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ED3535-3D78-4890-8861-CFF99846BA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7.wa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8.wav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sarat\Desktop\quadratic%20equation259.wav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692" y="260649"/>
            <a:ext cx="877035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QUADRATIC EQUATION</a:t>
            </a:r>
            <a:endParaRPr lang="en-US" sz="4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FF0066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12777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2400" dirty="0" smtClean="0">
                <a:solidFill>
                  <a:srgbClr val="00B050"/>
                </a:solidFill>
              </a:rPr>
              <a:t>The equation of the degree two of one variable is called </a:t>
            </a:r>
            <a:r>
              <a:rPr lang="en-IN" sz="2400" b="1" dirty="0" smtClean="0">
                <a:solidFill>
                  <a:srgbClr val="00B050"/>
                </a:solidFill>
              </a:rPr>
              <a:t>quadratic equation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5" y="2636913"/>
            <a:ext cx="44582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IN" sz="3200" b="1" dirty="0" smtClean="0"/>
              <a:t>GENERAL FORM: 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611561" y="3356992"/>
            <a:ext cx="70567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ax² + </a:t>
            </a:r>
            <a:r>
              <a:rPr lang="en-US" sz="2800" b="1" dirty="0" err="1">
                <a:solidFill>
                  <a:srgbClr val="002060"/>
                </a:solidFill>
              </a:rPr>
              <a:t>bx</a:t>
            </a:r>
            <a:r>
              <a:rPr lang="en-US" sz="2800" b="1" dirty="0">
                <a:solidFill>
                  <a:srgbClr val="002060"/>
                </a:solidFill>
              </a:rPr>
              <a:t> + c = </a:t>
            </a:r>
            <a:r>
              <a:rPr lang="en-US" sz="2800" b="1" dirty="0" smtClean="0">
                <a:solidFill>
                  <a:srgbClr val="002060"/>
                </a:solidFill>
              </a:rPr>
              <a:t>0………….(1)</a:t>
            </a:r>
          </a:p>
          <a:p>
            <a:r>
              <a:rPr lang="en-US" sz="2800" dirty="0" smtClean="0"/>
              <a:t> where a, b, c are all real numbers </a:t>
            </a:r>
          </a:p>
          <a:p>
            <a:r>
              <a:rPr lang="en-IN" sz="2800" dirty="0" smtClean="0"/>
              <a:t>And a</a:t>
            </a:r>
            <a:r>
              <a:rPr lang="en-US" sz="2800" dirty="0" smtClean="0">
                <a:solidFill>
                  <a:srgbClr val="002060"/>
                </a:solidFill>
              </a:rPr>
              <a:t> ≠ </a:t>
            </a:r>
            <a:r>
              <a:rPr lang="en-US" sz="2800" dirty="0" smtClean="0"/>
              <a:t>0</a:t>
            </a:r>
          </a:p>
          <a:p>
            <a:endParaRPr lang="en-US" sz="2400" dirty="0"/>
          </a:p>
        </p:txBody>
      </p:sp>
      <p:pic>
        <p:nvPicPr>
          <p:cNvPr id="7" name="quadratic equation257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332656"/>
            <a:ext cx="9396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 </a:t>
            </a:r>
            <a:r>
              <a:rPr lang="en-IN" sz="3600" dirty="0" smtClean="0">
                <a:solidFill>
                  <a:srgbClr val="FF0066"/>
                </a:solidFill>
              </a:rPr>
              <a:t>CONDITION  THAT  TWO  QUADRATIC</a:t>
            </a:r>
          </a:p>
          <a:p>
            <a:r>
              <a:rPr lang="en-IN" sz="3600" dirty="0" smtClean="0">
                <a:solidFill>
                  <a:srgbClr val="FF0066"/>
                </a:solidFill>
              </a:rPr>
              <a:t>           EQUATION HAVE BOTH</a:t>
            </a:r>
          </a:p>
          <a:p>
            <a:r>
              <a:rPr lang="en-IN" sz="3600" dirty="0" smtClean="0">
                <a:solidFill>
                  <a:srgbClr val="FF0066"/>
                </a:solidFill>
              </a:rPr>
              <a:t>            THE ROOTS COMMON </a:t>
            </a:r>
            <a:r>
              <a:rPr lang="en-IN" sz="2400" dirty="0" smtClean="0">
                <a:solidFill>
                  <a:srgbClr val="FF0066"/>
                </a:solidFill>
              </a:rPr>
              <a:t>:</a:t>
            </a:r>
            <a:endParaRPr lang="en-US" sz="2400" dirty="0">
              <a:solidFill>
                <a:srgbClr val="FF006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2708920"/>
            <a:ext cx="85324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Suppose that equations </a:t>
            </a:r>
            <a:r>
              <a:rPr lang="en-IN" sz="2800" b="1" dirty="0" err="1" smtClean="0">
                <a:solidFill>
                  <a:srgbClr val="0070C0"/>
                </a:solidFill>
              </a:rPr>
              <a:t>ax</a:t>
            </a:r>
            <a:r>
              <a:rPr lang="en-US" sz="2800" b="1" dirty="0" smtClean="0">
                <a:solidFill>
                  <a:srgbClr val="0070C0"/>
                </a:solidFill>
              </a:rPr>
              <a:t>²+bx+c=0 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                        </a:t>
            </a:r>
            <a:r>
              <a:rPr lang="en-US" sz="2800" b="1" dirty="0" smtClean="0"/>
              <a:t>and</a:t>
            </a:r>
            <a:r>
              <a:rPr lang="en-US" sz="2800" b="1" dirty="0" smtClean="0">
                <a:solidFill>
                  <a:srgbClr val="0070C0"/>
                </a:solidFill>
              </a:rPr>
              <a:t>  </a:t>
            </a:r>
            <a:r>
              <a:rPr lang="en-IN" sz="2800" b="1" dirty="0" err="1" smtClean="0">
                <a:solidFill>
                  <a:srgbClr val="0070C0"/>
                </a:solidFill>
              </a:rPr>
              <a:t>Ax</a:t>
            </a:r>
            <a:r>
              <a:rPr lang="en-US" sz="2800" b="1" dirty="0" smtClean="0">
                <a:solidFill>
                  <a:srgbClr val="0070C0"/>
                </a:solidFill>
              </a:rPr>
              <a:t>²+Bx+C=0  </a:t>
            </a:r>
          </a:p>
          <a:p>
            <a:r>
              <a:rPr lang="en-US" sz="2800" dirty="0" smtClean="0"/>
              <a:t>               Have both the roots common  then</a:t>
            </a:r>
          </a:p>
          <a:p>
            <a:endParaRPr lang="en-IN" sz="2000" dirty="0" smtClean="0"/>
          </a:p>
          <a:p>
            <a:r>
              <a:rPr lang="en-IN" sz="2000" dirty="0" smtClean="0"/>
              <a:t>                            </a:t>
            </a:r>
            <a:r>
              <a:rPr lang="en-IN" sz="3600" b="1" dirty="0" smtClean="0">
                <a:solidFill>
                  <a:srgbClr val="C00000"/>
                </a:solidFill>
              </a:rPr>
              <a:t>a/A = b/B = c/C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008" y="476672"/>
            <a:ext cx="8928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2800" dirty="0" smtClean="0">
                <a:solidFill>
                  <a:srgbClr val="FF0000"/>
                </a:solidFill>
              </a:rPr>
              <a:t>A Quadratic equation gives two and only two values of the</a:t>
            </a:r>
          </a:p>
          <a:p>
            <a:r>
              <a:rPr lang="en-IN" sz="2800" dirty="0">
                <a:solidFill>
                  <a:srgbClr val="FF0000"/>
                </a:solidFill>
              </a:rPr>
              <a:t> </a:t>
            </a:r>
            <a:r>
              <a:rPr lang="en-IN" sz="2800" dirty="0" smtClean="0">
                <a:solidFill>
                  <a:srgbClr val="FF0000"/>
                </a:solidFill>
              </a:rPr>
              <a:t>unknown variable and both these  values are called the </a:t>
            </a:r>
            <a:r>
              <a:rPr lang="en-IN" sz="2800" b="1" dirty="0" smtClean="0">
                <a:solidFill>
                  <a:srgbClr val="FF0000"/>
                </a:solidFill>
              </a:rPr>
              <a:t>roots Of the equation</a:t>
            </a:r>
            <a:r>
              <a:rPr lang="en-IN" sz="2400" b="1" dirty="0" smtClean="0"/>
              <a:t>.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4" y="2276873"/>
            <a:ext cx="8730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2800" dirty="0" smtClean="0">
                <a:solidFill>
                  <a:srgbClr val="FF0000"/>
                </a:solidFill>
              </a:rPr>
              <a:t>The roots of the quadratic equation can be evaluated </a:t>
            </a:r>
          </a:p>
          <a:p>
            <a:r>
              <a:rPr lang="en-IN" sz="2800" dirty="0" smtClean="0">
                <a:solidFill>
                  <a:srgbClr val="FF0000"/>
                </a:solidFill>
              </a:rPr>
              <a:t>Using the following formula.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31058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​​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51720" y="378904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​​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24578" name="Picture 2" descr="Image result for quadratic formu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356992"/>
            <a:ext cx="6048672" cy="1944216"/>
          </a:xfrm>
          <a:prstGeom prst="rect">
            <a:avLst/>
          </a:prstGeom>
          <a:noFill/>
        </p:spPr>
      </p:pic>
      <p:pic>
        <p:nvPicPr>
          <p:cNvPr id="8" name="quadratic equation258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0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548681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smtClean="0">
                <a:solidFill>
                  <a:schemeClr val="bg2">
                    <a:lumMod val="50000"/>
                  </a:schemeClr>
                </a:solidFill>
              </a:rPr>
              <a:t>DISCRIMINANT :</a:t>
            </a:r>
            <a:r>
              <a:rPr lang="en-IN" sz="3200" dirty="0" smtClean="0"/>
              <a:t> T</a:t>
            </a:r>
            <a:r>
              <a:rPr lang="en-IN" sz="2800" dirty="0" smtClean="0"/>
              <a:t>he expression inside the square root</a:t>
            </a:r>
            <a:r>
              <a:rPr lang="en-US" sz="2800" dirty="0" smtClean="0"/>
              <a:t>  b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–4ac </a:t>
            </a:r>
            <a:r>
              <a:rPr lang="en-IN" sz="2800" dirty="0" smtClean="0"/>
              <a:t> is called the </a:t>
            </a:r>
            <a:r>
              <a:rPr lang="en-IN" sz="2800" dirty="0" err="1" smtClean="0"/>
              <a:t>discriminant</a:t>
            </a:r>
            <a:r>
              <a:rPr lang="en-IN" sz="2800" dirty="0" smtClean="0"/>
              <a:t> of the quadratic equation and denoted by D.</a:t>
            </a:r>
          </a:p>
          <a:p>
            <a:endParaRPr lang="en-IN" sz="2800" dirty="0" smtClean="0"/>
          </a:p>
          <a:p>
            <a:r>
              <a:rPr lang="en-IN" sz="2800" dirty="0" smtClean="0"/>
              <a:t>Thus </a:t>
            </a:r>
            <a:r>
              <a:rPr lang="en-IN" sz="2800" dirty="0" err="1" smtClean="0"/>
              <a:t>discriminant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3635898" y="2132857"/>
            <a:ext cx="30524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(D) = b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 –4ac</a:t>
            </a:r>
            <a:r>
              <a:rPr lang="en-US" sz="3200" b="1" dirty="0" smtClean="0"/>
              <a:t> </a:t>
            </a:r>
            <a:endParaRPr lang="en-US" sz="3200" b="1" dirty="0"/>
          </a:p>
        </p:txBody>
      </p:sp>
      <p:pic>
        <p:nvPicPr>
          <p:cNvPr id="5" name="quadratic equation259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0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332656"/>
            <a:ext cx="659026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NATURE OF ROOTS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412776"/>
            <a:ext cx="7580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dirty="0" smtClean="0">
                <a:solidFill>
                  <a:srgbClr val="002060"/>
                </a:solidFill>
              </a:rPr>
              <a:t>The nature of the roots depends upon its </a:t>
            </a:r>
            <a:r>
              <a:rPr lang="en-IN" sz="2400" dirty="0" err="1" smtClean="0">
                <a:solidFill>
                  <a:srgbClr val="002060"/>
                </a:solidFill>
              </a:rPr>
              <a:t>discriminant</a:t>
            </a:r>
            <a:r>
              <a:rPr lang="en-IN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2276872"/>
            <a:ext cx="8332730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lphaLcPeriod"/>
            </a:pPr>
            <a:r>
              <a:rPr lang="en-IN" sz="2000" dirty="0" smtClean="0">
                <a:solidFill>
                  <a:srgbClr val="00B050"/>
                </a:solidFill>
              </a:rPr>
              <a:t>If D&lt;O , then  the roots are non-real complex . Such roots are always </a:t>
            </a:r>
          </a:p>
          <a:p>
            <a:pPr marL="342900" indent="-342900"/>
            <a:r>
              <a:rPr lang="en-IN" sz="2000" dirty="0" smtClean="0">
                <a:solidFill>
                  <a:srgbClr val="00B050"/>
                </a:solidFill>
              </a:rPr>
              <a:t>       conjugate to one another .</a:t>
            </a:r>
          </a:p>
          <a:p>
            <a:pPr marL="342900" indent="-342900">
              <a:buAutoNum type="alphaLcPeriod" startAt="2"/>
            </a:pPr>
            <a:endParaRPr lang="en-IN" sz="2000" dirty="0" smtClean="0">
              <a:solidFill>
                <a:srgbClr val="92D050"/>
              </a:solidFill>
            </a:endParaRPr>
          </a:p>
          <a:p>
            <a:pPr marL="342900" indent="-342900">
              <a:buAutoNum type="alphaLcPeriod" startAt="2"/>
            </a:pPr>
            <a:r>
              <a:rPr lang="en-IN" sz="2000" dirty="0" smtClean="0">
                <a:solidFill>
                  <a:srgbClr val="FF0066"/>
                </a:solidFill>
              </a:rPr>
              <a:t>If  D=0, then the roots are real and equal . ‘</a:t>
            </a:r>
          </a:p>
          <a:p>
            <a:pPr marL="342900" indent="-342900"/>
            <a:r>
              <a:rPr lang="en-IN" sz="2000" dirty="0" smtClean="0">
                <a:solidFill>
                  <a:srgbClr val="FF0066"/>
                </a:solidFill>
              </a:rPr>
              <a:t>       Each root of the equation becomes –b/2a.</a:t>
            </a:r>
          </a:p>
          <a:p>
            <a:pPr marL="342900" indent="-342900"/>
            <a:r>
              <a:rPr lang="en-IN" sz="2000" dirty="0" smtClean="0">
                <a:solidFill>
                  <a:srgbClr val="FF0066"/>
                </a:solidFill>
              </a:rPr>
              <a:t>      </a:t>
            </a:r>
            <a:r>
              <a:rPr lang="en-IN" sz="2000" b="1" dirty="0" smtClean="0">
                <a:solidFill>
                  <a:srgbClr val="FF0066"/>
                </a:solidFill>
              </a:rPr>
              <a:t>Equal roots are </a:t>
            </a:r>
            <a:r>
              <a:rPr lang="en-IN" sz="2000" b="1" dirty="0" err="1" smtClean="0">
                <a:solidFill>
                  <a:srgbClr val="FF0066"/>
                </a:solidFill>
              </a:rPr>
              <a:t>refered</a:t>
            </a:r>
            <a:r>
              <a:rPr lang="en-IN" sz="2000" b="1" dirty="0" smtClean="0">
                <a:solidFill>
                  <a:srgbClr val="FF0066"/>
                </a:solidFill>
              </a:rPr>
              <a:t> as repeated roots or double roots. </a:t>
            </a:r>
          </a:p>
          <a:p>
            <a:pPr marL="342900" indent="-342900"/>
            <a:endParaRPr lang="en-IN" sz="2000" b="1" dirty="0" smtClean="0">
              <a:solidFill>
                <a:srgbClr val="FF0066"/>
              </a:solidFill>
            </a:endParaRPr>
          </a:p>
          <a:p>
            <a:pPr marL="342900" indent="-342900"/>
            <a:r>
              <a:rPr lang="en-IN" sz="2000" b="1" dirty="0" smtClean="0">
                <a:solidFill>
                  <a:srgbClr val="00B050"/>
                </a:solidFill>
              </a:rPr>
              <a:t>c. I</a:t>
            </a:r>
            <a:r>
              <a:rPr lang="en-IN" sz="2000" dirty="0" smtClean="0">
                <a:solidFill>
                  <a:srgbClr val="00B050"/>
                </a:solidFill>
              </a:rPr>
              <a:t>f  D&gt;0  then the roots are real and unequal</a:t>
            </a:r>
            <a:endParaRPr lang="en-IN" sz="2000" b="1" dirty="0" smtClean="0">
              <a:solidFill>
                <a:srgbClr val="00B050"/>
              </a:solidFill>
            </a:endParaRPr>
          </a:p>
          <a:p>
            <a:pPr marL="342900" indent="-342900"/>
            <a:endParaRPr lang="en-IN" b="1" dirty="0" smtClean="0">
              <a:solidFill>
                <a:srgbClr val="FF0066"/>
              </a:solidFill>
            </a:endParaRPr>
          </a:p>
          <a:p>
            <a:pPr marL="342900" indent="-342900">
              <a:buFont typeface="+mj-lt"/>
              <a:buAutoNum type="alphaLcPeriod"/>
            </a:pPr>
            <a:endParaRPr lang="en-US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8892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>
                <a:solidFill>
                  <a:srgbClr val="FF0066"/>
                </a:solidFill>
              </a:rPr>
              <a:t>d. In particular , if a , b ,c are rational numbers , D&gt;0           </a:t>
            </a:r>
          </a:p>
          <a:p>
            <a:r>
              <a:rPr lang="en-IN" sz="2400" dirty="0" smtClean="0">
                <a:solidFill>
                  <a:srgbClr val="FF0066"/>
                </a:solidFill>
              </a:rPr>
              <a:t>    and D is perfect square , then the roots of the                   equation are rational numbers and unequal</a:t>
            </a:r>
          </a:p>
          <a:p>
            <a:endParaRPr lang="en-IN" sz="2400" dirty="0" smtClean="0">
              <a:solidFill>
                <a:srgbClr val="FF0066"/>
              </a:solidFill>
            </a:endParaRPr>
          </a:p>
          <a:p>
            <a:endParaRPr lang="en-IN" sz="2400" dirty="0" smtClean="0">
              <a:solidFill>
                <a:srgbClr val="00B050"/>
              </a:solidFill>
            </a:endParaRPr>
          </a:p>
          <a:p>
            <a:r>
              <a:rPr lang="en-IN" sz="2400" dirty="0" smtClean="0">
                <a:solidFill>
                  <a:srgbClr val="00B050"/>
                </a:solidFill>
              </a:rPr>
              <a:t>E. If </a:t>
            </a:r>
            <a:r>
              <a:rPr lang="en-IN" sz="2400" dirty="0" err="1" smtClean="0">
                <a:solidFill>
                  <a:srgbClr val="00B050"/>
                </a:solidFill>
              </a:rPr>
              <a:t>a,b,c</a:t>
            </a:r>
            <a:r>
              <a:rPr lang="en-IN" sz="2400" dirty="0" smtClean="0">
                <a:solidFill>
                  <a:srgbClr val="00B050"/>
                </a:solidFill>
              </a:rPr>
              <a:t> are rational numbers , D&gt;0 but D is not a perfect square  , then the roots of the equation are irrational (surd).</a:t>
            </a:r>
          </a:p>
          <a:p>
            <a:r>
              <a:rPr lang="en-IN" sz="2400" dirty="0" smtClean="0">
                <a:solidFill>
                  <a:srgbClr val="00B050"/>
                </a:solidFill>
              </a:rPr>
              <a:t>Surd roots are always conjugate to one another . </a:t>
            </a:r>
          </a:p>
          <a:p>
            <a:endParaRPr lang="en-IN" sz="2400" dirty="0" smtClean="0">
              <a:solidFill>
                <a:srgbClr val="00B050"/>
              </a:solidFill>
            </a:endParaRPr>
          </a:p>
          <a:p>
            <a:endParaRPr lang="en-IN" sz="2400" dirty="0" smtClean="0">
              <a:solidFill>
                <a:srgbClr val="FF0066"/>
              </a:solidFill>
            </a:endParaRPr>
          </a:p>
          <a:p>
            <a:r>
              <a:rPr lang="en-IN" sz="2400" dirty="0" smtClean="0">
                <a:solidFill>
                  <a:srgbClr val="FF0066"/>
                </a:solidFill>
              </a:rPr>
              <a:t>f. If a=1 , b and c are integers , D&gt;0 and perfect square , then </a:t>
            </a:r>
          </a:p>
          <a:p>
            <a:r>
              <a:rPr lang="en-IN" sz="2400" dirty="0" smtClean="0">
                <a:solidFill>
                  <a:srgbClr val="FF0066"/>
                </a:solidFill>
              </a:rPr>
              <a:t>Roots of the equation are integers.</a:t>
            </a:r>
            <a:endParaRPr lang="en-US" sz="2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24544" y="332656"/>
            <a:ext cx="1011763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Sy</a:t>
            </a:r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mmetric  functions </a:t>
            </a:r>
          </a:p>
          <a:p>
            <a:pPr algn="ctr"/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of  roots</a:t>
            </a:r>
            <a:endParaRPr lang="en-US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9592" y="1916832"/>
            <a:ext cx="7678705" cy="3323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An expression in </a:t>
            </a:r>
            <a:r>
              <a:rPr lang="el-GR" dirty="0" smtClean="0"/>
              <a:t>α </a:t>
            </a:r>
            <a:r>
              <a:rPr lang="en-IN" dirty="0" smtClean="0"/>
              <a:t>,</a:t>
            </a:r>
            <a:r>
              <a:rPr lang="el-GR" dirty="0" smtClean="0"/>
              <a:t>β</a:t>
            </a:r>
            <a:r>
              <a:rPr lang="en-IN" dirty="0" smtClean="0"/>
              <a:t> is  called a symmetric function of</a:t>
            </a:r>
            <a:r>
              <a:rPr lang="el-GR" dirty="0" smtClean="0"/>
              <a:t> α </a:t>
            </a:r>
            <a:r>
              <a:rPr lang="en-IN" dirty="0" smtClean="0"/>
              <a:t>,</a:t>
            </a:r>
            <a:r>
              <a:rPr lang="el-GR" dirty="0" smtClean="0"/>
              <a:t>β</a:t>
            </a:r>
            <a:r>
              <a:rPr lang="en-IN" dirty="0" smtClean="0"/>
              <a:t> if the function</a:t>
            </a:r>
          </a:p>
          <a:p>
            <a:r>
              <a:rPr lang="en-IN" dirty="0" smtClean="0"/>
              <a:t>Is not affected by interchanging </a:t>
            </a:r>
            <a:r>
              <a:rPr lang="el-GR" dirty="0" smtClean="0"/>
              <a:t>α </a:t>
            </a:r>
            <a:r>
              <a:rPr lang="en-IN" dirty="0" smtClean="0"/>
              <a:t>and </a:t>
            </a:r>
            <a:r>
              <a:rPr lang="el-GR" dirty="0" smtClean="0"/>
              <a:t>β</a:t>
            </a:r>
            <a:r>
              <a:rPr lang="en-IN" dirty="0" smtClean="0"/>
              <a:t>  . If </a:t>
            </a:r>
            <a:r>
              <a:rPr lang="el-GR" dirty="0" smtClean="0"/>
              <a:t>α </a:t>
            </a:r>
            <a:r>
              <a:rPr lang="en-IN" dirty="0" smtClean="0"/>
              <a:t>,</a:t>
            </a:r>
            <a:r>
              <a:rPr lang="el-GR" dirty="0" smtClean="0"/>
              <a:t>β</a:t>
            </a:r>
            <a:r>
              <a:rPr lang="en-IN" dirty="0" smtClean="0"/>
              <a:t>  are the roots of the </a:t>
            </a:r>
          </a:p>
          <a:p>
            <a:r>
              <a:rPr lang="en-IN" dirty="0" smtClean="0"/>
              <a:t>Quadratic equation                                                            and             then ,</a:t>
            </a:r>
          </a:p>
          <a:p>
            <a:endParaRPr lang="en-IN" dirty="0" smtClean="0"/>
          </a:p>
          <a:p>
            <a:endParaRPr lang="en-IN" sz="2000" dirty="0" smtClean="0">
              <a:solidFill>
                <a:srgbClr val="FF0000"/>
              </a:solidFill>
            </a:endParaRPr>
          </a:p>
          <a:p>
            <a:r>
              <a:rPr lang="en-IN" sz="2000" b="1" dirty="0" smtClean="0">
                <a:solidFill>
                  <a:srgbClr val="FF0000"/>
                </a:solidFill>
              </a:rPr>
              <a:t>SUM OF ROOTS :</a:t>
            </a:r>
          </a:p>
          <a:p>
            <a:r>
              <a:rPr lang="en-IN" sz="2000" b="1" dirty="0" smtClean="0">
                <a:solidFill>
                  <a:srgbClr val="FF0000"/>
                </a:solidFill>
              </a:rPr>
              <a:t> </a:t>
            </a:r>
            <a:r>
              <a:rPr lang="el-GR" sz="2000" b="1" dirty="0" smtClean="0">
                <a:solidFill>
                  <a:srgbClr val="FF0000"/>
                </a:solidFill>
              </a:rPr>
              <a:t>α </a:t>
            </a:r>
            <a:r>
              <a:rPr lang="en-IN" sz="2000" b="1" dirty="0" smtClean="0">
                <a:solidFill>
                  <a:srgbClr val="FF0000"/>
                </a:solidFill>
              </a:rPr>
              <a:t>+</a:t>
            </a:r>
            <a:r>
              <a:rPr lang="el-GR" sz="2000" b="1" dirty="0" smtClean="0">
                <a:solidFill>
                  <a:srgbClr val="FF0000"/>
                </a:solidFill>
              </a:rPr>
              <a:t>β</a:t>
            </a:r>
            <a:r>
              <a:rPr lang="en-IN" sz="2000" b="1" dirty="0" smtClean="0">
                <a:solidFill>
                  <a:srgbClr val="FF0000"/>
                </a:solidFill>
              </a:rPr>
              <a:t> </a:t>
            </a:r>
            <a:r>
              <a:rPr lang="en-IN" sz="2000" dirty="0" smtClean="0">
                <a:solidFill>
                  <a:srgbClr val="FF0000"/>
                </a:solidFill>
              </a:rPr>
              <a:t>= -b/a= </a:t>
            </a:r>
            <a:r>
              <a:rPr lang="en-IN" sz="2000" b="1" dirty="0" smtClean="0">
                <a:solidFill>
                  <a:srgbClr val="FF0000"/>
                </a:solidFill>
              </a:rPr>
              <a:t>- </a:t>
            </a:r>
            <a:r>
              <a:rPr lang="en-IN" sz="2000" b="1" dirty="0" err="1" smtClean="0">
                <a:solidFill>
                  <a:srgbClr val="FF0000"/>
                </a:solidFill>
              </a:rPr>
              <a:t>coeffiient</a:t>
            </a:r>
            <a:r>
              <a:rPr lang="en-IN" sz="2000" b="1" dirty="0" smtClean="0">
                <a:solidFill>
                  <a:srgbClr val="FF0000"/>
                </a:solidFill>
              </a:rPr>
              <a:t> of x/ coefficient of </a:t>
            </a:r>
            <a:r>
              <a:rPr lang="en-US" sz="2000" b="1" dirty="0" smtClean="0">
                <a:solidFill>
                  <a:srgbClr val="FF0000"/>
                </a:solidFill>
              </a:rPr>
              <a:t>x²</a:t>
            </a:r>
          </a:p>
          <a:p>
            <a:r>
              <a:rPr lang="en-IN" sz="20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IN" sz="2000" b="1" dirty="0" smtClean="0">
                <a:solidFill>
                  <a:srgbClr val="FF0000"/>
                </a:solidFill>
              </a:rPr>
              <a:t>PRODUCT OF ROOTS:</a:t>
            </a:r>
            <a:r>
              <a:rPr lang="el-GR" sz="2000" dirty="0" smtClean="0">
                <a:solidFill>
                  <a:srgbClr val="FF0000"/>
                </a:solidFill>
              </a:rPr>
              <a:t> </a:t>
            </a:r>
            <a:endParaRPr lang="en-IN" sz="2000" dirty="0" smtClean="0">
              <a:solidFill>
                <a:srgbClr val="FF0000"/>
              </a:solidFill>
            </a:endParaRPr>
          </a:p>
          <a:p>
            <a:r>
              <a:rPr lang="el-GR" sz="2000" b="1" dirty="0" smtClean="0">
                <a:solidFill>
                  <a:srgbClr val="FF0000"/>
                </a:solidFill>
              </a:rPr>
              <a:t>α β</a:t>
            </a:r>
            <a:r>
              <a:rPr lang="en-IN" sz="2000" b="1" dirty="0" smtClean="0">
                <a:solidFill>
                  <a:srgbClr val="FF0000"/>
                </a:solidFill>
              </a:rPr>
              <a:t> = c/a = constant term / coefficient of </a:t>
            </a:r>
            <a:r>
              <a:rPr lang="en-US" sz="2000" b="1" dirty="0" smtClean="0">
                <a:solidFill>
                  <a:srgbClr val="FF0000"/>
                </a:solidFill>
              </a:rPr>
              <a:t>x²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endParaRPr lang="en-IN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59832" y="2492896"/>
            <a:ext cx="3264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ax² + </a:t>
            </a:r>
            <a:r>
              <a:rPr lang="en-US" b="1" dirty="0" err="1" smtClean="0">
                <a:solidFill>
                  <a:srgbClr val="002060"/>
                </a:solidFill>
              </a:rPr>
              <a:t>bx</a:t>
            </a:r>
            <a:r>
              <a:rPr lang="en-US" b="1" dirty="0" smtClean="0">
                <a:solidFill>
                  <a:srgbClr val="002060"/>
                </a:solidFill>
              </a:rPr>
              <a:t> + c = 0………….(1)</a:t>
            </a:r>
          </a:p>
        </p:txBody>
      </p:sp>
      <p:sp>
        <p:nvSpPr>
          <p:cNvPr id="5" name="Rectangle 4"/>
          <p:cNvSpPr/>
          <p:nvPr/>
        </p:nvSpPr>
        <p:spPr>
          <a:xfrm>
            <a:off x="6732240" y="2492896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a</a:t>
            </a:r>
            <a:r>
              <a:rPr lang="en-US" dirty="0" smtClean="0">
                <a:solidFill>
                  <a:srgbClr val="002060"/>
                </a:solidFill>
              </a:rPr>
              <a:t> ≠ </a:t>
            </a:r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332656"/>
            <a:ext cx="27959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#NOTE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484784"/>
            <a:ext cx="792088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IN" sz="2800" dirty="0" smtClean="0">
                <a:solidFill>
                  <a:srgbClr val="0070C0"/>
                </a:solidFill>
              </a:rPr>
              <a:t>Above relation hold for any quadratic equation whether the coefficients are real or non-real complex.</a:t>
            </a:r>
          </a:p>
          <a:p>
            <a:pPr>
              <a:buFont typeface="Wingdings" pitchFamily="2" charset="2"/>
              <a:buChar char="q"/>
            </a:pPr>
            <a:endParaRPr lang="en-IN" sz="2800" dirty="0" smtClean="0"/>
          </a:p>
          <a:p>
            <a:pPr>
              <a:buFont typeface="Wingdings" pitchFamily="2" charset="2"/>
              <a:buChar char="q"/>
            </a:pPr>
            <a:r>
              <a:rPr lang="en-IN" sz="2800" dirty="0" smtClean="0">
                <a:solidFill>
                  <a:srgbClr val="002060"/>
                </a:solidFill>
              </a:rPr>
              <a:t>With the above relations many other symmetric functions of </a:t>
            </a:r>
            <a:r>
              <a:rPr lang="el-GR" sz="2800" dirty="0" smtClean="0">
                <a:solidFill>
                  <a:srgbClr val="002060"/>
                </a:solidFill>
              </a:rPr>
              <a:t>α </a:t>
            </a:r>
            <a:r>
              <a:rPr lang="en-IN" sz="2800" dirty="0" smtClean="0">
                <a:solidFill>
                  <a:srgbClr val="002060"/>
                </a:solidFill>
              </a:rPr>
              <a:t>and </a:t>
            </a:r>
            <a:r>
              <a:rPr lang="el-GR" sz="2800" dirty="0" smtClean="0">
                <a:solidFill>
                  <a:srgbClr val="002060"/>
                </a:solidFill>
              </a:rPr>
              <a:t>β</a:t>
            </a:r>
            <a:r>
              <a:rPr lang="en-IN" sz="2800" dirty="0" smtClean="0">
                <a:solidFill>
                  <a:srgbClr val="002060"/>
                </a:solidFill>
              </a:rPr>
              <a:t> can be expressed in terms of the coefficients a, b and c.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8208912" cy="120032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IN" sz="3600" dirty="0" smtClean="0"/>
              <a:t>    </a:t>
            </a:r>
            <a:r>
              <a:rPr lang="en-IN" sz="3600" dirty="0" smtClean="0">
                <a:solidFill>
                  <a:srgbClr val="FFFF00"/>
                </a:solidFill>
              </a:rPr>
              <a:t>FORMATION  OF  QUADRATIC          EQUATION  WITH  GIVEN  ROOTS   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992" y="1916832"/>
            <a:ext cx="907300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0000"/>
                </a:solidFill>
              </a:rPr>
              <a:t>An equation whose roots are </a:t>
            </a:r>
            <a:r>
              <a:rPr lang="el-GR" sz="2400" dirty="0" smtClean="0">
                <a:solidFill>
                  <a:srgbClr val="FF0000"/>
                </a:solidFill>
              </a:rPr>
              <a:t>α </a:t>
            </a:r>
            <a:r>
              <a:rPr lang="en-IN" sz="2400" dirty="0" smtClean="0">
                <a:solidFill>
                  <a:srgbClr val="FF0000"/>
                </a:solidFill>
              </a:rPr>
              <a:t>and 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IN" sz="2400" dirty="0" smtClean="0">
                <a:solidFill>
                  <a:srgbClr val="FF0000"/>
                </a:solidFill>
              </a:rPr>
              <a:t> an be written as</a:t>
            </a:r>
          </a:p>
          <a:p>
            <a:r>
              <a:rPr lang="en-IN" sz="2400" dirty="0" smtClean="0">
                <a:solidFill>
                  <a:srgbClr val="FF0000"/>
                </a:solidFill>
              </a:rPr>
              <a:t>   (x-</a:t>
            </a:r>
            <a:r>
              <a:rPr lang="el-GR" sz="2400" dirty="0" smtClean="0">
                <a:solidFill>
                  <a:srgbClr val="FF0000"/>
                </a:solidFill>
              </a:rPr>
              <a:t>α</a:t>
            </a:r>
            <a:r>
              <a:rPr lang="en-IN" sz="2400" dirty="0" smtClean="0">
                <a:solidFill>
                  <a:srgbClr val="FF0000"/>
                </a:solidFill>
              </a:rPr>
              <a:t>)(x-b)=0  or  </a:t>
            </a:r>
            <a:r>
              <a:rPr lang="en-US" sz="2400" b="1" dirty="0" smtClean="0">
                <a:solidFill>
                  <a:srgbClr val="FF0000"/>
                </a:solidFill>
              </a:rPr>
              <a:t>x²-</a:t>
            </a:r>
            <a:r>
              <a:rPr lang="en-IN" sz="2400" dirty="0" smtClean="0">
                <a:solidFill>
                  <a:srgbClr val="FF0000"/>
                </a:solidFill>
              </a:rPr>
              <a:t> (</a:t>
            </a:r>
            <a:r>
              <a:rPr lang="el-GR" sz="2400" dirty="0" smtClean="0">
                <a:solidFill>
                  <a:srgbClr val="FF0000"/>
                </a:solidFill>
              </a:rPr>
              <a:t>α </a:t>
            </a:r>
            <a:r>
              <a:rPr lang="en-IN" sz="2400" dirty="0" smtClean="0">
                <a:solidFill>
                  <a:srgbClr val="FF0000"/>
                </a:solidFill>
              </a:rPr>
              <a:t>+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IN" sz="2400" dirty="0" smtClean="0">
                <a:solidFill>
                  <a:srgbClr val="FF0000"/>
                </a:solidFill>
              </a:rPr>
              <a:t> )x + </a:t>
            </a:r>
            <a:r>
              <a:rPr lang="el-GR" sz="2400" dirty="0" smtClean="0">
                <a:solidFill>
                  <a:srgbClr val="FF0000"/>
                </a:solidFill>
              </a:rPr>
              <a:t>αβ</a:t>
            </a:r>
            <a:r>
              <a:rPr lang="en-IN" sz="2400" dirty="0" smtClean="0">
                <a:solidFill>
                  <a:srgbClr val="FF0000"/>
                </a:solidFill>
              </a:rPr>
              <a:t> =0 or  </a:t>
            </a:r>
          </a:p>
          <a:p>
            <a:pPr>
              <a:buFont typeface="Wingdings" pitchFamily="2" charset="2"/>
              <a:buChar char="§"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2060"/>
                </a:solidFill>
              </a:rPr>
              <a:t>x²- (sum of roots)x+(product of roots)=0 </a:t>
            </a:r>
          </a:p>
          <a:p>
            <a:pPr>
              <a:buFont typeface="Wingdings" pitchFamily="2" charset="2"/>
              <a:buChar char="§"/>
            </a:pPr>
            <a:endParaRPr lang="en-IN" sz="2400" dirty="0" smtClean="0"/>
          </a:p>
          <a:p>
            <a:pPr>
              <a:buFont typeface="Wingdings" pitchFamily="2" charset="2"/>
              <a:buChar char="§"/>
            </a:pPr>
            <a:r>
              <a:rPr lang="en-IN" sz="2400" dirty="0" smtClean="0">
                <a:solidFill>
                  <a:srgbClr val="FF0000"/>
                </a:solidFill>
              </a:rPr>
              <a:t>Further if </a:t>
            </a:r>
            <a:r>
              <a:rPr lang="el-GR" sz="2400" dirty="0" smtClean="0">
                <a:solidFill>
                  <a:srgbClr val="FF0000"/>
                </a:solidFill>
              </a:rPr>
              <a:t>α </a:t>
            </a:r>
            <a:r>
              <a:rPr lang="en-IN" sz="2400" dirty="0" smtClean="0">
                <a:solidFill>
                  <a:srgbClr val="FF0000"/>
                </a:solidFill>
              </a:rPr>
              <a:t>and 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IN" sz="2400" dirty="0" smtClean="0">
                <a:solidFill>
                  <a:srgbClr val="FF0000"/>
                </a:solidFill>
              </a:rPr>
              <a:t>  are the roots of a quadratic equation     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err="1" smtClean="0">
                <a:solidFill>
                  <a:srgbClr val="FF0000"/>
                </a:solidFill>
              </a:rPr>
              <a:t>ax</a:t>
            </a:r>
            <a:r>
              <a:rPr lang="en-US" sz="2400" b="1" dirty="0" smtClean="0">
                <a:solidFill>
                  <a:srgbClr val="FF0000"/>
                </a:solidFill>
              </a:rPr>
              <a:t>²+bx+c=0 , </a:t>
            </a:r>
            <a:r>
              <a:rPr lang="en-US" sz="2400" dirty="0" smtClean="0">
                <a:solidFill>
                  <a:srgbClr val="FF0000"/>
                </a:solidFill>
              </a:rPr>
              <a:t>then </a:t>
            </a:r>
            <a:r>
              <a:rPr lang="en-IN" sz="2400" dirty="0" err="1" smtClean="0">
                <a:solidFill>
                  <a:srgbClr val="FF0000"/>
                </a:solidFill>
              </a:rPr>
              <a:t>ax</a:t>
            </a:r>
            <a:r>
              <a:rPr lang="en-US" sz="2400" dirty="0" smtClean="0">
                <a:solidFill>
                  <a:srgbClr val="FF0000"/>
                </a:solidFill>
              </a:rPr>
              <a:t>²+bx+c=a(x-</a:t>
            </a:r>
            <a:r>
              <a:rPr lang="el-GR" sz="2400" dirty="0" smtClean="0">
                <a:solidFill>
                  <a:srgbClr val="FF0000"/>
                </a:solidFill>
              </a:rPr>
              <a:t> α</a:t>
            </a:r>
            <a:r>
              <a:rPr lang="en-IN" sz="2400" dirty="0" smtClean="0">
                <a:solidFill>
                  <a:srgbClr val="FF0000"/>
                </a:solidFill>
              </a:rPr>
              <a:t>)(x-</a:t>
            </a:r>
            <a:r>
              <a:rPr lang="el-GR" sz="2400" dirty="0" smtClean="0">
                <a:solidFill>
                  <a:srgbClr val="FF0000"/>
                </a:solidFill>
              </a:rPr>
              <a:t> β</a:t>
            </a:r>
            <a:r>
              <a:rPr lang="en-IN" sz="2400" dirty="0" smtClean="0">
                <a:solidFill>
                  <a:srgbClr val="FF0000"/>
                </a:solidFill>
              </a:rPr>
              <a:t>) is an identity</a:t>
            </a:r>
            <a:r>
              <a:rPr lang="en-IN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IN" sz="2400" dirty="0" smtClean="0"/>
          </a:p>
          <a:p>
            <a:pPr>
              <a:buFont typeface="Wingdings" pitchFamily="2" charset="2"/>
              <a:buChar char="§"/>
            </a:pPr>
            <a:r>
              <a:rPr lang="en-IN" sz="2400" dirty="0" smtClean="0">
                <a:solidFill>
                  <a:srgbClr val="FF0000"/>
                </a:solidFill>
              </a:rPr>
              <a:t>A number of relations between the roots can be derived using this identity by substituting suitable values of  x real or imaginary</a:t>
            </a:r>
            <a:endParaRPr lang="en-US" sz="2400" dirty="0" smtClean="0">
              <a:solidFill>
                <a:srgbClr val="FF0000"/>
              </a:solidFill>
            </a:endParaRPr>
          </a:p>
          <a:p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68" y="2060848"/>
            <a:ext cx="5120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err="1" smtClean="0">
                <a:solidFill>
                  <a:srgbClr val="FF0000"/>
                </a:solidFill>
              </a:rPr>
              <a:t>Ax</a:t>
            </a:r>
            <a:r>
              <a:rPr lang="en-US" sz="2400" b="1" dirty="0" smtClean="0">
                <a:solidFill>
                  <a:srgbClr val="FF0000"/>
                </a:solidFill>
              </a:rPr>
              <a:t>²+Bx+C=0           -------------- 2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2555776" y="1484784"/>
            <a:ext cx="4937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b="1" dirty="0" err="1" smtClean="0">
                <a:solidFill>
                  <a:srgbClr val="FF0000"/>
                </a:solidFill>
              </a:rPr>
              <a:t>ax</a:t>
            </a:r>
            <a:r>
              <a:rPr lang="en-US" sz="2400" b="1" dirty="0" smtClean="0">
                <a:solidFill>
                  <a:srgbClr val="FF0000"/>
                </a:solidFill>
              </a:rPr>
              <a:t>²+bx+c=0            -------------- 1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32656"/>
            <a:ext cx="80648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/>
              <a:t>   </a:t>
            </a:r>
            <a:r>
              <a:rPr lang="en-IN" sz="2800" dirty="0" smtClean="0">
                <a:solidFill>
                  <a:srgbClr val="00CC00"/>
                </a:solidFill>
              </a:rPr>
              <a:t>Condition of a common root between two </a:t>
            </a:r>
          </a:p>
          <a:p>
            <a:r>
              <a:rPr lang="en-IN" sz="2800" dirty="0" smtClean="0">
                <a:solidFill>
                  <a:srgbClr val="00CC00"/>
                </a:solidFill>
              </a:rPr>
              <a:t>                      quadratic equation              </a:t>
            </a:r>
          </a:p>
        </p:txBody>
      </p:sp>
      <p:sp>
        <p:nvSpPr>
          <p:cNvPr id="6" name="Oval 5"/>
          <p:cNvSpPr/>
          <p:nvPr/>
        </p:nvSpPr>
        <p:spPr>
          <a:xfrm>
            <a:off x="7092280" y="155679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92280" y="2132856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259632" y="3284984"/>
            <a:ext cx="633859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/>
              <a:t>Let </a:t>
            </a:r>
            <a:r>
              <a:rPr lang="el-GR" sz="2400" dirty="0" smtClean="0">
                <a:solidFill>
                  <a:srgbClr val="002060"/>
                </a:solidFill>
              </a:rPr>
              <a:t>α </a:t>
            </a:r>
            <a:r>
              <a:rPr lang="en-IN" sz="2400" dirty="0" smtClean="0">
                <a:solidFill>
                  <a:srgbClr val="002060"/>
                </a:solidFill>
              </a:rPr>
              <a:t> </a:t>
            </a:r>
            <a:r>
              <a:rPr lang="en-IN" sz="2400" b="1" dirty="0" smtClean="0"/>
              <a:t>be the roots of the two equations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Then  a</a:t>
            </a:r>
            <a:r>
              <a:rPr lang="el-GR" sz="2400" b="1" dirty="0" smtClean="0"/>
              <a:t>α</a:t>
            </a:r>
            <a:r>
              <a:rPr lang="en-US" sz="2400" b="1" dirty="0" smtClean="0"/>
              <a:t>²+b</a:t>
            </a:r>
            <a:r>
              <a:rPr lang="el-GR" sz="2400" b="1" dirty="0" smtClean="0"/>
              <a:t>α</a:t>
            </a:r>
            <a:r>
              <a:rPr lang="en-IN" sz="2400" b="1" dirty="0" smtClean="0"/>
              <a:t> </a:t>
            </a:r>
            <a:r>
              <a:rPr lang="en-US" sz="2400" b="1" dirty="0" smtClean="0"/>
              <a:t>+c=0  </a:t>
            </a:r>
            <a:r>
              <a:rPr lang="en-US" sz="2400" dirty="0" smtClean="0"/>
              <a:t>and  </a:t>
            </a:r>
            <a:r>
              <a:rPr lang="en-IN" sz="2400" b="1" dirty="0" smtClean="0"/>
              <a:t>A</a:t>
            </a:r>
            <a:r>
              <a:rPr lang="el-GR" sz="2400" b="1" dirty="0" smtClean="0"/>
              <a:t>α</a:t>
            </a:r>
            <a:r>
              <a:rPr lang="en-US" sz="2400" b="1" dirty="0" smtClean="0"/>
              <a:t>²+B</a:t>
            </a:r>
            <a:r>
              <a:rPr lang="el-GR" sz="2400" b="1" dirty="0" smtClean="0"/>
              <a:t>α</a:t>
            </a:r>
            <a:r>
              <a:rPr lang="en-IN" sz="2400" b="1" dirty="0" smtClean="0"/>
              <a:t> </a:t>
            </a:r>
            <a:r>
              <a:rPr lang="en-US" sz="2400" b="1" dirty="0" smtClean="0"/>
              <a:t>+C=0 </a:t>
            </a:r>
          </a:p>
          <a:p>
            <a:r>
              <a:rPr lang="en-IN" sz="2400" b="1" dirty="0" smtClean="0"/>
              <a:t>       </a:t>
            </a:r>
            <a:r>
              <a:rPr lang="en-IN" sz="2400" dirty="0" smtClean="0"/>
              <a:t>                on solving we get</a:t>
            </a:r>
          </a:p>
          <a:p>
            <a:endParaRPr lang="en-IN" sz="2400" dirty="0" smtClean="0"/>
          </a:p>
          <a:p>
            <a:r>
              <a:rPr lang="el-GR" sz="2400" b="1" dirty="0" smtClean="0">
                <a:solidFill>
                  <a:srgbClr val="FF0000"/>
                </a:solidFill>
              </a:rPr>
              <a:t>α</a:t>
            </a:r>
            <a:r>
              <a:rPr lang="en-US" sz="2400" b="1" dirty="0" smtClean="0">
                <a:solidFill>
                  <a:srgbClr val="FF0000"/>
                </a:solidFill>
              </a:rPr>
              <a:t>²/ </a:t>
            </a:r>
            <a:r>
              <a:rPr lang="en-US" sz="2400" b="1" dirty="0" err="1" smtClean="0">
                <a:solidFill>
                  <a:srgbClr val="FF0000"/>
                </a:solidFill>
              </a:rPr>
              <a:t>bC-Bc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 smtClean="0"/>
              <a:t>=  </a:t>
            </a:r>
            <a:r>
              <a:rPr lang="el-GR" sz="2400" b="1" dirty="0" smtClean="0">
                <a:solidFill>
                  <a:srgbClr val="00CC00"/>
                </a:solidFill>
              </a:rPr>
              <a:t>α</a:t>
            </a:r>
            <a:r>
              <a:rPr lang="en-IN" sz="2400" b="1" dirty="0" smtClean="0">
                <a:solidFill>
                  <a:srgbClr val="00CC00"/>
                </a:solidFill>
              </a:rPr>
              <a:t>/Ca-Ca </a:t>
            </a:r>
            <a:r>
              <a:rPr lang="en-IN" sz="2400" b="1" dirty="0" smtClean="0"/>
              <a:t>=  </a:t>
            </a:r>
            <a:r>
              <a:rPr lang="en-IN" sz="2400" b="1" dirty="0" smtClean="0">
                <a:solidFill>
                  <a:srgbClr val="002060"/>
                </a:solidFill>
              </a:rPr>
              <a:t>1/ </a:t>
            </a:r>
            <a:r>
              <a:rPr lang="en-IN" sz="2400" b="1" dirty="0" err="1" smtClean="0">
                <a:solidFill>
                  <a:srgbClr val="002060"/>
                </a:solidFill>
              </a:rPr>
              <a:t>aB-bA</a:t>
            </a:r>
            <a:endParaRPr lang="en-IN" sz="2400" dirty="0" smtClean="0">
              <a:solidFill>
                <a:srgbClr val="002060"/>
              </a:solidFill>
            </a:endParaRPr>
          </a:p>
          <a:p>
            <a:endParaRPr lang="en-IN" sz="2400" b="1" dirty="0" smtClean="0"/>
          </a:p>
          <a:p>
            <a:r>
              <a:rPr lang="en-IN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</TotalTime>
  <Words>608</Words>
  <Application>Microsoft Office PowerPoint</Application>
  <PresentationFormat>On-screen Show (4:3)</PresentationFormat>
  <Paragraphs>84</Paragraphs>
  <Slides>10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Georgia</vt:lpstr>
      <vt:lpstr>Times New Roman</vt:lpstr>
      <vt:lpstr>Wingdings</vt:lpstr>
      <vt:lpstr>Wingdings 2</vt:lpstr>
      <vt:lpstr>Civic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sarat</dc:creator>
  <cp:lastModifiedBy>Windows User</cp:lastModifiedBy>
  <cp:revision>6</cp:revision>
  <dcterms:created xsi:type="dcterms:W3CDTF">2018-03-26T05:35:33Z</dcterms:created>
  <dcterms:modified xsi:type="dcterms:W3CDTF">2018-03-26T06:58:05Z</dcterms:modified>
</cp:coreProperties>
</file>