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3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1280" y="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29BFB-F6D2-4414-A353-5A7FE94987D4}" type="datetimeFigureOut">
              <a:rPr lang="en-US" smtClean="0"/>
              <a:pPr/>
              <a:t>3/28/2018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ED3535-3D78-4890-8861-CFF99846BA39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40807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29BFB-F6D2-4414-A353-5A7FE94987D4}" type="datetimeFigureOut">
              <a:rPr lang="en-US" smtClean="0"/>
              <a:pPr/>
              <a:t>3/28/2018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ED3535-3D78-4890-8861-CFF99846BA3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91029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4779"/>
            <a:ext cx="1971675" cy="575742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4779"/>
            <a:ext cx="5800725" cy="5757420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29BFB-F6D2-4414-A353-5A7FE94987D4}" type="datetimeFigureOut">
              <a:rPr lang="en-US" smtClean="0"/>
              <a:pPr/>
              <a:t>3/28/2018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ED3535-3D78-4890-8861-CFF99846BA3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92797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29BFB-F6D2-4414-A353-5A7FE94987D4}" type="datetimeFigureOut">
              <a:rPr lang="en-US" smtClean="0"/>
              <a:pPr/>
              <a:t>3/28/2018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ED3535-3D78-4890-8861-CFF99846BA3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9182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29BFB-F6D2-4414-A353-5A7FE94987D4}" type="datetimeFigureOut">
              <a:rPr lang="en-US" smtClean="0"/>
              <a:pPr/>
              <a:t>3/28/2018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ED3535-3D78-4890-8861-CFF99846BA39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015675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4"/>
            <a:ext cx="370332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6"/>
            <a:ext cx="3703320" cy="402335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29BFB-F6D2-4414-A353-5A7FE94987D4}" type="datetimeFigureOut">
              <a:rPr lang="en-US" smtClean="0"/>
              <a:pPr/>
              <a:t>3/28/2018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ED3535-3D78-4890-8861-CFF99846BA3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5028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286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286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29BFB-F6D2-4414-A353-5A7FE94987D4}" type="datetimeFigureOut">
              <a:rPr lang="en-US" smtClean="0"/>
              <a:pPr/>
              <a:t>3/28/2018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ED3535-3D78-4890-8861-CFF99846BA3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1001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29BFB-F6D2-4414-A353-5A7FE94987D4}" type="datetimeFigureOut">
              <a:rPr lang="en-US" smtClean="0"/>
              <a:pPr/>
              <a:t>3/28/2018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ED3535-3D78-4890-8861-CFF99846BA3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6785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29BFB-F6D2-4414-A353-5A7FE94987D4}" type="datetimeFigureOut">
              <a:rPr lang="en-US" smtClean="0"/>
              <a:pPr/>
              <a:t>3/28/2018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ED3535-3D78-4890-8861-CFF99846BA3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19789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60237" y="731520"/>
            <a:ext cx="5009393" cy="5257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fld id="{72B29BFB-F6D2-4414-A353-5A7FE94987D4}" type="datetimeFigureOut">
              <a:rPr lang="en-US" smtClean="0"/>
              <a:pPr/>
              <a:t>3/28/2018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8ED3535-3D78-4890-8861-CFF99846BA3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95939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9520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59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29BFB-F6D2-4414-A353-5A7FE94987D4}" type="datetimeFigureOut">
              <a:rPr lang="en-US" smtClean="0"/>
              <a:pPr/>
              <a:t>3/28/2018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ED3535-3D78-4890-8861-CFF99846BA3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59937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5"/>
            <a:ext cx="9144001" cy="65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72B29BFB-F6D2-4414-A353-5A7FE94987D4}" type="datetimeFigureOut">
              <a:rPr lang="en-US" smtClean="0"/>
              <a:pPr/>
              <a:t>3/28/2018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08ED3535-3D78-4890-8861-CFF99846BA39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718618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16" r:id="rId3"/>
    <p:sldLayoutId id="2147483717" r:id="rId4"/>
    <p:sldLayoutId id="2147483718" r:id="rId5"/>
    <p:sldLayoutId id="2147483719" r:id="rId6"/>
    <p:sldLayoutId id="2147483720" r:id="rId7"/>
    <p:sldLayoutId id="2147483721" r:id="rId8"/>
    <p:sldLayoutId id="2147483722" r:id="rId9"/>
    <p:sldLayoutId id="2147483723" r:id="rId10"/>
    <p:sldLayoutId id="2147483724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7.xml"/><Relationship Id="rId1" Type="http://schemas.openxmlformats.org/officeDocument/2006/relationships/audio" Target="file:///C:\Users\sarat\Desktop\quadratic%20equation257.wav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7.xml"/><Relationship Id="rId1" Type="http://schemas.openxmlformats.org/officeDocument/2006/relationships/audio" Target="file:///C:\Users\sarat\Desktop\quadratic%20equation258.wav" TargetMode="Externa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7.xml"/><Relationship Id="rId1" Type="http://schemas.openxmlformats.org/officeDocument/2006/relationships/audio" Target="file:///C:\Users\sarat\Desktop\quadratic%20equation259.wav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96756" y="260649"/>
            <a:ext cx="7835684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8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rgbClr val="FF0066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QUADRATIC EQUATION</a:t>
            </a:r>
            <a:endParaRPr lang="en-US" sz="48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solidFill>
                <a:srgbClr val="FF0066"/>
              </a:soli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39552" y="1412777"/>
            <a:ext cx="763284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v"/>
            </a:pPr>
            <a:r>
              <a:rPr lang="en-IN" sz="2800" dirty="0" smtClean="0">
                <a:solidFill>
                  <a:srgbClr val="00B050"/>
                </a:solidFill>
              </a:rPr>
              <a:t>The equation of the degree two of one variable is called </a:t>
            </a:r>
            <a:r>
              <a:rPr lang="en-IN" sz="2800" b="1" dirty="0" smtClean="0">
                <a:solidFill>
                  <a:srgbClr val="00B050"/>
                </a:solidFill>
              </a:rPr>
              <a:t>quadratic equation</a:t>
            </a:r>
            <a:endParaRPr lang="en-US" sz="2800" b="1" dirty="0">
              <a:solidFill>
                <a:srgbClr val="00B05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45776" y="2636913"/>
            <a:ext cx="445827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Wingdings" pitchFamily="2" charset="2"/>
              <a:buChar char="v"/>
            </a:pPr>
            <a:r>
              <a:rPr lang="en-IN" sz="3200" b="1" dirty="0" smtClean="0"/>
              <a:t>GENERAL FORM: </a:t>
            </a:r>
            <a:endParaRPr lang="en-US" sz="3200" b="1" dirty="0"/>
          </a:p>
        </p:txBody>
      </p:sp>
      <p:sp>
        <p:nvSpPr>
          <p:cNvPr id="5" name="Rectangle 4"/>
          <p:cNvSpPr/>
          <p:nvPr/>
        </p:nvSpPr>
        <p:spPr>
          <a:xfrm>
            <a:off x="696756" y="3645024"/>
            <a:ext cx="7547652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>
                <a:solidFill>
                  <a:srgbClr val="002060"/>
                </a:solidFill>
              </a:rPr>
              <a:t>ax² + </a:t>
            </a:r>
            <a:r>
              <a:rPr lang="en-US" sz="2800" b="1" dirty="0" err="1">
                <a:solidFill>
                  <a:srgbClr val="002060"/>
                </a:solidFill>
              </a:rPr>
              <a:t>bx</a:t>
            </a:r>
            <a:r>
              <a:rPr lang="en-US" sz="2800" b="1" dirty="0">
                <a:solidFill>
                  <a:srgbClr val="002060"/>
                </a:solidFill>
              </a:rPr>
              <a:t> + c = </a:t>
            </a:r>
            <a:r>
              <a:rPr lang="en-US" sz="2800" b="1" dirty="0" smtClean="0">
                <a:solidFill>
                  <a:srgbClr val="002060"/>
                </a:solidFill>
              </a:rPr>
              <a:t>0………….(1)</a:t>
            </a:r>
          </a:p>
          <a:p>
            <a:r>
              <a:rPr lang="en-US" sz="2800" dirty="0" smtClean="0"/>
              <a:t>where </a:t>
            </a:r>
            <a:r>
              <a:rPr lang="en-US" sz="2800" dirty="0" smtClean="0"/>
              <a:t>a, b, c are all real numbers </a:t>
            </a:r>
          </a:p>
          <a:p>
            <a:r>
              <a:rPr lang="en-IN" sz="2800" dirty="0" smtClean="0"/>
              <a:t>And a</a:t>
            </a:r>
            <a:r>
              <a:rPr lang="en-US" sz="2800" dirty="0" smtClean="0">
                <a:solidFill>
                  <a:srgbClr val="002060"/>
                </a:solidFill>
              </a:rPr>
              <a:t> ≠ </a:t>
            </a:r>
            <a:r>
              <a:rPr lang="en-US" sz="2800" dirty="0" smtClean="0"/>
              <a:t>0</a:t>
            </a:r>
          </a:p>
          <a:p>
            <a:endParaRPr lang="en-US" sz="2400" dirty="0"/>
          </a:p>
        </p:txBody>
      </p:sp>
      <p:pic>
        <p:nvPicPr>
          <p:cNvPr id="7" name="quadratic equation257.wav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8632825" y="6346825"/>
            <a:ext cx="304800" cy="304800"/>
          </a:xfrm>
          <a:prstGeom prst="rect">
            <a:avLst/>
          </a:prstGeom>
        </p:spPr>
      </p:pic>
    </p:spTree>
  </p:cSld>
  <p:clrMapOvr>
    <a:masterClrMapping/>
  </p:clrMapOvr>
  <p:transition advTm="5928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 isNarration="1">
              <p:cMediaNode showWhenStopped="0">
                <p:cTn id="7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7"/>
                </p:tgtEl>
              </p:cMediaNode>
            </p:audio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67544" y="260648"/>
            <a:ext cx="846043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2400" dirty="0" smtClean="0"/>
              <a:t> </a:t>
            </a:r>
            <a:r>
              <a:rPr lang="en-IN" sz="3600" b="1" dirty="0" smtClean="0">
                <a:solidFill>
                  <a:srgbClr val="FF0066"/>
                </a:solidFill>
              </a:rPr>
              <a:t>CONDITION  THAT  TWO  QUADRATIC</a:t>
            </a:r>
          </a:p>
          <a:p>
            <a:pPr algn="ctr"/>
            <a:r>
              <a:rPr lang="en-IN" sz="3600" b="1" dirty="0" smtClean="0">
                <a:solidFill>
                  <a:srgbClr val="FF0066"/>
                </a:solidFill>
              </a:rPr>
              <a:t>EQUATION </a:t>
            </a:r>
            <a:r>
              <a:rPr lang="en-IN" sz="3600" b="1" dirty="0" smtClean="0">
                <a:solidFill>
                  <a:srgbClr val="FF0066"/>
                </a:solidFill>
              </a:rPr>
              <a:t>HAVE BOTH</a:t>
            </a:r>
          </a:p>
          <a:p>
            <a:pPr algn="ctr"/>
            <a:r>
              <a:rPr lang="en-IN" sz="3600" b="1" dirty="0" smtClean="0">
                <a:solidFill>
                  <a:srgbClr val="FF0066"/>
                </a:solidFill>
              </a:rPr>
              <a:t>THE </a:t>
            </a:r>
            <a:r>
              <a:rPr lang="en-IN" sz="3600" b="1" dirty="0" smtClean="0">
                <a:solidFill>
                  <a:srgbClr val="FF0066"/>
                </a:solidFill>
              </a:rPr>
              <a:t>ROOTS COMMON </a:t>
            </a:r>
            <a:r>
              <a:rPr lang="en-IN" sz="2400" b="1" dirty="0" smtClean="0">
                <a:solidFill>
                  <a:srgbClr val="FF0066"/>
                </a:solidFill>
              </a:rPr>
              <a:t>:</a:t>
            </a:r>
            <a:endParaRPr lang="en-US" sz="2400" b="1" dirty="0">
              <a:solidFill>
                <a:srgbClr val="FF0066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11560" y="2708920"/>
            <a:ext cx="7704856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800" dirty="0" smtClean="0"/>
              <a:t>Suppose that equations </a:t>
            </a:r>
            <a:r>
              <a:rPr lang="en-IN" sz="2800" dirty="0" smtClean="0"/>
              <a:t>	</a:t>
            </a:r>
            <a:r>
              <a:rPr lang="en-IN" sz="2800" b="1" dirty="0" err="1" smtClean="0">
                <a:solidFill>
                  <a:srgbClr val="0070C0"/>
                </a:solidFill>
              </a:rPr>
              <a:t>ax</a:t>
            </a:r>
            <a:r>
              <a:rPr lang="en-US" sz="2800" b="1" dirty="0" smtClean="0">
                <a:solidFill>
                  <a:srgbClr val="0070C0"/>
                </a:solidFill>
              </a:rPr>
              <a:t>²+bx+c=0  </a:t>
            </a:r>
          </a:p>
          <a:p>
            <a:r>
              <a:rPr lang="en-US" sz="2800" b="1" dirty="0" smtClean="0">
                <a:solidFill>
                  <a:srgbClr val="0070C0"/>
                </a:solidFill>
              </a:rPr>
              <a:t>                             </a:t>
            </a:r>
            <a:r>
              <a:rPr lang="en-US" sz="2800" b="1" smtClean="0"/>
              <a:t>and</a:t>
            </a:r>
            <a:r>
              <a:rPr lang="en-US" sz="2800" b="1" smtClean="0">
                <a:solidFill>
                  <a:srgbClr val="0070C0"/>
                </a:solidFill>
              </a:rPr>
              <a:t>  </a:t>
            </a:r>
            <a:r>
              <a:rPr lang="en-US" sz="2800" b="1" smtClean="0">
                <a:solidFill>
                  <a:srgbClr val="0070C0"/>
                </a:solidFill>
              </a:rPr>
              <a:t>	</a:t>
            </a:r>
            <a:r>
              <a:rPr lang="en-IN" sz="2800" b="1" smtClean="0">
                <a:solidFill>
                  <a:srgbClr val="0070C0"/>
                </a:solidFill>
              </a:rPr>
              <a:t>Ax</a:t>
            </a:r>
            <a:r>
              <a:rPr lang="en-US" sz="2800" b="1" dirty="0" smtClean="0">
                <a:solidFill>
                  <a:srgbClr val="0070C0"/>
                </a:solidFill>
              </a:rPr>
              <a:t>²+Bx+C=0  </a:t>
            </a:r>
          </a:p>
          <a:p>
            <a:r>
              <a:rPr lang="en-US" sz="2800" dirty="0" smtClean="0"/>
              <a:t>               Have both the roots common  then</a:t>
            </a:r>
          </a:p>
          <a:p>
            <a:endParaRPr lang="en-IN" sz="2800" dirty="0" smtClean="0"/>
          </a:p>
          <a:p>
            <a:r>
              <a:rPr lang="en-IN" sz="2800" dirty="0" smtClean="0"/>
              <a:t>                            </a:t>
            </a:r>
            <a:r>
              <a:rPr lang="en-IN" sz="2800" b="1" dirty="0" smtClean="0">
                <a:solidFill>
                  <a:srgbClr val="C00000"/>
                </a:solidFill>
              </a:rPr>
              <a:t>a/A = b/B = c/C</a:t>
            </a:r>
            <a:endParaRPr lang="en-US" sz="2800" b="1" dirty="0" smtClean="0">
              <a:solidFill>
                <a:srgbClr val="C00000"/>
              </a:solidFill>
            </a:endParaRPr>
          </a:p>
          <a:p>
            <a:r>
              <a:rPr lang="en-US" sz="2000" b="1" dirty="0" smtClean="0">
                <a:solidFill>
                  <a:srgbClr val="FF0000"/>
                </a:solidFill>
              </a:rPr>
              <a:t> </a:t>
            </a:r>
            <a:endParaRPr lang="en-US" sz="20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5008" y="476672"/>
            <a:ext cx="860546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 typeface="Wingdings" pitchFamily="2" charset="2"/>
              <a:buChar char="§"/>
            </a:pPr>
            <a:r>
              <a:rPr lang="en-IN" sz="3200" dirty="0" smtClean="0">
                <a:solidFill>
                  <a:srgbClr val="FF0000"/>
                </a:solidFill>
              </a:rPr>
              <a:t>A Quadratic equation gives two and only two values of </a:t>
            </a:r>
            <a:r>
              <a:rPr lang="en-IN" sz="3200" dirty="0" smtClean="0">
                <a:solidFill>
                  <a:srgbClr val="FF0000"/>
                </a:solidFill>
              </a:rPr>
              <a:t>the  </a:t>
            </a:r>
            <a:r>
              <a:rPr lang="en-IN" sz="3200" dirty="0" smtClean="0">
                <a:solidFill>
                  <a:srgbClr val="FF0000"/>
                </a:solidFill>
              </a:rPr>
              <a:t>unknown variable and both these  values are called the </a:t>
            </a:r>
            <a:r>
              <a:rPr lang="en-IN" sz="3200" b="1" dirty="0" smtClean="0">
                <a:solidFill>
                  <a:srgbClr val="FF0000"/>
                </a:solidFill>
              </a:rPr>
              <a:t>roots Of the </a:t>
            </a:r>
            <a:r>
              <a:rPr lang="en-IN" sz="3200" b="1" dirty="0" smtClean="0">
                <a:solidFill>
                  <a:srgbClr val="FF0000"/>
                </a:solidFill>
              </a:rPr>
              <a:t>equation.</a:t>
            </a:r>
            <a:endParaRPr lang="en-US" sz="32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179515" y="2276873"/>
            <a:ext cx="856895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 typeface="Wingdings" pitchFamily="2" charset="2"/>
              <a:buChar char="§"/>
            </a:pPr>
            <a:r>
              <a:rPr lang="en-IN" sz="3200" dirty="0" smtClean="0">
                <a:solidFill>
                  <a:srgbClr val="FF0000"/>
                </a:solidFill>
              </a:rPr>
              <a:t>The roots of the quadratic equation can be evaluated </a:t>
            </a:r>
            <a:r>
              <a:rPr lang="en-IN" sz="3200" dirty="0" smtClean="0">
                <a:solidFill>
                  <a:srgbClr val="FF0000"/>
                </a:solidFill>
              </a:rPr>
              <a:t>using </a:t>
            </a:r>
            <a:r>
              <a:rPr lang="en-IN" sz="3200" dirty="0" smtClean="0">
                <a:solidFill>
                  <a:srgbClr val="FF0000"/>
                </a:solidFill>
              </a:rPr>
              <a:t>the following formula.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286000" y="3105836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smtClean="0"/>
              <a:t>​​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051720" y="3789041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smtClean="0"/>
              <a:t>​​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pic>
        <p:nvPicPr>
          <p:cNvPr id="24578" name="Picture 2" descr="Image result for quadratic formula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71600" y="3933056"/>
            <a:ext cx="6048672" cy="1944216"/>
          </a:xfrm>
          <a:prstGeom prst="rect">
            <a:avLst/>
          </a:prstGeom>
          <a:noFill/>
        </p:spPr>
      </p:pic>
      <p:pic>
        <p:nvPicPr>
          <p:cNvPr id="8" name="quadratic equation258.wav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 cstate="print"/>
          <a:stretch>
            <a:fillRect/>
          </a:stretch>
        </p:blipFill>
        <p:spPr>
          <a:xfrm>
            <a:off x="8632825" y="6346825"/>
            <a:ext cx="304800" cy="304800"/>
          </a:xfrm>
          <a:prstGeom prst="rect">
            <a:avLst/>
          </a:prstGeom>
        </p:spPr>
      </p:pic>
    </p:spTree>
  </p:cSld>
  <p:clrMapOvr>
    <a:masterClrMapping/>
  </p:clrMapOvr>
  <p:transition advTm="208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 isNarration="1">
              <p:cMediaNode showWhenStopped="0">
                <p:cTn id="7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8"/>
                </p:tgtEl>
              </p:cMediaNode>
            </p:audio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67544" y="1283276"/>
            <a:ext cx="842493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IN" sz="3200" dirty="0" smtClean="0">
                <a:solidFill>
                  <a:schemeClr val="bg2">
                    <a:lumMod val="50000"/>
                  </a:schemeClr>
                </a:solidFill>
              </a:rPr>
              <a:t>DISCRIMINANT :</a:t>
            </a:r>
            <a:r>
              <a:rPr lang="en-IN" sz="3200" dirty="0" smtClean="0"/>
              <a:t> The expression inside the square root</a:t>
            </a:r>
            <a:r>
              <a:rPr lang="en-US" sz="3200" dirty="0" smtClean="0"/>
              <a:t>  b</a:t>
            </a:r>
            <a:r>
              <a:rPr lang="en-US" sz="3200" baseline="30000" dirty="0" smtClean="0"/>
              <a:t>2</a:t>
            </a:r>
            <a:r>
              <a:rPr lang="en-US" sz="3200" dirty="0" smtClean="0"/>
              <a:t>–4ac </a:t>
            </a:r>
            <a:r>
              <a:rPr lang="en-IN" sz="3200" dirty="0" smtClean="0"/>
              <a:t> is called the discriminant of the quadratic equation and denoted by D</a:t>
            </a:r>
            <a:r>
              <a:rPr lang="en-IN" sz="3200" dirty="0" smtClean="0"/>
              <a:t>.</a:t>
            </a:r>
            <a:endParaRPr lang="en-IN" sz="3200" dirty="0" smtClean="0"/>
          </a:p>
        </p:txBody>
      </p:sp>
      <p:pic>
        <p:nvPicPr>
          <p:cNvPr id="5" name="quadratic equation259.wav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8632825" y="6346825"/>
            <a:ext cx="304800" cy="3048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043608" y="3645024"/>
            <a:ext cx="712879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4000" dirty="0"/>
              <a:t>Thus </a:t>
            </a:r>
            <a:r>
              <a:rPr lang="en-IN" sz="4000" dirty="0" smtClean="0"/>
              <a:t>discriminant </a:t>
            </a:r>
            <a:r>
              <a:rPr lang="en-US" sz="4000" b="1" dirty="0">
                <a:solidFill>
                  <a:srgbClr val="C00000"/>
                </a:solidFill>
              </a:rPr>
              <a:t>(D) = b</a:t>
            </a:r>
            <a:r>
              <a:rPr lang="en-US" sz="4000" b="1" baseline="30000" dirty="0">
                <a:solidFill>
                  <a:srgbClr val="C00000"/>
                </a:solidFill>
              </a:rPr>
              <a:t>2</a:t>
            </a:r>
            <a:r>
              <a:rPr lang="en-US" sz="4000" b="1" dirty="0">
                <a:solidFill>
                  <a:srgbClr val="C00000"/>
                </a:solidFill>
              </a:rPr>
              <a:t> –4ac</a:t>
            </a:r>
            <a:r>
              <a:rPr lang="en-US" sz="4000" b="1" dirty="0"/>
              <a:t> </a:t>
            </a:r>
          </a:p>
        </p:txBody>
      </p:sp>
    </p:spTree>
  </p:cSld>
  <p:clrMapOvr>
    <a:masterClrMapping/>
  </p:clrMapOvr>
  <p:transition advTm="104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 isNarration="1">
              <p:cMediaNode showWhenStopped="0">
                <p:cTn id="7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115616" y="332656"/>
            <a:ext cx="6590266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8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NATURE OF ROOTS</a:t>
            </a:r>
            <a:endParaRPr lang="en-US" sz="48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11560" y="1412776"/>
            <a:ext cx="814081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2800" dirty="0" smtClean="0">
                <a:solidFill>
                  <a:srgbClr val="002060"/>
                </a:solidFill>
              </a:rPr>
              <a:t>The nature of the roots depends upon its discriminant.</a:t>
            </a:r>
            <a:endParaRPr lang="en-US" sz="2800" dirty="0">
              <a:solidFill>
                <a:srgbClr val="00206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39552" y="2276872"/>
            <a:ext cx="8212826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lphaLcPeriod"/>
            </a:pPr>
            <a:r>
              <a:rPr lang="en-IN" sz="2800" dirty="0" smtClean="0">
                <a:solidFill>
                  <a:srgbClr val="00B050"/>
                </a:solidFill>
              </a:rPr>
              <a:t>If D&lt;O , then  the roots are non-real complex . Such roots are always </a:t>
            </a:r>
            <a:r>
              <a:rPr lang="en-IN" sz="2800" dirty="0" smtClean="0">
                <a:solidFill>
                  <a:srgbClr val="00B050"/>
                </a:solidFill>
              </a:rPr>
              <a:t>conjugate </a:t>
            </a:r>
            <a:r>
              <a:rPr lang="en-IN" sz="2800" dirty="0" smtClean="0">
                <a:solidFill>
                  <a:srgbClr val="00B050"/>
                </a:solidFill>
              </a:rPr>
              <a:t>to one another .</a:t>
            </a:r>
          </a:p>
          <a:p>
            <a:pPr marL="342900" indent="-342900">
              <a:buAutoNum type="alphaLcPeriod" startAt="2"/>
            </a:pPr>
            <a:endParaRPr lang="en-IN" sz="2800" dirty="0" smtClean="0">
              <a:solidFill>
                <a:srgbClr val="92D050"/>
              </a:solidFill>
            </a:endParaRPr>
          </a:p>
          <a:p>
            <a:pPr marL="342900" indent="-342900">
              <a:buAutoNum type="alphaLcPeriod" startAt="2"/>
            </a:pPr>
            <a:r>
              <a:rPr lang="en-IN" sz="2800" dirty="0" smtClean="0">
                <a:solidFill>
                  <a:srgbClr val="FF0066"/>
                </a:solidFill>
              </a:rPr>
              <a:t>If  D=0, then the roots are real and equal . </a:t>
            </a:r>
            <a:r>
              <a:rPr lang="en-IN" sz="2800" dirty="0" smtClean="0">
                <a:solidFill>
                  <a:srgbClr val="FF0066"/>
                </a:solidFill>
              </a:rPr>
              <a:t>‘Each </a:t>
            </a:r>
            <a:r>
              <a:rPr lang="en-IN" sz="2800" dirty="0" smtClean="0">
                <a:solidFill>
                  <a:srgbClr val="FF0066"/>
                </a:solidFill>
              </a:rPr>
              <a:t>root of the equation becomes –b/2a.</a:t>
            </a:r>
          </a:p>
          <a:p>
            <a:pPr marL="342900" indent="-342900"/>
            <a:r>
              <a:rPr lang="en-IN" sz="2800" dirty="0" smtClean="0">
                <a:solidFill>
                  <a:srgbClr val="FF0066"/>
                </a:solidFill>
              </a:rPr>
              <a:t> </a:t>
            </a:r>
            <a:r>
              <a:rPr lang="en-IN" sz="2800" dirty="0" smtClean="0">
                <a:solidFill>
                  <a:srgbClr val="FF0066"/>
                </a:solidFill>
              </a:rPr>
              <a:t>   </a:t>
            </a:r>
            <a:r>
              <a:rPr lang="en-IN" sz="2800" b="1" dirty="0" smtClean="0">
                <a:solidFill>
                  <a:srgbClr val="FF0066"/>
                </a:solidFill>
              </a:rPr>
              <a:t>Equal </a:t>
            </a:r>
            <a:r>
              <a:rPr lang="en-IN" sz="2800" b="1" dirty="0" smtClean="0">
                <a:solidFill>
                  <a:srgbClr val="FF0066"/>
                </a:solidFill>
              </a:rPr>
              <a:t>roots are </a:t>
            </a:r>
            <a:r>
              <a:rPr lang="en-IN" sz="2800" b="1" dirty="0" err="1" smtClean="0">
                <a:solidFill>
                  <a:srgbClr val="FF0066"/>
                </a:solidFill>
              </a:rPr>
              <a:t>refered</a:t>
            </a:r>
            <a:r>
              <a:rPr lang="en-IN" sz="2800" b="1" dirty="0" smtClean="0">
                <a:solidFill>
                  <a:srgbClr val="FF0066"/>
                </a:solidFill>
              </a:rPr>
              <a:t> as repeated roots or double roots. </a:t>
            </a:r>
          </a:p>
          <a:p>
            <a:pPr marL="342900" indent="-342900"/>
            <a:r>
              <a:rPr lang="en-IN" sz="2800" b="1" dirty="0" smtClean="0">
                <a:solidFill>
                  <a:srgbClr val="00B050"/>
                </a:solidFill>
              </a:rPr>
              <a:t>c. I</a:t>
            </a:r>
            <a:r>
              <a:rPr lang="en-IN" sz="2800" dirty="0" smtClean="0">
                <a:solidFill>
                  <a:srgbClr val="00B050"/>
                </a:solidFill>
              </a:rPr>
              <a:t>f  D&gt;0  then the roots are real and </a:t>
            </a:r>
            <a:r>
              <a:rPr lang="en-IN" sz="2800" dirty="0" smtClean="0">
                <a:solidFill>
                  <a:srgbClr val="00B050"/>
                </a:solidFill>
              </a:rPr>
              <a:t>unequal</a:t>
            </a:r>
            <a:endParaRPr lang="en-IN" sz="2800" b="1" dirty="0" smtClean="0">
              <a:solidFill>
                <a:srgbClr val="00B05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mph" presetSubtype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11" dur="indefinite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style.fontFamily</p:attrName>
                                        </p:attrNameLst>
                                      </p:cBhvr>
                                      <p:to>
                                        <p:strVal val="Times New Roma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6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1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4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2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0" dur="2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0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3" dur="2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1520" y="764704"/>
            <a:ext cx="8640960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IN" sz="2800" dirty="0">
                <a:solidFill>
                  <a:srgbClr val="FF0066"/>
                </a:solidFill>
              </a:rPr>
              <a:t>D</a:t>
            </a:r>
            <a:r>
              <a:rPr lang="en-IN" sz="2800" dirty="0" smtClean="0">
                <a:solidFill>
                  <a:srgbClr val="FF0066"/>
                </a:solidFill>
              </a:rPr>
              <a:t>. </a:t>
            </a:r>
            <a:r>
              <a:rPr lang="en-IN" sz="2800" dirty="0" smtClean="0">
                <a:solidFill>
                  <a:srgbClr val="FF0066"/>
                </a:solidFill>
              </a:rPr>
              <a:t>In particular , if a , b ,c are rational numbers , D&gt;0 </a:t>
            </a:r>
            <a:r>
              <a:rPr lang="en-IN" sz="2800" dirty="0" smtClean="0">
                <a:solidFill>
                  <a:srgbClr val="FF0066"/>
                </a:solidFill>
              </a:rPr>
              <a:t>and </a:t>
            </a:r>
            <a:r>
              <a:rPr lang="en-IN" sz="2800" dirty="0" smtClean="0">
                <a:solidFill>
                  <a:srgbClr val="FF0066"/>
                </a:solidFill>
              </a:rPr>
              <a:t>D is perfect square , then the roots of </a:t>
            </a:r>
            <a:r>
              <a:rPr lang="en-IN" sz="2800" dirty="0" smtClean="0">
                <a:solidFill>
                  <a:srgbClr val="FF0066"/>
                </a:solidFill>
              </a:rPr>
              <a:t>the equation </a:t>
            </a:r>
            <a:r>
              <a:rPr lang="en-IN" sz="2800" dirty="0" smtClean="0">
                <a:solidFill>
                  <a:srgbClr val="FF0066"/>
                </a:solidFill>
              </a:rPr>
              <a:t>are </a:t>
            </a:r>
            <a:r>
              <a:rPr lang="en-IN" sz="2800" dirty="0" smtClean="0">
                <a:solidFill>
                  <a:srgbClr val="FF0066"/>
                </a:solidFill>
              </a:rPr>
              <a:t>rational </a:t>
            </a:r>
            <a:r>
              <a:rPr lang="en-IN" sz="2800" dirty="0" smtClean="0">
                <a:solidFill>
                  <a:srgbClr val="FF0066"/>
                </a:solidFill>
              </a:rPr>
              <a:t>numbers and </a:t>
            </a:r>
            <a:r>
              <a:rPr lang="en-IN" sz="2800" dirty="0" smtClean="0">
                <a:solidFill>
                  <a:srgbClr val="FF0066"/>
                </a:solidFill>
              </a:rPr>
              <a:t>unequal</a:t>
            </a:r>
            <a:endParaRPr lang="en-IN" sz="2800" dirty="0" smtClean="0">
              <a:solidFill>
                <a:srgbClr val="FF0066"/>
              </a:solidFill>
            </a:endParaRPr>
          </a:p>
          <a:p>
            <a:pPr algn="just"/>
            <a:endParaRPr lang="en-IN" sz="2800" dirty="0" smtClean="0">
              <a:solidFill>
                <a:srgbClr val="00B050"/>
              </a:solidFill>
            </a:endParaRPr>
          </a:p>
          <a:p>
            <a:pPr algn="just"/>
            <a:r>
              <a:rPr lang="en-IN" sz="2800" dirty="0" smtClean="0">
                <a:solidFill>
                  <a:srgbClr val="00B050"/>
                </a:solidFill>
              </a:rPr>
              <a:t>E. If a</a:t>
            </a:r>
            <a:r>
              <a:rPr lang="en-IN" sz="2800" dirty="0" smtClean="0">
                <a:solidFill>
                  <a:srgbClr val="00B050"/>
                </a:solidFill>
              </a:rPr>
              <a:t>, b, c </a:t>
            </a:r>
            <a:r>
              <a:rPr lang="en-IN" sz="2800" dirty="0" smtClean="0">
                <a:solidFill>
                  <a:srgbClr val="00B050"/>
                </a:solidFill>
              </a:rPr>
              <a:t>are rational numbers , D&gt;0 but D is not a perfect square  , then the roots of the equation are irrational (surd</a:t>
            </a:r>
            <a:r>
              <a:rPr lang="en-IN" sz="2800" dirty="0" smtClean="0">
                <a:solidFill>
                  <a:srgbClr val="00B050"/>
                </a:solidFill>
              </a:rPr>
              <a:t>). Surd </a:t>
            </a:r>
            <a:r>
              <a:rPr lang="en-IN" sz="2800" dirty="0" smtClean="0">
                <a:solidFill>
                  <a:srgbClr val="00B050"/>
                </a:solidFill>
              </a:rPr>
              <a:t>roots are always conjugate to one another . </a:t>
            </a:r>
          </a:p>
          <a:p>
            <a:pPr algn="just"/>
            <a:endParaRPr lang="en-IN" sz="2800" dirty="0" smtClean="0">
              <a:solidFill>
                <a:srgbClr val="FF0066"/>
              </a:solidFill>
            </a:endParaRPr>
          </a:p>
          <a:p>
            <a:pPr algn="just"/>
            <a:r>
              <a:rPr lang="en-IN" sz="2800" dirty="0">
                <a:solidFill>
                  <a:srgbClr val="FF0066"/>
                </a:solidFill>
              </a:rPr>
              <a:t>F</a:t>
            </a:r>
            <a:r>
              <a:rPr lang="en-IN" sz="2800" dirty="0" smtClean="0">
                <a:solidFill>
                  <a:srgbClr val="FF0066"/>
                </a:solidFill>
              </a:rPr>
              <a:t>. </a:t>
            </a:r>
            <a:r>
              <a:rPr lang="en-IN" sz="2800" dirty="0" smtClean="0">
                <a:solidFill>
                  <a:srgbClr val="FF0066"/>
                </a:solidFill>
              </a:rPr>
              <a:t>If a=1 , b and c are integers , D&gt;0 and perfect square , then </a:t>
            </a:r>
            <a:r>
              <a:rPr lang="en-IN" sz="2800" dirty="0" smtClean="0">
                <a:solidFill>
                  <a:srgbClr val="FF0066"/>
                </a:solidFill>
              </a:rPr>
              <a:t>Roots </a:t>
            </a:r>
            <a:r>
              <a:rPr lang="en-IN" sz="2800" dirty="0" smtClean="0">
                <a:solidFill>
                  <a:srgbClr val="FF0066"/>
                </a:solidFill>
              </a:rPr>
              <a:t>of the equation are integers.</a:t>
            </a:r>
            <a:endParaRPr lang="en-US" sz="2800" dirty="0">
              <a:solidFill>
                <a:srgbClr val="FF0066"/>
              </a:solidFill>
            </a:endParaRPr>
          </a:p>
        </p:txBody>
      </p:sp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67544" y="332656"/>
            <a:ext cx="8280920" cy="144655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Sy</a:t>
            </a:r>
            <a:r>
              <a:rPr lang="en-US" sz="4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mmetric  functions </a:t>
            </a:r>
          </a:p>
          <a:p>
            <a:pPr algn="ctr"/>
            <a:r>
              <a:rPr lang="en-US" sz="4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of  roots</a:t>
            </a:r>
            <a:endParaRPr lang="en-US" sz="4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611561" y="1780611"/>
            <a:ext cx="8136903" cy="46782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IN" sz="2800" dirty="0" smtClean="0"/>
              <a:t>An expression in </a:t>
            </a:r>
            <a:r>
              <a:rPr lang="el-GR" sz="2800" dirty="0" smtClean="0"/>
              <a:t>α </a:t>
            </a:r>
            <a:r>
              <a:rPr lang="en-IN" sz="2800" dirty="0" smtClean="0"/>
              <a:t>,</a:t>
            </a:r>
            <a:r>
              <a:rPr lang="el-GR" sz="2800" dirty="0" smtClean="0"/>
              <a:t>β</a:t>
            </a:r>
            <a:r>
              <a:rPr lang="en-IN" sz="2800" dirty="0" smtClean="0"/>
              <a:t> is  called a symmetric function of</a:t>
            </a:r>
            <a:r>
              <a:rPr lang="el-GR" sz="2800" dirty="0" smtClean="0"/>
              <a:t> α </a:t>
            </a:r>
            <a:r>
              <a:rPr lang="en-IN" sz="2800" dirty="0" smtClean="0"/>
              <a:t>,</a:t>
            </a:r>
            <a:r>
              <a:rPr lang="el-GR" sz="2800" dirty="0" smtClean="0"/>
              <a:t>β</a:t>
            </a:r>
            <a:r>
              <a:rPr lang="en-IN" sz="2800" dirty="0" smtClean="0"/>
              <a:t> if the </a:t>
            </a:r>
            <a:r>
              <a:rPr lang="en-IN" sz="2800" dirty="0" smtClean="0"/>
              <a:t>function Is </a:t>
            </a:r>
            <a:r>
              <a:rPr lang="en-IN" sz="2800" dirty="0" smtClean="0"/>
              <a:t>not affected by interchanging </a:t>
            </a:r>
            <a:r>
              <a:rPr lang="el-GR" sz="2800" dirty="0" smtClean="0"/>
              <a:t>α </a:t>
            </a:r>
            <a:r>
              <a:rPr lang="en-IN" sz="2800" dirty="0" smtClean="0"/>
              <a:t>and </a:t>
            </a:r>
            <a:r>
              <a:rPr lang="el-GR" sz="2800" dirty="0" smtClean="0"/>
              <a:t>β</a:t>
            </a:r>
            <a:r>
              <a:rPr lang="en-IN" sz="2800" dirty="0" smtClean="0"/>
              <a:t>  . If </a:t>
            </a:r>
            <a:r>
              <a:rPr lang="el-GR" sz="2800" dirty="0" smtClean="0"/>
              <a:t>α </a:t>
            </a:r>
            <a:r>
              <a:rPr lang="en-IN" sz="2800" dirty="0" smtClean="0"/>
              <a:t>,</a:t>
            </a:r>
            <a:r>
              <a:rPr lang="el-GR" sz="2800" dirty="0" smtClean="0"/>
              <a:t>β</a:t>
            </a:r>
            <a:r>
              <a:rPr lang="en-IN" sz="2800" dirty="0" smtClean="0"/>
              <a:t>  are the roots of the </a:t>
            </a:r>
            <a:r>
              <a:rPr lang="en-IN" sz="2800" dirty="0" smtClean="0"/>
              <a:t>Quadratic equation and             				then </a:t>
            </a:r>
            <a:r>
              <a:rPr lang="en-IN" sz="2800" dirty="0" smtClean="0"/>
              <a:t>,</a:t>
            </a:r>
          </a:p>
          <a:p>
            <a:endParaRPr lang="en-IN" sz="2800" dirty="0" smtClean="0">
              <a:solidFill>
                <a:srgbClr val="FF0000"/>
              </a:solidFill>
            </a:endParaRPr>
          </a:p>
          <a:p>
            <a:r>
              <a:rPr lang="en-IN" sz="2800" b="1" dirty="0" smtClean="0">
                <a:solidFill>
                  <a:srgbClr val="FF0000"/>
                </a:solidFill>
              </a:rPr>
              <a:t>SUM OF ROOTS :</a:t>
            </a:r>
          </a:p>
          <a:p>
            <a:r>
              <a:rPr lang="el-GR" sz="2800" b="1" dirty="0" smtClean="0">
                <a:solidFill>
                  <a:srgbClr val="FF0000"/>
                </a:solidFill>
              </a:rPr>
              <a:t>α </a:t>
            </a:r>
            <a:r>
              <a:rPr lang="en-IN" sz="2800" b="1" dirty="0" smtClean="0">
                <a:solidFill>
                  <a:srgbClr val="FF0000"/>
                </a:solidFill>
              </a:rPr>
              <a:t>+</a:t>
            </a:r>
            <a:r>
              <a:rPr lang="el-GR" sz="2800" b="1" dirty="0" smtClean="0">
                <a:solidFill>
                  <a:srgbClr val="FF0000"/>
                </a:solidFill>
              </a:rPr>
              <a:t>β</a:t>
            </a:r>
            <a:r>
              <a:rPr lang="en-IN" sz="2800" b="1" dirty="0" smtClean="0">
                <a:solidFill>
                  <a:srgbClr val="FF0000"/>
                </a:solidFill>
              </a:rPr>
              <a:t> </a:t>
            </a:r>
            <a:r>
              <a:rPr lang="en-IN" sz="2800" dirty="0" smtClean="0">
                <a:solidFill>
                  <a:srgbClr val="FF0000"/>
                </a:solidFill>
              </a:rPr>
              <a:t>= -b/a= </a:t>
            </a:r>
            <a:r>
              <a:rPr lang="en-IN" sz="2800" b="1" dirty="0" smtClean="0">
                <a:solidFill>
                  <a:srgbClr val="FF0000"/>
                </a:solidFill>
              </a:rPr>
              <a:t>- </a:t>
            </a:r>
            <a:r>
              <a:rPr lang="en-IN" sz="2800" b="1" dirty="0" err="1" smtClean="0">
                <a:solidFill>
                  <a:srgbClr val="FF0000"/>
                </a:solidFill>
              </a:rPr>
              <a:t>coeffiient</a:t>
            </a:r>
            <a:r>
              <a:rPr lang="en-IN" sz="2800" b="1" dirty="0" smtClean="0">
                <a:solidFill>
                  <a:srgbClr val="FF0000"/>
                </a:solidFill>
              </a:rPr>
              <a:t> of x/ coefficient of </a:t>
            </a:r>
            <a:r>
              <a:rPr lang="en-US" sz="2800" b="1" dirty="0" smtClean="0">
                <a:solidFill>
                  <a:srgbClr val="FF0000"/>
                </a:solidFill>
              </a:rPr>
              <a:t>x²</a:t>
            </a:r>
            <a:endParaRPr lang="en-IN" sz="2800" b="1" dirty="0" smtClean="0">
              <a:solidFill>
                <a:srgbClr val="FF0000"/>
              </a:solidFill>
            </a:endParaRPr>
          </a:p>
          <a:p>
            <a:endParaRPr lang="en-IN" sz="2800" b="1" dirty="0" smtClean="0">
              <a:solidFill>
                <a:srgbClr val="FF0000"/>
              </a:solidFill>
            </a:endParaRPr>
          </a:p>
          <a:p>
            <a:r>
              <a:rPr lang="en-IN" sz="2800" b="1" dirty="0" smtClean="0">
                <a:solidFill>
                  <a:srgbClr val="FF0000"/>
                </a:solidFill>
              </a:rPr>
              <a:t>PRODUCT </a:t>
            </a:r>
            <a:r>
              <a:rPr lang="en-IN" sz="2800" b="1" dirty="0" smtClean="0">
                <a:solidFill>
                  <a:srgbClr val="FF0000"/>
                </a:solidFill>
              </a:rPr>
              <a:t>OF ROOTS:</a:t>
            </a:r>
            <a:r>
              <a:rPr lang="el-GR" sz="2800" dirty="0" smtClean="0">
                <a:solidFill>
                  <a:srgbClr val="FF0000"/>
                </a:solidFill>
              </a:rPr>
              <a:t> </a:t>
            </a:r>
            <a:endParaRPr lang="en-IN" sz="2800" dirty="0" smtClean="0">
              <a:solidFill>
                <a:srgbClr val="FF0000"/>
              </a:solidFill>
            </a:endParaRPr>
          </a:p>
          <a:p>
            <a:r>
              <a:rPr lang="el-GR" sz="2800" b="1" dirty="0" smtClean="0">
                <a:solidFill>
                  <a:srgbClr val="FF0000"/>
                </a:solidFill>
              </a:rPr>
              <a:t>α β</a:t>
            </a:r>
            <a:r>
              <a:rPr lang="en-IN" sz="2800" b="1" dirty="0" smtClean="0">
                <a:solidFill>
                  <a:srgbClr val="FF0000"/>
                </a:solidFill>
              </a:rPr>
              <a:t> = c/a = constant term / coefficient of </a:t>
            </a:r>
            <a:r>
              <a:rPr lang="en-US" sz="2800" b="1" dirty="0" smtClean="0">
                <a:solidFill>
                  <a:srgbClr val="FF0000"/>
                </a:solidFill>
              </a:rPr>
              <a:t>x²</a:t>
            </a:r>
            <a:endParaRPr lang="en-IN" sz="2800" b="1" dirty="0" smtClean="0">
              <a:solidFill>
                <a:srgbClr val="FF0000"/>
              </a:solidFill>
            </a:endParaRPr>
          </a:p>
          <a:p>
            <a:endParaRPr lang="en-IN" b="1" dirty="0" smtClean="0"/>
          </a:p>
        </p:txBody>
      </p:sp>
      <p:sp>
        <p:nvSpPr>
          <p:cNvPr id="4" name="Rectangle 3"/>
          <p:cNvSpPr/>
          <p:nvPr/>
        </p:nvSpPr>
        <p:spPr>
          <a:xfrm>
            <a:off x="1331640" y="3068960"/>
            <a:ext cx="388260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srgbClr val="002060"/>
                </a:solidFill>
              </a:rPr>
              <a:t>ax² + </a:t>
            </a:r>
            <a:r>
              <a:rPr lang="en-US" sz="2800" b="1" dirty="0" err="1" smtClean="0">
                <a:solidFill>
                  <a:srgbClr val="002060"/>
                </a:solidFill>
              </a:rPr>
              <a:t>bx</a:t>
            </a:r>
            <a:r>
              <a:rPr lang="en-US" sz="2800" b="1" dirty="0" smtClean="0">
                <a:solidFill>
                  <a:srgbClr val="002060"/>
                </a:solidFill>
              </a:rPr>
              <a:t> + c = 0………….(1)</a:t>
            </a:r>
          </a:p>
        </p:txBody>
      </p:sp>
      <p:sp>
        <p:nvSpPr>
          <p:cNvPr id="5" name="Rectangle 4"/>
          <p:cNvSpPr/>
          <p:nvPr/>
        </p:nvSpPr>
        <p:spPr>
          <a:xfrm>
            <a:off x="6732240" y="2492896"/>
            <a:ext cx="70403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N" dirty="0" smtClean="0"/>
              <a:t>a</a:t>
            </a:r>
            <a:r>
              <a:rPr lang="en-US" dirty="0" smtClean="0">
                <a:solidFill>
                  <a:srgbClr val="002060"/>
                </a:solidFill>
              </a:rPr>
              <a:t> ≠ </a:t>
            </a:r>
            <a:r>
              <a:rPr lang="en-US" dirty="0" smtClean="0"/>
              <a:t>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39552" y="332656"/>
            <a:ext cx="8064896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IN" sz="5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#NOTE</a:t>
            </a:r>
            <a:endParaRPr lang="en-US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39552" y="1484784"/>
            <a:ext cx="7920880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 typeface="Wingdings" pitchFamily="2" charset="2"/>
              <a:buChar char="q"/>
            </a:pPr>
            <a:r>
              <a:rPr lang="en-IN" sz="2800" dirty="0" smtClean="0">
                <a:solidFill>
                  <a:srgbClr val="0070C0"/>
                </a:solidFill>
              </a:rPr>
              <a:t>Above relation hold for any quadratic equation whether the coefficients are real or non-real complex.</a:t>
            </a:r>
          </a:p>
          <a:p>
            <a:pPr algn="just">
              <a:buFont typeface="Wingdings" pitchFamily="2" charset="2"/>
              <a:buChar char="q"/>
            </a:pPr>
            <a:endParaRPr lang="en-IN" sz="2800" dirty="0" smtClean="0"/>
          </a:p>
          <a:p>
            <a:pPr algn="just">
              <a:buFont typeface="Wingdings" pitchFamily="2" charset="2"/>
              <a:buChar char="q"/>
            </a:pPr>
            <a:r>
              <a:rPr lang="en-IN" sz="2800" dirty="0" smtClean="0">
                <a:solidFill>
                  <a:srgbClr val="002060"/>
                </a:solidFill>
              </a:rPr>
              <a:t>With the above relations many other symmetric functions of </a:t>
            </a:r>
            <a:r>
              <a:rPr lang="el-GR" sz="2800" dirty="0" smtClean="0">
                <a:solidFill>
                  <a:srgbClr val="002060"/>
                </a:solidFill>
              </a:rPr>
              <a:t>α </a:t>
            </a:r>
            <a:r>
              <a:rPr lang="en-IN" sz="2800" dirty="0" smtClean="0">
                <a:solidFill>
                  <a:srgbClr val="002060"/>
                </a:solidFill>
              </a:rPr>
              <a:t>and </a:t>
            </a:r>
            <a:r>
              <a:rPr lang="el-GR" sz="2800" dirty="0" smtClean="0">
                <a:solidFill>
                  <a:srgbClr val="002060"/>
                </a:solidFill>
              </a:rPr>
              <a:t>β</a:t>
            </a:r>
            <a:r>
              <a:rPr lang="en-IN" sz="2800" dirty="0" smtClean="0">
                <a:solidFill>
                  <a:srgbClr val="002060"/>
                </a:solidFill>
              </a:rPr>
              <a:t> can be expressed in terms of the coefficients a, b and c.</a:t>
            </a:r>
            <a:endParaRPr lang="en-US" sz="28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67544" y="404664"/>
            <a:ext cx="8208912" cy="1200329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IN" sz="3600" dirty="0" smtClean="0"/>
              <a:t>    </a:t>
            </a:r>
            <a:r>
              <a:rPr lang="en-IN" sz="3600" dirty="0" smtClean="0">
                <a:solidFill>
                  <a:srgbClr val="FFFF00"/>
                </a:solidFill>
              </a:rPr>
              <a:t>FORMATION  OF  QUADRATIC          EQUATION  WITH  GIVEN  ROOTS   </a:t>
            </a:r>
            <a:endParaRPr lang="en-US" sz="3600" dirty="0">
              <a:solidFill>
                <a:srgbClr val="FFFF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0992" y="1916832"/>
            <a:ext cx="9073008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 typeface="Wingdings" pitchFamily="2" charset="2"/>
              <a:buChar char="§"/>
            </a:pPr>
            <a:r>
              <a:rPr lang="en-IN" sz="2400" dirty="0" smtClean="0"/>
              <a:t> </a:t>
            </a:r>
            <a:r>
              <a:rPr lang="en-IN" sz="2800" dirty="0" smtClean="0">
                <a:solidFill>
                  <a:srgbClr val="FF0000"/>
                </a:solidFill>
              </a:rPr>
              <a:t>An equation whose roots are </a:t>
            </a:r>
            <a:r>
              <a:rPr lang="el-GR" sz="2800" dirty="0" smtClean="0">
                <a:solidFill>
                  <a:srgbClr val="FF0000"/>
                </a:solidFill>
              </a:rPr>
              <a:t>α </a:t>
            </a:r>
            <a:r>
              <a:rPr lang="en-IN" sz="2800" dirty="0" smtClean="0">
                <a:solidFill>
                  <a:srgbClr val="FF0000"/>
                </a:solidFill>
              </a:rPr>
              <a:t>and </a:t>
            </a:r>
            <a:r>
              <a:rPr lang="el-GR" sz="2800" dirty="0" smtClean="0">
                <a:solidFill>
                  <a:srgbClr val="FF0000"/>
                </a:solidFill>
              </a:rPr>
              <a:t>β</a:t>
            </a:r>
            <a:r>
              <a:rPr lang="en-IN" sz="2800" dirty="0" smtClean="0">
                <a:solidFill>
                  <a:srgbClr val="FF0000"/>
                </a:solidFill>
              </a:rPr>
              <a:t> an be written as</a:t>
            </a:r>
          </a:p>
          <a:p>
            <a:pPr algn="just"/>
            <a:r>
              <a:rPr lang="en-IN" sz="2800" dirty="0" smtClean="0">
                <a:solidFill>
                  <a:srgbClr val="FF0000"/>
                </a:solidFill>
              </a:rPr>
              <a:t>   (x-</a:t>
            </a:r>
            <a:r>
              <a:rPr lang="el-GR" sz="2800" dirty="0" smtClean="0">
                <a:solidFill>
                  <a:srgbClr val="FF0000"/>
                </a:solidFill>
              </a:rPr>
              <a:t>α</a:t>
            </a:r>
            <a:r>
              <a:rPr lang="en-IN" sz="2800" dirty="0" smtClean="0">
                <a:solidFill>
                  <a:srgbClr val="FF0000"/>
                </a:solidFill>
              </a:rPr>
              <a:t>)(x-b)=0  or  </a:t>
            </a:r>
            <a:r>
              <a:rPr lang="en-US" sz="2800" b="1" dirty="0" smtClean="0">
                <a:solidFill>
                  <a:srgbClr val="FF0000"/>
                </a:solidFill>
              </a:rPr>
              <a:t>x²-</a:t>
            </a:r>
            <a:r>
              <a:rPr lang="en-IN" sz="2800" dirty="0" smtClean="0">
                <a:solidFill>
                  <a:srgbClr val="FF0000"/>
                </a:solidFill>
              </a:rPr>
              <a:t> (</a:t>
            </a:r>
            <a:r>
              <a:rPr lang="el-GR" sz="2800" dirty="0" smtClean="0">
                <a:solidFill>
                  <a:srgbClr val="FF0000"/>
                </a:solidFill>
              </a:rPr>
              <a:t>α </a:t>
            </a:r>
            <a:r>
              <a:rPr lang="en-IN" sz="2800" dirty="0" smtClean="0">
                <a:solidFill>
                  <a:srgbClr val="FF0000"/>
                </a:solidFill>
              </a:rPr>
              <a:t>+</a:t>
            </a:r>
            <a:r>
              <a:rPr lang="el-GR" sz="2800" dirty="0" smtClean="0">
                <a:solidFill>
                  <a:srgbClr val="FF0000"/>
                </a:solidFill>
              </a:rPr>
              <a:t>β</a:t>
            </a:r>
            <a:r>
              <a:rPr lang="en-IN" sz="2800" dirty="0" smtClean="0">
                <a:solidFill>
                  <a:srgbClr val="FF0000"/>
                </a:solidFill>
              </a:rPr>
              <a:t> )x + </a:t>
            </a:r>
            <a:r>
              <a:rPr lang="el-GR" sz="2800" dirty="0" smtClean="0">
                <a:solidFill>
                  <a:srgbClr val="FF0000"/>
                </a:solidFill>
              </a:rPr>
              <a:t>αβ</a:t>
            </a:r>
            <a:r>
              <a:rPr lang="en-IN" sz="2800" dirty="0" smtClean="0">
                <a:solidFill>
                  <a:srgbClr val="FF0000"/>
                </a:solidFill>
              </a:rPr>
              <a:t> =0 or  </a:t>
            </a:r>
            <a:endParaRPr lang="en-US" sz="2800" b="1" dirty="0" smtClean="0">
              <a:solidFill>
                <a:srgbClr val="002060"/>
              </a:solidFill>
            </a:endParaRPr>
          </a:p>
          <a:p>
            <a:pPr algn="just">
              <a:buFont typeface="Wingdings" pitchFamily="2" charset="2"/>
              <a:buChar char="§"/>
            </a:pPr>
            <a:r>
              <a:rPr lang="en-US" sz="2800" b="1" dirty="0" smtClean="0">
                <a:solidFill>
                  <a:srgbClr val="002060"/>
                </a:solidFill>
              </a:rPr>
              <a:t>x²- (sum of roots)x+(product of roots)=0 </a:t>
            </a:r>
          </a:p>
          <a:p>
            <a:pPr algn="just">
              <a:buFont typeface="Wingdings" pitchFamily="2" charset="2"/>
              <a:buChar char="§"/>
            </a:pPr>
            <a:endParaRPr lang="en-IN" sz="2800" dirty="0" smtClean="0"/>
          </a:p>
          <a:p>
            <a:pPr algn="just">
              <a:buFont typeface="Wingdings" pitchFamily="2" charset="2"/>
              <a:buChar char="§"/>
            </a:pPr>
            <a:r>
              <a:rPr lang="en-IN" sz="2800" dirty="0" smtClean="0">
                <a:solidFill>
                  <a:srgbClr val="FF0000"/>
                </a:solidFill>
              </a:rPr>
              <a:t>Further if </a:t>
            </a:r>
            <a:r>
              <a:rPr lang="el-GR" sz="2800" dirty="0" smtClean="0">
                <a:solidFill>
                  <a:srgbClr val="FF0000"/>
                </a:solidFill>
              </a:rPr>
              <a:t>α </a:t>
            </a:r>
            <a:r>
              <a:rPr lang="en-IN" sz="2800" dirty="0" smtClean="0">
                <a:solidFill>
                  <a:srgbClr val="FF0000"/>
                </a:solidFill>
              </a:rPr>
              <a:t>and </a:t>
            </a:r>
            <a:r>
              <a:rPr lang="el-GR" sz="2800" dirty="0" smtClean="0">
                <a:solidFill>
                  <a:srgbClr val="FF0000"/>
                </a:solidFill>
              </a:rPr>
              <a:t>β</a:t>
            </a:r>
            <a:r>
              <a:rPr lang="en-IN" sz="2800" dirty="0" smtClean="0">
                <a:solidFill>
                  <a:srgbClr val="FF0000"/>
                </a:solidFill>
              </a:rPr>
              <a:t>  are the roots of a quadratic equation  </a:t>
            </a:r>
            <a:r>
              <a:rPr lang="en-IN" sz="2800" b="1" dirty="0" err="1" smtClean="0">
                <a:solidFill>
                  <a:srgbClr val="FF0000"/>
                </a:solidFill>
              </a:rPr>
              <a:t>ax</a:t>
            </a:r>
            <a:r>
              <a:rPr lang="en-US" sz="2800" b="1" dirty="0" smtClean="0">
                <a:solidFill>
                  <a:srgbClr val="FF0000"/>
                </a:solidFill>
              </a:rPr>
              <a:t>²+bx+c=0 , </a:t>
            </a:r>
            <a:r>
              <a:rPr lang="en-US" sz="2800" dirty="0" smtClean="0">
                <a:solidFill>
                  <a:srgbClr val="FF0000"/>
                </a:solidFill>
              </a:rPr>
              <a:t>then </a:t>
            </a:r>
            <a:r>
              <a:rPr lang="en-IN" sz="2800" dirty="0" err="1" smtClean="0">
                <a:solidFill>
                  <a:srgbClr val="FF0000"/>
                </a:solidFill>
              </a:rPr>
              <a:t>ax</a:t>
            </a:r>
            <a:r>
              <a:rPr lang="en-US" sz="2800" dirty="0" smtClean="0">
                <a:solidFill>
                  <a:srgbClr val="FF0000"/>
                </a:solidFill>
              </a:rPr>
              <a:t>²+bx+c=a(x-</a:t>
            </a:r>
            <a:r>
              <a:rPr lang="el-GR" sz="2800" dirty="0" smtClean="0">
                <a:solidFill>
                  <a:srgbClr val="FF0000"/>
                </a:solidFill>
              </a:rPr>
              <a:t> α</a:t>
            </a:r>
            <a:r>
              <a:rPr lang="en-IN" sz="2800" dirty="0" smtClean="0">
                <a:solidFill>
                  <a:srgbClr val="FF0000"/>
                </a:solidFill>
              </a:rPr>
              <a:t>)(x-</a:t>
            </a:r>
            <a:r>
              <a:rPr lang="el-GR" sz="2800" dirty="0" smtClean="0">
                <a:solidFill>
                  <a:srgbClr val="FF0000"/>
                </a:solidFill>
              </a:rPr>
              <a:t> β</a:t>
            </a:r>
            <a:r>
              <a:rPr lang="en-IN" sz="2800" dirty="0" smtClean="0">
                <a:solidFill>
                  <a:srgbClr val="FF0000"/>
                </a:solidFill>
              </a:rPr>
              <a:t>) is an identity</a:t>
            </a:r>
            <a:r>
              <a:rPr lang="en-IN" sz="2800" dirty="0" smtClean="0"/>
              <a:t>.</a:t>
            </a:r>
          </a:p>
          <a:p>
            <a:pPr algn="just">
              <a:buFont typeface="Wingdings" pitchFamily="2" charset="2"/>
              <a:buChar char="§"/>
            </a:pPr>
            <a:endParaRPr lang="en-IN" sz="2800" dirty="0" smtClean="0"/>
          </a:p>
          <a:p>
            <a:pPr algn="just">
              <a:buFont typeface="Wingdings" pitchFamily="2" charset="2"/>
              <a:buChar char="§"/>
            </a:pPr>
            <a:r>
              <a:rPr lang="en-IN" sz="2800" dirty="0" smtClean="0">
                <a:solidFill>
                  <a:srgbClr val="FF0000"/>
                </a:solidFill>
              </a:rPr>
              <a:t>A number of relations between the roots can be derived using this identity by substituting suitable values of  x real or imaginary</a:t>
            </a:r>
            <a:endParaRPr lang="en-US" sz="2800" dirty="0" smtClean="0">
              <a:solidFill>
                <a:srgbClr val="FF0000"/>
              </a:solidFill>
            </a:endParaRPr>
          </a:p>
          <a:p>
            <a:endParaRPr lang="en-US" sz="20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195736" y="2060848"/>
            <a:ext cx="475848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N" sz="2800" b="1" dirty="0" err="1" smtClean="0">
                <a:solidFill>
                  <a:srgbClr val="FF0000"/>
                </a:solidFill>
              </a:rPr>
              <a:t>Ax</a:t>
            </a:r>
            <a:r>
              <a:rPr lang="en-US" sz="2800" b="1" dirty="0" smtClean="0">
                <a:solidFill>
                  <a:srgbClr val="FF0000"/>
                </a:solidFill>
              </a:rPr>
              <a:t>²+Bx+C=0           -------------- 2 </a:t>
            </a:r>
            <a:endParaRPr lang="en-US" sz="2800" dirty="0"/>
          </a:p>
        </p:txBody>
      </p:sp>
      <p:sp>
        <p:nvSpPr>
          <p:cNvPr id="3" name="Rectangle 2"/>
          <p:cNvSpPr/>
          <p:nvPr/>
        </p:nvSpPr>
        <p:spPr>
          <a:xfrm>
            <a:off x="2195736" y="1484784"/>
            <a:ext cx="466326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N" sz="2800" b="1" dirty="0" err="1" smtClean="0">
                <a:solidFill>
                  <a:srgbClr val="FF0000"/>
                </a:solidFill>
              </a:rPr>
              <a:t>ax</a:t>
            </a:r>
            <a:r>
              <a:rPr lang="en-US" sz="2800" b="1" dirty="0" smtClean="0">
                <a:solidFill>
                  <a:srgbClr val="FF0000"/>
                </a:solidFill>
              </a:rPr>
              <a:t>²+bx+c=0            -------------- 1</a:t>
            </a:r>
            <a:endParaRPr lang="en-US" sz="2800" dirty="0"/>
          </a:p>
        </p:txBody>
      </p:sp>
      <p:sp>
        <p:nvSpPr>
          <p:cNvPr id="4" name="TextBox 3"/>
          <p:cNvSpPr txBox="1"/>
          <p:nvPr/>
        </p:nvSpPr>
        <p:spPr>
          <a:xfrm>
            <a:off x="683568" y="332656"/>
            <a:ext cx="806489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800" dirty="0" smtClean="0"/>
              <a:t>   </a:t>
            </a:r>
            <a:r>
              <a:rPr lang="en-IN" sz="3200" dirty="0" smtClean="0">
                <a:solidFill>
                  <a:srgbClr val="00CC00"/>
                </a:solidFill>
              </a:rPr>
              <a:t>Condition of a common root between two </a:t>
            </a:r>
          </a:p>
          <a:p>
            <a:r>
              <a:rPr lang="en-IN" sz="3200" dirty="0" smtClean="0">
                <a:solidFill>
                  <a:srgbClr val="00CC00"/>
                </a:solidFill>
              </a:rPr>
              <a:t>                      quadratic equation              </a:t>
            </a:r>
          </a:p>
        </p:txBody>
      </p:sp>
      <p:sp>
        <p:nvSpPr>
          <p:cNvPr id="6" name="Oval 5"/>
          <p:cNvSpPr/>
          <p:nvPr/>
        </p:nvSpPr>
        <p:spPr>
          <a:xfrm>
            <a:off x="7092280" y="1556792"/>
            <a:ext cx="360040" cy="36004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7092280" y="2132856"/>
            <a:ext cx="360040" cy="36004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1259632" y="2831737"/>
            <a:ext cx="684076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800" b="1" dirty="0" smtClean="0"/>
              <a:t>Let </a:t>
            </a:r>
            <a:r>
              <a:rPr lang="el-GR" sz="2800" dirty="0" smtClean="0">
                <a:solidFill>
                  <a:srgbClr val="002060"/>
                </a:solidFill>
              </a:rPr>
              <a:t>α </a:t>
            </a:r>
            <a:r>
              <a:rPr lang="en-IN" sz="2800" dirty="0" smtClean="0">
                <a:solidFill>
                  <a:srgbClr val="002060"/>
                </a:solidFill>
              </a:rPr>
              <a:t> </a:t>
            </a:r>
            <a:r>
              <a:rPr lang="en-IN" sz="2800" b="1" dirty="0" smtClean="0"/>
              <a:t>be the roots of the two equations</a:t>
            </a:r>
          </a:p>
          <a:p>
            <a:endParaRPr lang="en-IN" sz="2800" b="1" dirty="0" smtClean="0"/>
          </a:p>
          <a:p>
            <a:r>
              <a:rPr lang="en-IN" sz="2800" b="1" dirty="0" smtClean="0"/>
              <a:t>Then  a</a:t>
            </a:r>
            <a:r>
              <a:rPr lang="el-GR" sz="2800" b="1" dirty="0" smtClean="0"/>
              <a:t>α</a:t>
            </a:r>
            <a:r>
              <a:rPr lang="en-US" sz="2800" b="1" dirty="0" smtClean="0"/>
              <a:t>²+b</a:t>
            </a:r>
            <a:r>
              <a:rPr lang="el-GR" sz="2800" b="1" dirty="0" smtClean="0"/>
              <a:t>α</a:t>
            </a:r>
            <a:r>
              <a:rPr lang="en-IN" sz="2800" b="1" dirty="0" smtClean="0"/>
              <a:t> </a:t>
            </a:r>
            <a:r>
              <a:rPr lang="en-US" sz="2800" b="1" dirty="0" smtClean="0"/>
              <a:t>+c=0  </a:t>
            </a:r>
            <a:r>
              <a:rPr lang="en-US" sz="2800" dirty="0" smtClean="0"/>
              <a:t>and  </a:t>
            </a:r>
            <a:r>
              <a:rPr lang="en-IN" sz="2800" b="1" dirty="0" smtClean="0"/>
              <a:t>A</a:t>
            </a:r>
            <a:r>
              <a:rPr lang="el-GR" sz="2800" b="1" dirty="0" smtClean="0"/>
              <a:t>α</a:t>
            </a:r>
            <a:r>
              <a:rPr lang="en-US" sz="2800" b="1" dirty="0" smtClean="0"/>
              <a:t>²+B</a:t>
            </a:r>
            <a:r>
              <a:rPr lang="el-GR" sz="2800" b="1" dirty="0" smtClean="0"/>
              <a:t>α</a:t>
            </a:r>
            <a:r>
              <a:rPr lang="en-IN" sz="2800" b="1" dirty="0" smtClean="0"/>
              <a:t> </a:t>
            </a:r>
            <a:r>
              <a:rPr lang="en-US" sz="2800" b="1" dirty="0" smtClean="0"/>
              <a:t>+C=0 </a:t>
            </a:r>
          </a:p>
          <a:p>
            <a:r>
              <a:rPr lang="en-IN" sz="2800" b="1" dirty="0" smtClean="0"/>
              <a:t>       </a:t>
            </a:r>
            <a:r>
              <a:rPr lang="en-IN" sz="2800" dirty="0" smtClean="0"/>
              <a:t>                on solving we get</a:t>
            </a:r>
          </a:p>
          <a:p>
            <a:endParaRPr lang="en-IN" sz="2800" dirty="0" smtClean="0"/>
          </a:p>
          <a:p>
            <a:r>
              <a:rPr lang="el-GR" sz="2800" b="1" dirty="0" smtClean="0">
                <a:solidFill>
                  <a:srgbClr val="FF0000"/>
                </a:solidFill>
              </a:rPr>
              <a:t>α</a:t>
            </a:r>
            <a:r>
              <a:rPr lang="en-US" sz="2800" b="1" dirty="0" smtClean="0">
                <a:solidFill>
                  <a:srgbClr val="FF0000"/>
                </a:solidFill>
              </a:rPr>
              <a:t>²/ </a:t>
            </a:r>
            <a:r>
              <a:rPr lang="en-US" sz="2800" b="1" dirty="0" err="1" smtClean="0">
                <a:solidFill>
                  <a:srgbClr val="FF0000"/>
                </a:solidFill>
              </a:rPr>
              <a:t>bC-Bc</a:t>
            </a:r>
            <a:r>
              <a:rPr lang="en-US" sz="2800" b="1" dirty="0" smtClean="0">
                <a:solidFill>
                  <a:srgbClr val="FF0000"/>
                </a:solidFill>
              </a:rPr>
              <a:t>  </a:t>
            </a:r>
            <a:r>
              <a:rPr lang="en-US" sz="2800" b="1" dirty="0" smtClean="0"/>
              <a:t>=  </a:t>
            </a:r>
            <a:r>
              <a:rPr lang="el-GR" sz="2800" b="1" dirty="0" smtClean="0">
                <a:solidFill>
                  <a:srgbClr val="00CC00"/>
                </a:solidFill>
              </a:rPr>
              <a:t>α</a:t>
            </a:r>
            <a:r>
              <a:rPr lang="en-IN" sz="2800" b="1" dirty="0" smtClean="0">
                <a:solidFill>
                  <a:srgbClr val="00CC00"/>
                </a:solidFill>
              </a:rPr>
              <a:t>/Ca-Ca </a:t>
            </a:r>
            <a:r>
              <a:rPr lang="en-IN" sz="2800" b="1" dirty="0" smtClean="0"/>
              <a:t>=  </a:t>
            </a:r>
            <a:r>
              <a:rPr lang="en-IN" sz="2800" b="1" dirty="0" smtClean="0">
                <a:solidFill>
                  <a:srgbClr val="002060"/>
                </a:solidFill>
              </a:rPr>
              <a:t>1/ </a:t>
            </a:r>
            <a:r>
              <a:rPr lang="en-IN" sz="2800" b="1" dirty="0" err="1" smtClean="0">
                <a:solidFill>
                  <a:srgbClr val="002060"/>
                </a:solidFill>
              </a:rPr>
              <a:t>aB-bA</a:t>
            </a:r>
            <a:endParaRPr lang="en-IN" sz="2800" dirty="0" smtClean="0">
              <a:solidFill>
                <a:srgbClr val="002060"/>
              </a:solidFill>
            </a:endParaRPr>
          </a:p>
          <a:p>
            <a:endParaRPr lang="en-IN" sz="2400" b="1" dirty="0" smtClean="0"/>
          </a:p>
          <a:p>
            <a:r>
              <a:rPr lang="en-IN" sz="2400" b="1" dirty="0" smtClean="0"/>
              <a:t> </a:t>
            </a:r>
            <a:endParaRPr lang="en-US" sz="2400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42</TotalTime>
  <Words>549</Words>
  <Application>Microsoft Office PowerPoint</Application>
  <PresentationFormat>On-screen Show (4:3)</PresentationFormat>
  <Paragraphs>68</Paragraphs>
  <Slides>10</Slides>
  <Notes>0</Notes>
  <HiddenSlides>0</HiddenSlides>
  <MMClips>3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Calibri</vt:lpstr>
      <vt:lpstr>Calibri Light</vt:lpstr>
      <vt:lpstr>Times New Roman</vt:lpstr>
      <vt:lpstr>Wingdings</vt:lpstr>
      <vt:lpstr>Retrospect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sarat</dc:creator>
  <cp:lastModifiedBy>Windows User</cp:lastModifiedBy>
  <cp:revision>9</cp:revision>
  <dcterms:created xsi:type="dcterms:W3CDTF">2018-03-26T05:35:33Z</dcterms:created>
  <dcterms:modified xsi:type="dcterms:W3CDTF">2018-03-28T14:27:43Z</dcterms:modified>
</cp:coreProperties>
</file>