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3"/>
  </p:notesMasterIdLst>
  <p:sldIdLst>
    <p:sldId id="257" r:id="rId2"/>
    <p:sldId id="258" r:id="rId3"/>
    <p:sldId id="259" r:id="rId4"/>
    <p:sldId id="263" r:id="rId5"/>
    <p:sldId id="260" r:id="rId6"/>
    <p:sldId id="261" r:id="rId7"/>
    <p:sldId id="262" r:id="rId8"/>
    <p:sldId id="264" r:id="rId9"/>
    <p:sldId id="265" r:id="rId10"/>
    <p:sldId id="266" r:id="rId11"/>
    <p:sldId id="267" r:id="rId12"/>
    <p:sldId id="268" r:id="rId13"/>
    <p:sldId id="269" r:id="rId14"/>
    <p:sldId id="270" r:id="rId15"/>
    <p:sldId id="271" r:id="rId16"/>
    <p:sldId id="272" r:id="rId17"/>
    <p:sldId id="287" r:id="rId18"/>
    <p:sldId id="288" r:id="rId19"/>
    <p:sldId id="289" r:id="rId20"/>
    <p:sldId id="275" r:id="rId21"/>
    <p:sldId id="290" r:id="rId22"/>
    <p:sldId id="291" r:id="rId23"/>
    <p:sldId id="292" r:id="rId24"/>
    <p:sldId id="276" r:id="rId25"/>
    <p:sldId id="293" r:id="rId26"/>
    <p:sldId id="294" r:id="rId27"/>
    <p:sldId id="295" r:id="rId28"/>
    <p:sldId id="277" r:id="rId29"/>
    <p:sldId id="296" r:id="rId30"/>
    <p:sldId id="297" r:id="rId31"/>
    <p:sldId id="298" r:id="rId32"/>
    <p:sldId id="278" r:id="rId33"/>
    <p:sldId id="299" r:id="rId34"/>
    <p:sldId id="300" r:id="rId35"/>
    <p:sldId id="301" r:id="rId36"/>
    <p:sldId id="279" r:id="rId37"/>
    <p:sldId id="302" r:id="rId38"/>
    <p:sldId id="303" r:id="rId39"/>
    <p:sldId id="304" r:id="rId40"/>
    <p:sldId id="280" r:id="rId41"/>
    <p:sldId id="305" r:id="rId42"/>
    <p:sldId id="306" r:id="rId43"/>
    <p:sldId id="307" r:id="rId44"/>
    <p:sldId id="281" r:id="rId45"/>
    <p:sldId id="308" r:id="rId46"/>
    <p:sldId id="309" r:id="rId47"/>
    <p:sldId id="310" r:id="rId48"/>
    <p:sldId id="282" r:id="rId49"/>
    <p:sldId id="314" r:id="rId50"/>
    <p:sldId id="315" r:id="rId51"/>
    <p:sldId id="316" r:id="rId52"/>
    <p:sldId id="283" r:id="rId53"/>
    <p:sldId id="317" r:id="rId54"/>
    <p:sldId id="318" r:id="rId55"/>
    <p:sldId id="319" r:id="rId56"/>
    <p:sldId id="284" r:id="rId57"/>
    <p:sldId id="320" r:id="rId58"/>
    <p:sldId id="321" r:id="rId59"/>
    <p:sldId id="322" r:id="rId60"/>
    <p:sldId id="285" r:id="rId61"/>
    <p:sldId id="323" r:id="rId62"/>
    <p:sldId id="324" r:id="rId63"/>
    <p:sldId id="325" r:id="rId64"/>
    <p:sldId id="286" r:id="rId65"/>
    <p:sldId id="311" r:id="rId66"/>
    <p:sldId id="312" r:id="rId67"/>
    <p:sldId id="313" r:id="rId68"/>
    <p:sldId id="273" r:id="rId69"/>
    <p:sldId id="274" r:id="rId70"/>
    <p:sldId id="326" r:id="rId71"/>
    <p:sldId id="327" r:id="rId7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24" autoAdjust="0"/>
  </p:normalViewPr>
  <p:slideViewPr>
    <p:cSldViewPr>
      <p:cViewPr varScale="1">
        <p:scale>
          <a:sx n="66" d="100"/>
          <a:sy n="66" d="100"/>
        </p:scale>
        <p:origin x="1280"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6F4610-0D1D-4D5A-BCBC-B9E53C5B228D}" type="datetimeFigureOut">
              <a:rPr lang="en-IN" smtClean="0"/>
              <a:t>22-04-2018</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9D54D4-A11D-491C-B2A1-49DA4B9C9F70}" type="slidenum">
              <a:rPr lang="en-IN" smtClean="0"/>
              <a:t>‹#›</a:t>
            </a:fld>
            <a:endParaRPr lang="en-IN"/>
          </a:p>
        </p:txBody>
      </p:sp>
    </p:spTree>
    <p:extLst>
      <p:ext uri="{BB962C8B-B14F-4D97-AF65-F5344CB8AC3E}">
        <p14:creationId xmlns:p14="http://schemas.microsoft.com/office/powerpoint/2010/main" val="2385960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B9D54D4-A11D-491C-B2A1-49DA4B9C9F70}" type="slidenum">
              <a:rPr lang="en-IN" smtClean="0"/>
              <a:t>43</a:t>
            </a:fld>
            <a:endParaRPr lang="en-IN"/>
          </a:p>
        </p:txBody>
      </p:sp>
    </p:spTree>
    <p:extLst>
      <p:ext uri="{BB962C8B-B14F-4D97-AF65-F5344CB8AC3E}">
        <p14:creationId xmlns:p14="http://schemas.microsoft.com/office/powerpoint/2010/main" val="3967239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 </a:t>
            </a:r>
            <a:endParaRPr lang="en-IN" dirty="0"/>
          </a:p>
        </p:txBody>
      </p:sp>
      <p:sp>
        <p:nvSpPr>
          <p:cNvPr id="4" name="Slide Number Placeholder 3"/>
          <p:cNvSpPr>
            <a:spLocks noGrp="1"/>
          </p:cNvSpPr>
          <p:nvPr>
            <p:ph type="sldNum" sz="quarter" idx="10"/>
          </p:nvPr>
        </p:nvSpPr>
        <p:spPr/>
        <p:txBody>
          <a:bodyPr/>
          <a:lstStyle/>
          <a:p>
            <a:fld id="{AB9D54D4-A11D-491C-B2A1-49DA4B9C9F70}" type="slidenum">
              <a:rPr lang="en-IN" smtClean="0"/>
              <a:t>48</a:t>
            </a:fld>
            <a:endParaRPr lang="en-IN"/>
          </a:p>
        </p:txBody>
      </p:sp>
    </p:spTree>
    <p:extLst>
      <p:ext uri="{BB962C8B-B14F-4D97-AF65-F5344CB8AC3E}">
        <p14:creationId xmlns:p14="http://schemas.microsoft.com/office/powerpoint/2010/main" val="2846525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B9D54D4-A11D-491C-B2A1-49DA4B9C9F70}" type="slidenum">
              <a:rPr lang="en-IN" smtClean="0"/>
              <a:t>50</a:t>
            </a:fld>
            <a:endParaRPr lang="en-IN"/>
          </a:p>
        </p:txBody>
      </p:sp>
    </p:spTree>
    <p:extLst>
      <p:ext uri="{BB962C8B-B14F-4D97-AF65-F5344CB8AC3E}">
        <p14:creationId xmlns:p14="http://schemas.microsoft.com/office/powerpoint/2010/main" val="426386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4/22/2018</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s://www.indiabix.com/non-verbal-reasoning/cubes-and-dice/introduction" TargetMode="External"/><Relationship Id="rId2" Type="http://schemas.openxmlformats.org/officeDocument/2006/relationships/image" Target="../media/image28.png"/><Relationship Id="rId1" Type="http://schemas.openxmlformats.org/officeDocument/2006/relationships/slideLayout" Target="../slideLayouts/slideLayout7.xml"/><Relationship Id="rId4" Type="http://schemas.openxmlformats.org/officeDocument/2006/relationships/image" Target="../media/image29.png"/></Relationships>
</file>

<file path=ppt/slides/_rels/slide38.xml.rels><?xml version="1.0" encoding="UTF-8" standalone="yes"?>
<Relationships xmlns="http://schemas.openxmlformats.org/package/2006/relationships"><Relationship Id="rId3" Type="http://schemas.openxmlformats.org/officeDocument/2006/relationships/hyperlink" Target="https://www.indiabix.com/non-verbal-reasoning/cubes-and-dice/introduction" TargetMode="External"/><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pn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53.pn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54.pn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image" Target="../media/image55.pn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image" Target="../media/image56.png"/><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57.pn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image" Target="../media/image58.png"/><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image" Target="../media/image5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image" Target="../media/image6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 y="2743200"/>
            <a:ext cx="9226244" cy="1107996"/>
          </a:xfrm>
          <a:prstGeom prst="rect">
            <a:avLst/>
          </a:prstGeom>
          <a:noFill/>
        </p:spPr>
        <p:txBody>
          <a:bodyPr wrap="none" lIns="91440" tIns="45720" rIns="91440" bIns="45720">
            <a:spAutoFit/>
          </a:bodyPr>
          <a:lstStyle/>
          <a:p>
            <a:pPr algn="ctr"/>
            <a:r>
              <a:rPr lang="en-US" sz="66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002060"/>
                </a:solidFill>
                <a:effectLst>
                  <a:outerShdw blurRad="41275" dist="12700" dir="12000000" algn="tl" rotWithShape="0">
                    <a:srgbClr val="000000">
                      <a:alpha val="40000"/>
                    </a:srgbClr>
                  </a:outerShdw>
                </a:effectLst>
              </a:rPr>
              <a:t>NON VERBAL REASONING</a:t>
            </a:r>
            <a:endParaRPr lang="en-US" sz="66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002060"/>
              </a:solidFill>
              <a:effectLst>
                <a:outerShdw blurRad="41275" dist="12700" dir="12000000" algn="tl" rotWithShape="0">
                  <a:srgbClr val="000000">
                    <a:alpha val="4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2"/>
            <a:ext cx="7162800" cy="461665"/>
          </a:xfrm>
          <a:prstGeom prst="rect">
            <a:avLst/>
          </a:prstGeom>
        </p:spPr>
        <p:txBody>
          <a:bodyPr wrap="square">
            <a:spAutoFit/>
          </a:bodyPr>
          <a:lstStyle/>
          <a:p>
            <a:r>
              <a:rPr lang="en-GB" sz="2400" dirty="0" smtClean="0"/>
              <a:t>2) Choose the figure which is different from the rest.</a:t>
            </a:r>
            <a:endParaRPr lang="en-US" sz="2400" dirty="0"/>
          </a:p>
        </p:txBody>
      </p:sp>
      <p:pic>
        <p:nvPicPr>
          <p:cNvPr id="22530" name="Picture 2" descr="https://www.indiabix.com/_files/images/non-verbal-reasoning/classification/5.png"/>
          <p:cNvPicPr>
            <a:picLocks noChangeAspect="1" noChangeArrowheads="1"/>
          </p:cNvPicPr>
          <p:nvPr/>
        </p:nvPicPr>
        <p:blipFill>
          <a:blip r:embed="rId2" cstate="print"/>
          <a:srcRect/>
          <a:stretch>
            <a:fillRect/>
          </a:stretch>
        </p:blipFill>
        <p:spPr bwMode="auto">
          <a:xfrm>
            <a:off x="762000" y="838200"/>
            <a:ext cx="4419600" cy="914400"/>
          </a:xfrm>
          <a:prstGeom prst="rect">
            <a:avLst/>
          </a:prstGeom>
          <a:noFill/>
        </p:spPr>
      </p:pic>
      <p:sp>
        <p:nvSpPr>
          <p:cNvPr id="4" name="Rectangle 3"/>
          <p:cNvSpPr/>
          <p:nvPr/>
        </p:nvSpPr>
        <p:spPr>
          <a:xfrm>
            <a:off x="990601" y="1828801"/>
            <a:ext cx="4089811" cy="523220"/>
          </a:xfrm>
          <a:prstGeom prst="rect">
            <a:avLst/>
          </a:prstGeom>
        </p:spPr>
        <p:txBody>
          <a:bodyPr wrap="square">
            <a:spAutoFit/>
          </a:bodyPr>
          <a:lstStyle/>
          <a:p>
            <a:r>
              <a:rPr lang="en-US" sz="2800" dirty="0" smtClean="0"/>
              <a:t>(1)     (2)     (3)     (4)     (5)</a:t>
            </a:r>
            <a:endParaRPr lang="en-US" dirty="0"/>
          </a:p>
        </p:txBody>
      </p:sp>
      <p:sp>
        <p:nvSpPr>
          <p:cNvPr id="5" name="TextBox 4"/>
          <p:cNvSpPr txBox="1"/>
          <p:nvPr/>
        </p:nvSpPr>
        <p:spPr>
          <a:xfrm>
            <a:off x="609604" y="3200400"/>
            <a:ext cx="801823" cy="1938992"/>
          </a:xfrm>
          <a:prstGeom prst="rect">
            <a:avLst/>
          </a:prstGeom>
          <a:noFill/>
        </p:spPr>
        <p:txBody>
          <a:bodyPr wrap="none" rtlCol="0">
            <a:spAutoFit/>
          </a:bodyPr>
          <a:lstStyle/>
          <a:p>
            <a:pPr marL="457200" indent="-457200">
              <a:buFont typeface="+mj-lt"/>
              <a:buAutoNum type="alphaLcParenR"/>
            </a:pPr>
            <a:r>
              <a:rPr lang="en-IN" sz="2400" dirty="0" smtClean="0"/>
              <a:t>1</a:t>
            </a:r>
          </a:p>
          <a:p>
            <a:pPr marL="457200" indent="-457200">
              <a:buFont typeface="+mj-lt"/>
              <a:buAutoNum type="alphaLcParenR"/>
            </a:pPr>
            <a:r>
              <a:rPr lang="en-IN" sz="2400" dirty="0" smtClean="0"/>
              <a:t>2</a:t>
            </a:r>
          </a:p>
          <a:p>
            <a:pPr marL="457200" indent="-457200">
              <a:buFont typeface="+mj-lt"/>
              <a:buAutoNum type="alphaLcParenR"/>
            </a:pPr>
            <a:r>
              <a:rPr lang="en-IN" sz="2400" dirty="0" smtClean="0"/>
              <a:t>3</a:t>
            </a:r>
          </a:p>
          <a:p>
            <a:pPr marL="457200" indent="-457200">
              <a:buFont typeface="+mj-lt"/>
              <a:buAutoNum type="alphaLcParenR"/>
            </a:pPr>
            <a:r>
              <a:rPr lang="en-IN" sz="2400" dirty="0" smtClean="0"/>
              <a:t>4</a:t>
            </a:r>
          </a:p>
          <a:p>
            <a:pPr marL="457200" indent="-457200">
              <a:buFont typeface="+mj-lt"/>
              <a:buAutoNum type="alphaLcParenR"/>
            </a:pPr>
            <a:r>
              <a:rPr lang="en-IN" sz="2400" dirty="0" smtClean="0"/>
              <a:t>5</a:t>
            </a:r>
            <a:endParaRPr lang="en-US" sz="2400" dirty="0"/>
          </a:p>
        </p:txBody>
      </p:sp>
      <p:sp>
        <p:nvSpPr>
          <p:cNvPr id="6" name="Rectangle 5"/>
          <p:cNvSpPr/>
          <p:nvPr/>
        </p:nvSpPr>
        <p:spPr>
          <a:xfrm>
            <a:off x="4572000" y="5105402"/>
            <a:ext cx="4572000" cy="1200329"/>
          </a:xfrm>
          <a:prstGeom prst="rect">
            <a:avLst/>
          </a:prstGeom>
        </p:spPr>
        <p:txBody>
          <a:bodyPr>
            <a:spAutoFit/>
          </a:bodyPr>
          <a:lstStyle/>
          <a:p>
            <a:r>
              <a:rPr lang="en-GB" b="1" dirty="0" smtClean="0"/>
              <a:t>Answer:</a:t>
            </a:r>
            <a:r>
              <a:rPr lang="en-GB" dirty="0" smtClean="0"/>
              <a:t> Option </a:t>
            </a:r>
            <a:r>
              <a:rPr lang="en-GB" b="1" dirty="0" smtClean="0"/>
              <a:t>a</a:t>
            </a:r>
            <a:endParaRPr lang="en-GB" dirty="0" smtClean="0"/>
          </a:p>
          <a:p>
            <a:r>
              <a:rPr lang="en-GB" b="1" dirty="0" smtClean="0"/>
              <a:t>Explanation:</a:t>
            </a:r>
            <a:endParaRPr lang="en-GB" dirty="0" smtClean="0"/>
          </a:p>
          <a:p>
            <a:r>
              <a:rPr lang="en-GB" dirty="0" smtClean="0"/>
              <a:t>In all other figures, the lower-right quarter portion is shaded.</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s://www.indiabix.com/_files/images/non-verbal-reasoning/classification/6.png"/>
          <p:cNvPicPr>
            <a:picLocks noChangeAspect="1" noChangeArrowheads="1"/>
          </p:cNvPicPr>
          <p:nvPr/>
        </p:nvPicPr>
        <p:blipFill>
          <a:blip r:embed="rId2" cstate="print"/>
          <a:srcRect/>
          <a:stretch>
            <a:fillRect/>
          </a:stretch>
        </p:blipFill>
        <p:spPr bwMode="auto">
          <a:xfrm>
            <a:off x="914400" y="838200"/>
            <a:ext cx="4495800" cy="990600"/>
          </a:xfrm>
          <a:prstGeom prst="rect">
            <a:avLst/>
          </a:prstGeom>
          <a:noFill/>
        </p:spPr>
      </p:pic>
      <p:sp>
        <p:nvSpPr>
          <p:cNvPr id="3" name="Rectangle 2"/>
          <p:cNvSpPr/>
          <p:nvPr/>
        </p:nvSpPr>
        <p:spPr>
          <a:xfrm>
            <a:off x="228600" y="228602"/>
            <a:ext cx="8229600" cy="461665"/>
          </a:xfrm>
          <a:prstGeom prst="rect">
            <a:avLst/>
          </a:prstGeom>
        </p:spPr>
        <p:txBody>
          <a:bodyPr wrap="square">
            <a:spAutoFit/>
          </a:bodyPr>
          <a:lstStyle/>
          <a:p>
            <a:r>
              <a:rPr lang="en-GB" sz="2400" dirty="0" smtClean="0"/>
              <a:t>3) Choose the figure which is different from the rest.</a:t>
            </a:r>
            <a:endParaRPr lang="en-US" sz="2400" dirty="0"/>
          </a:p>
        </p:txBody>
      </p:sp>
      <p:sp>
        <p:nvSpPr>
          <p:cNvPr id="4" name="TextBox 3"/>
          <p:cNvSpPr txBox="1"/>
          <p:nvPr/>
        </p:nvSpPr>
        <p:spPr>
          <a:xfrm>
            <a:off x="685804" y="2819400"/>
            <a:ext cx="801823" cy="1938992"/>
          </a:xfrm>
          <a:prstGeom prst="rect">
            <a:avLst/>
          </a:prstGeom>
          <a:noFill/>
        </p:spPr>
        <p:txBody>
          <a:bodyPr wrap="none" rtlCol="0">
            <a:spAutoFit/>
          </a:bodyPr>
          <a:lstStyle/>
          <a:p>
            <a:pPr marL="457200" indent="-457200">
              <a:buFont typeface="+mj-lt"/>
              <a:buAutoNum type="alphaLcParenR"/>
            </a:pPr>
            <a:r>
              <a:rPr lang="en-IN" sz="2400" dirty="0" smtClean="0"/>
              <a:t>1</a:t>
            </a:r>
          </a:p>
          <a:p>
            <a:pPr marL="457200" indent="-457200">
              <a:buFont typeface="+mj-lt"/>
              <a:buAutoNum type="alphaLcParenR"/>
            </a:pPr>
            <a:r>
              <a:rPr lang="en-IN" sz="2400" dirty="0" smtClean="0"/>
              <a:t>2</a:t>
            </a:r>
          </a:p>
          <a:p>
            <a:pPr marL="457200" indent="-457200">
              <a:buFont typeface="+mj-lt"/>
              <a:buAutoNum type="alphaLcParenR"/>
            </a:pPr>
            <a:r>
              <a:rPr lang="en-IN" sz="2400" dirty="0" smtClean="0"/>
              <a:t>3</a:t>
            </a:r>
          </a:p>
          <a:p>
            <a:pPr marL="457200" indent="-457200">
              <a:buFont typeface="+mj-lt"/>
              <a:buAutoNum type="alphaLcParenR"/>
            </a:pPr>
            <a:r>
              <a:rPr lang="en-IN" sz="2400" dirty="0" smtClean="0"/>
              <a:t>4</a:t>
            </a:r>
          </a:p>
          <a:p>
            <a:pPr marL="457200" indent="-457200">
              <a:buFont typeface="+mj-lt"/>
              <a:buAutoNum type="alphaLcParenR"/>
            </a:pPr>
            <a:r>
              <a:rPr lang="en-IN" sz="2400" dirty="0" smtClean="0"/>
              <a:t>5</a:t>
            </a:r>
          </a:p>
        </p:txBody>
      </p:sp>
      <p:sp>
        <p:nvSpPr>
          <p:cNvPr id="5" name="Rectangle 4"/>
          <p:cNvSpPr/>
          <p:nvPr/>
        </p:nvSpPr>
        <p:spPr>
          <a:xfrm>
            <a:off x="4267200" y="4876800"/>
            <a:ext cx="4572000" cy="1569660"/>
          </a:xfrm>
          <a:prstGeom prst="rect">
            <a:avLst/>
          </a:prstGeom>
        </p:spPr>
        <p:txBody>
          <a:bodyPr>
            <a:spAutoFit/>
          </a:bodyPr>
          <a:lstStyle/>
          <a:p>
            <a:r>
              <a:rPr lang="en-GB" sz="2400" b="1" dirty="0" smtClean="0"/>
              <a:t>Answer:</a:t>
            </a:r>
            <a:r>
              <a:rPr lang="en-GB" sz="2400" dirty="0" smtClean="0"/>
              <a:t> Option </a:t>
            </a:r>
            <a:r>
              <a:rPr lang="en-GB" sz="2400" b="1" dirty="0" smtClean="0"/>
              <a:t>d</a:t>
            </a:r>
            <a:endParaRPr lang="en-GB" sz="2400" dirty="0" smtClean="0"/>
          </a:p>
          <a:p>
            <a:r>
              <a:rPr lang="en-GB" sz="2400" b="1" dirty="0" smtClean="0"/>
              <a:t>Explanation:</a:t>
            </a:r>
            <a:endParaRPr lang="en-GB" sz="2400" dirty="0" smtClean="0"/>
          </a:p>
          <a:p>
            <a:r>
              <a:rPr lang="en-GB" sz="2400" dirty="0" smtClean="0"/>
              <a:t>All other figures are divided into equal parts or even no of parts.</a:t>
            </a:r>
            <a:endParaRPr lang="en-GB"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438402"/>
            <a:ext cx="7912294" cy="1323439"/>
          </a:xfrm>
          <a:prstGeom prst="rect">
            <a:avLst/>
          </a:prstGeom>
          <a:noFill/>
        </p:spPr>
        <p:txBody>
          <a:bodyPr wrap="none" lIns="91440" tIns="45720" rIns="91440" bIns="45720">
            <a:spAutoFit/>
          </a:bodyPr>
          <a:lstStyle/>
          <a:p>
            <a:pPr algn="ctr"/>
            <a:r>
              <a:rPr lang="en-US" sz="8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MIRROR IMAGES</a:t>
            </a:r>
            <a:endParaRPr lang="en-US" sz="8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2"/>
            <a:ext cx="8305800" cy="830997"/>
          </a:xfrm>
          <a:prstGeom prst="rect">
            <a:avLst/>
          </a:prstGeom>
        </p:spPr>
        <p:txBody>
          <a:bodyPr wrap="square">
            <a:spAutoFit/>
          </a:bodyPr>
          <a:lstStyle/>
          <a:p>
            <a:r>
              <a:rPr lang="en-GB" sz="2400" dirty="0" smtClean="0"/>
              <a:t>1) Choose the alternative which is closely resembles the mirror image of the given combination.</a:t>
            </a:r>
            <a:endParaRPr lang="en-US" sz="2400" dirty="0"/>
          </a:p>
        </p:txBody>
      </p:sp>
      <p:pic>
        <p:nvPicPr>
          <p:cNvPr id="29698" name="Picture 2" descr="https://www.indiabix.com/_files/images/non-verbal-reasoning/mirror-images/section-1/16.png"/>
          <p:cNvPicPr>
            <a:picLocks noChangeAspect="1" noChangeArrowheads="1"/>
          </p:cNvPicPr>
          <p:nvPr/>
        </p:nvPicPr>
        <p:blipFill>
          <a:blip r:embed="rId2" cstate="print"/>
          <a:srcRect/>
          <a:stretch>
            <a:fillRect/>
          </a:stretch>
        </p:blipFill>
        <p:spPr bwMode="auto">
          <a:xfrm>
            <a:off x="685800" y="1143002"/>
            <a:ext cx="7162800" cy="2057401"/>
          </a:xfrm>
          <a:prstGeom prst="rect">
            <a:avLst/>
          </a:prstGeom>
          <a:noFill/>
        </p:spPr>
      </p:pic>
      <p:sp>
        <p:nvSpPr>
          <p:cNvPr id="4" name="TextBox 3"/>
          <p:cNvSpPr txBox="1"/>
          <p:nvPr/>
        </p:nvSpPr>
        <p:spPr>
          <a:xfrm>
            <a:off x="990600" y="3505200"/>
            <a:ext cx="686406" cy="1938992"/>
          </a:xfrm>
          <a:prstGeom prst="rect">
            <a:avLst/>
          </a:prstGeom>
          <a:noFill/>
        </p:spPr>
        <p:txBody>
          <a:bodyPr wrap="none" rtlCol="0">
            <a:spAutoFit/>
          </a:bodyPr>
          <a:lstStyle/>
          <a:p>
            <a:pPr marL="342900" indent="-342900">
              <a:buFont typeface="+mj-lt"/>
              <a:buAutoNum type="alphaLcParenR"/>
            </a:pPr>
            <a:r>
              <a:rPr lang="en-IN" sz="2400" dirty="0" smtClean="0"/>
              <a:t>1</a:t>
            </a:r>
          </a:p>
          <a:p>
            <a:pPr marL="342900" indent="-342900">
              <a:buFont typeface="+mj-lt"/>
              <a:buAutoNum type="alphaLcParenR"/>
            </a:pPr>
            <a:r>
              <a:rPr lang="en-IN" sz="2400" dirty="0" smtClean="0"/>
              <a:t>2</a:t>
            </a:r>
          </a:p>
          <a:p>
            <a:pPr marL="342900" indent="-342900">
              <a:buFont typeface="+mj-lt"/>
              <a:buAutoNum type="alphaLcParenR"/>
            </a:pPr>
            <a:r>
              <a:rPr lang="en-IN" sz="2400" dirty="0" smtClean="0"/>
              <a:t>3</a:t>
            </a:r>
          </a:p>
          <a:p>
            <a:pPr marL="342900" indent="-342900">
              <a:buFont typeface="+mj-lt"/>
              <a:buAutoNum type="alphaLcParenR"/>
            </a:pPr>
            <a:r>
              <a:rPr lang="en-IN" sz="2400" dirty="0" smtClean="0"/>
              <a:t>4</a:t>
            </a:r>
          </a:p>
          <a:p>
            <a:pPr marL="342900" indent="-342900">
              <a:buFont typeface="+mj-lt"/>
              <a:buAutoNum type="alphaLcParenR"/>
            </a:pPr>
            <a:r>
              <a:rPr lang="en-IN" sz="2400" dirty="0" smtClean="0"/>
              <a:t>5</a:t>
            </a:r>
            <a:endParaRPr lang="en-US" sz="2400" dirty="0"/>
          </a:p>
        </p:txBody>
      </p:sp>
      <p:sp>
        <p:nvSpPr>
          <p:cNvPr id="6" name="Rectangle 5"/>
          <p:cNvSpPr/>
          <p:nvPr/>
        </p:nvSpPr>
        <p:spPr>
          <a:xfrm>
            <a:off x="6363818" y="6096000"/>
            <a:ext cx="2770567" cy="523220"/>
          </a:xfrm>
          <a:prstGeom prst="rect">
            <a:avLst/>
          </a:prstGeom>
        </p:spPr>
        <p:txBody>
          <a:bodyPr wrap="none">
            <a:spAutoFit/>
          </a:bodyPr>
          <a:lstStyle/>
          <a:p>
            <a:r>
              <a:rPr lang="en-US" sz="2800" b="1" dirty="0" smtClean="0"/>
              <a:t>Answer:</a:t>
            </a:r>
            <a:r>
              <a:rPr lang="en-US" sz="2800" dirty="0" smtClean="0"/>
              <a:t> Option </a:t>
            </a:r>
            <a:r>
              <a:rPr lang="en-US" sz="2800" b="1" dirty="0" smtClean="0"/>
              <a:t>b</a:t>
            </a: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2"/>
            <a:ext cx="8534400" cy="830997"/>
          </a:xfrm>
          <a:prstGeom prst="rect">
            <a:avLst/>
          </a:prstGeom>
        </p:spPr>
        <p:txBody>
          <a:bodyPr wrap="square">
            <a:spAutoFit/>
          </a:bodyPr>
          <a:lstStyle/>
          <a:p>
            <a:r>
              <a:rPr lang="en-GB" sz="2400" dirty="0" smtClean="0"/>
              <a:t>2) Choose the alternative which is closely resembles the mirror image of the given combination.</a:t>
            </a:r>
            <a:endParaRPr lang="en-US" sz="2400" dirty="0"/>
          </a:p>
        </p:txBody>
      </p:sp>
      <p:pic>
        <p:nvPicPr>
          <p:cNvPr id="28674" name="Picture 2" descr="https://www.indiabix.com/_files/images/non-verbal-reasoning/mirror-images/section-1/21.png"/>
          <p:cNvPicPr>
            <a:picLocks noChangeAspect="1" noChangeArrowheads="1"/>
          </p:cNvPicPr>
          <p:nvPr/>
        </p:nvPicPr>
        <p:blipFill>
          <a:blip r:embed="rId2" cstate="print"/>
          <a:srcRect/>
          <a:stretch>
            <a:fillRect/>
          </a:stretch>
        </p:blipFill>
        <p:spPr bwMode="auto">
          <a:xfrm>
            <a:off x="838201" y="1371600"/>
            <a:ext cx="6860859" cy="1600200"/>
          </a:xfrm>
          <a:prstGeom prst="rect">
            <a:avLst/>
          </a:prstGeom>
          <a:noFill/>
        </p:spPr>
      </p:pic>
      <p:sp>
        <p:nvSpPr>
          <p:cNvPr id="4" name="TextBox 3"/>
          <p:cNvSpPr txBox="1"/>
          <p:nvPr/>
        </p:nvSpPr>
        <p:spPr>
          <a:xfrm>
            <a:off x="990602" y="3276602"/>
            <a:ext cx="886781" cy="2246769"/>
          </a:xfrm>
          <a:prstGeom prst="rect">
            <a:avLst/>
          </a:prstGeom>
          <a:noFill/>
        </p:spPr>
        <p:txBody>
          <a:bodyPr wrap="none" rtlCol="0">
            <a:spAutoFit/>
          </a:bodyPr>
          <a:lstStyle/>
          <a:p>
            <a:pPr marL="514350" indent="-514350">
              <a:buFont typeface="+mj-lt"/>
              <a:buAutoNum type="alphaLcParenR"/>
            </a:pPr>
            <a:r>
              <a:rPr lang="en-IN" sz="2800" dirty="0" smtClean="0"/>
              <a:t>1</a:t>
            </a:r>
          </a:p>
          <a:p>
            <a:pPr marL="514350" indent="-514350">
              <a:buFont typeface="+mj-lt"/>
              <a:buAutoNum type="alphaLcParenR"/>
            </a:pPr>
            <a:r>
              <a:rPr lang="en-IN" sz="2800" dirty="0" smtClean="0"/>
              <a:t>2</a:t>
            </a:r>
          </a:p>
          <a:p>
            <a:pPr marL="514350" indent="-514350">
              <a:buFont typeface="+mj-lt"/>
              <a:buAutoNum type="alphaLcParenR"/>
            </a:pPr>
            <a:r>
              <a:rPr lang="en-IN" sz="2800" dirty="0" smtClean="0"/>
              <a:t>3</a:t>
            </a:r>
          </a:p>
          <a:p>
            <a:pPr marL="514350" indent="-514350">
              <a:buFont typeface="+mj-lt"/>
              <a:buAutoNum type="alphaLcParenR"/>
            </a:pPr>
            <a:r>
              <a:rPr lang="en-IN" sz="2800" dirty="0" smtClean="0"/>
              <a:t>4</a:t>
            </a:r>
          </a:p>
          <a:p>
            <a:pPr marL="514350" indent="-514350">
              <a:buFont typeface="+mj-lt"/>
              <a:buAutoNum type="alphaLcParenR"/>
            </a:pPr>
            <a:r>
              <a:rPr lang="en-IN" sz="2800" dirty="0" smtClean="0"/>
              <a:t>5</a:t>
            </a:r>
            <a:endParaRPr lang="en-US" sz="2800" dirty="0"/>
          </a:p>
        </p:txBody>
      </p:sp>
      <p:sp>
        <p:nvSpPr>
          <p:cNvPr id="5" name="Rectangle 4"/>
          <p:cNvSpPr/>
          <p:nvPr/>
        </p:nvSpPr>
        <p:spPr>
          <a:xfrm>
            <a:off x="6172202" y="6096000"/>
            <a:ext cx="2770567" cy="523220"/>
          </a:xfrm>
          <a:prstGeom prst="rect">
            <a:avLst/>
          </a:prstGeom>
        </p:spPr>
        <p:txBody>
          <a:bodyPr wrap="none">
            <a:spAutoFit/>
          </a:bodyPr>
          <a:lstStyle/>
          <a:p>
            <a:r>
              <a:rPr lang="en-US" sz="2800" b="1" dirty="0" smtClean="0"/>
              <a:t>Answer:</a:t>
            </a:r>
            <a:r>
              <a:rPr lang="en-US" sz="2800" dirty="0" smtClean="0"/>
              <a:t> Option </a:t>
            </a:r>
            <a:r>
              <a:rPr lang="en-US" sz="2800" b="1" dirty="0" smtClean="0"/>
              <a:t>d</a:t>
            </a: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2"/>
            <a:ext cx="8763000" cy="830997"/>
          </a:xfrm>
          <a:prstGeom prst="rect">
            <a:avLst/>
          </a:prstGeom>
        </p:spPr>
        <p:txBody>
          <a:bodyPr wrap="square">
            <a:spAutoFit/>
          </a:bodyPr>
          <a:lstStyle/>
          <a:p>
            <a:r>
              <a:rPr lang="en-GB" sz="2400" dirty="0" smtClean="0"/>
              <a:t>3) Choose the alternative which is closely resembles the mirror image of the given combination.</a:t>
            </a:r>
            <a:endParaRPr lang="en-US" sz="2400" dirty="0"/>
          </a:p>
        </p:txBody>
      </p:sp>
      <p:sp>
        <p:nvSpPr>
          <p:cNvPr id="3" name="TextBox 2"/>
          <p:cNvSpPr txBox="1"/>
          <p:nvPr/>
        </p:nvSpPr>
        <p:spPr>
          <a:xfrm>
            <a:off x="914402" y="3810002"/>
            <a:ext cx="886781" cy="2246769"/>
          </a:xfrm>
          <a:prstGeom prst="rect">
            <a:avLst/>
          </a:prstGeom>
          <a:noFill/>
        </p:spPr>
        <p:txBody>
          <a:bodyPr wrap="none" rtlCol="0">
            <a:spAutoFit/>
          </a:bodyPr>
          <a:lstStyle/>
          <a:p>
            <a:pPr marL="514350" indent="-514350">
              <a:buFont typeface="+mj-lt"/>
              <a:buAutoNum type="alphaLcParenR"/>
            </a:pPr>
            <a:r>
              <a:rPr lang="en-IN" sz="2800" dirty="0" smtClean="0"/>
              <a:t>1</a:t>
            </a:r>
          </a:p>
          <a:p>
            <a:pPr marL="514350" indent="-514350">
              <a:buFont typeface="+mj-lt"/>
              <a:buAutoNum type="alphaLcParenR"/>
            </a:pPr>
            <a:r>
              <a:rPr lang="en-IN" sz="2800" dirty="0" smtClean="0"/>
              <a:t>2</a:t>
            </a:r>
          </a:p>
          <a:p>
            <a:pPr marL="514350" indent="-514350">
              <a:buFont typeface="+mj-lt"/>
              <a:buAutoNum type="alphaLcParenR"/>
            </a:pPr>
            <a:r>
              <a:rPr lang="en-IN" sz="2800" dirty="0" smtClean="0"/>
              <a:t>3</a:t>
            </a:r>
          </a:p>
          <a:p>
            <a:pPr marL="514350" indent="-514350">
              <a:buFont typeface="+mj-lt"/>
              <a:buAutoNum type="alphaLcParenR"/>
            </a:pPr>
            <a:r>
              <a:rPr lang="en-IN" sz="2800" dirty="0" smtClean="0"/>
              <a:t>4</a:t>
            </a:r>
          </a:p>
          <a:p>
            <a:pPr marL="514350" indent="-514350">
              <a:buFont typeface="+mj-lt"/>
              <a:buAutoNum type="alphaLcParenR"/>
            </a:pPr>
            <a:r>
              <a:rPr lang="en-IN" sz="2800" dirty="0" smtClean="0"/>
              <a:t>5</a:t>
            </a:r>
          </a:p>
        </p:txBody>
      </p:sp>
      <p:pic>
        <p:nvPicPr>
          <p:cNvPr id="27650" name="Picture 2" descr="https://www.indiabix.com/_files/images/non-verbal-reasoning/mirror-images/section-1/10.png"/>
          <p:cNvPicPr>
            <a:picLocks noChangeAspect="1" noChangeArrowheads="1"/>
          </p:cNvPicPr>
          <p:nvPr/>
        </p:nvPicPr>
        <p:blipFill>
          <a:blip r:embed="rId2" cstate="print"/>
          <a:srcRect/>
          <a:stretch>
            <a:fillRect/>
          </a:stretch>
        </p:blipFill>
        <p:spPr bwMode="auto">
          <a:xfrm>
            <a:off x="990600" y="1371600"/>
            <a:ext cx="5638800" cy="1783020"/>
          </a:xfrm>
          <a:prstGeom prst="rect">
            <a:avLst/>
          </a:prstGeom>
          <a:noFill/>
        </p:spPr>
      </p:pic>
      <p:sp>
        <p:nvSpPr>
          <p:cNvPr id="5" name="Rectangle 4"/>
          <p:cNvSpPr/>
          <p:nvPr/>
        </p:nvSpPr>
        <p:spPr>
          <a:xfrm>
            <a:off x="6096002" y="5867400"/>
            <a:ext cx="2770567" cy="523220"/>
          </a:xfrm>
          <a:prstGeom prst="rect">
            <a:avLst/>
          </a:prstGeom>
        </p:spPr>
        <p:txBody>
          <a:bodyPr wrap="none">
            <a:spAutoFit/>
          </a:bodyPr>
          <a:lstStyle/>
          <a:p>
            <a:r>
              <a:rPr lang="en-US" sz="2800" b="1" dirty="0" smtClean="0"/>
              <a:t>Answer:</a:t>
            </a:r>
            <a:r>
              <a:rPr lang="en-US" sz="2800" dirty="0" smtClean="0"/>
              <a:t> Option </a:t>
            </a:r>
            <a:r>
              <a:rPr lang="en-US" sz="2800" b="1" dirty="0" smtClean="0"/>
              <a:t>b</a:t>
            </a:r>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828801"/>
            <a:ext cx="6553200" cy="3046988"/>
          </a:xfrm>
          <a:prstGeom prst="rect">
            <a:avLst/>
          </a:prstGeom>
          <a:noFill/>
        </p:spPr>
        <p:txBody>
          <a:bodyPr wrap="square" lIns="91440" tIns="45720" rIns="91440" bIns="45720">
            <a:spAutoFit/>
          </a:bodyPr>
          <a:lstStyle/>
          <a:p>
            <a:pPr algn="ctr"/>
            <a:r>
              <a:rPr lang="en-US" sz="96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EMBEDDED IMAGES</a:t>
            </a:r>
            <a:endParaRPr lang="en-US" sz="9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2"/>
            <a:ext cx="8686800" cy="954107"/>
          </a:xfrm>
          <a:prstGeom prst="rect">
            <a:avLst/>
          </a:prstGeom>
        </p:spPr>
        <p:txBody>
          <a:bodyPr wrap="square">
            <a:spAutoFit/>
          </a:bodyPr>
          <a:lstStyle/>
          <a:p>
            <a:r>
              <a:rPr lang="en-GB" sz="2800" dirty="0" smtClean="0"/>
              <a:t>1)Find out the alternative figure which contains figure (X) as its part</a:t>
            </a:r>
            <a:r>
              <a:rPr lang="en-GB" dirty="0" smtClean="0"/>
              <a:t>.</a:t>
            </a:r>
            <a:endParaRPr lang="en-US" dirty="0"/>
          </a:p>
        </p:txBody>
      </p:sp>
      <p:pic>
        <p:nvPicPr>
          <p:cNvPr id="49154" name="Picture 2" descr="https://www.indiabix.com/_files/images/non-verbal-reasoning/embedded-images/55.png"/>
          <p:cNvPicPr>
            <a:picLocks noChangeAspect="1" noChangeArrowheads="1"/>
          </p:cNvPicPr>
          <p:nvPr/>
        </p:nvPicPr>
        <p:blipFill>
          <a:blip r:embed="rId2" cstate="print"/>
          <a:srcRect/>
          <a:stretch>
            <a:fillRect/>
          </a:stretch>
        </p:blipFill>
        <p:spPr bwMode="auto">
          <a:xfrm>
            <a:off x="838200" y="1219201"/>
            <a:ext cx="7010400" cy="1402082"/>
          </a:xfrm>
          <a:prstGeom prst="rect">
            <a:avLst/>
          </a:prstGeom>
          <a:noFill/>
        </p:spPr>
      </p:pic>
      <p:sp>
        <p:nvSpPr>
          <p:cNvPr id="4" name="Rectangle 3"/>
          <p:cNvSpPr/>
          <p:nvPr/>
        </p:nvSpPr>
        <p:spPr>
          <a:xfrm>
            <a:off x="990602" y="2743202"/>
            <a:ext cx="6585457" cy="584775"/>
          </a:xfrm>
          <a:prstGeom prst="rect">
            <a:avLst/>
          </a:prstGeom>
        </p:spPr>
        <p:txBody>
          <a:bodyPr wrap="none">
            <a:spAutoFit/>
          </a:bodyPr>
          <a:lstStyle/>
          <a:p>
            <a:r>
              <a:rPr lang="en-US" dirty="0" smtClean="0"/>
              <a:t>  </a:t>
            </a:r>
            <a:r>
              <a:rPr lang="en-US" sz="3200" dirty="0" smtClean="0"/>
              <a:t> (X)                (1)         (2)         (3)        (4)</a:t>
            </a:r>
            <a:endParaRPr lang="en-US" sz="3200" dirty="0"/>
          </a:p>
        </p:txBody>
      </p:sp>
      <p:sp>
        <p:nvSpPr>
          <p:cNvPr id="5" name="TextBox 4"/>
          <p:cNvSpPr txBox="1"/>
          <p:nvPr/>
        </p:nvSpPr>
        <p:spPr>
          <a:xfrm>
            <a:off x="838204" y="3962400"/>
            <a:ext cx="801823" cy="1938992"/>
          </a:xfrm>
          <a:prstGeom prst="rect">
            <a:avLst/>
          </a:prstGeom>
          <a:noFill/>
        </p:spPr>
        <p:txBody>
          <a:bodyPr wrap="none" rtlCol="0">
            <a:spAutoFit/>
          </a:bodyPr>
          <a:lstStyle/>
          <a:p>
            <a:pPr marL="457200" indent="-457200">
              <a:buFont typeface="+mj-lt"/>
              <a:buAutoNum type="alphaLcParenR"/>
            </a:pPr>
            <a:r>
              <a:rPr lang="en-IN" sz="2400" dirty="0" smtClean="0"/>
              <a:t>1</a:t>
            </a:r>
          </a:p>
          <a:p>
            <a:pPr marL="457200" indent="-457200">
              <a:buFont typeface="+mj-lt"/>
              <a:buAutoNum type="alphaLcParenR"/>
            </a:pPr>
            <a:r>
              <a:rPr lang="en-IN" sz="2400" dirty="0" smtClean="0"/>
              <a:t>2</a:t>
            </a:r>
          </a:p>
          <a:p>
            <a:pPr marL="457200" indent="-457200">
              <a:buFont typeface="+mj-lt"/>
              <a:buAutoNum type="alphaLcParenR"/>
            </a:pPr>
            <a:r>
              <a:rPr lang="en-IN" sz="2400" dirty="0" smtClean="0"/>
              <a:t>3</a:t>
            </a:r>
          </a:p>
          <a:p>
            <a:pPr marL="457200" indent="-457200">
              <a:buFont typeface="+mj-lt"/>
              <a:buAutoNum type="alphaLcParenR"/>
            </a:pPr>
            <a:r>
              <a:rPr lang="en-IN" sz="2400" dirty="0" smtClean="0"/>
              <a:t>4</a:t>
            </a:r>
          </a:p>
          <a:p>
            <a:pPr marL="457200" indent="-457200"/>
            <a:endParaRPr lang="en-US" sz="2400" dirty="0"/>
          </a:p>
        </p:txBody>
      </p:sp>
      <p:sp>
        <p:nvSpPr>
          <p:cNvPr id="6" name="Rectangle 5"/>
          <p:cNvSpPr/>
          <p:nvPr/>
        </p:nvSpPr>
        <p:spPr>
          <a:xfrm>
            <a:off x="6172203" y="6172200"/>
            <a:ext cx="2756139" cy="523220"/>
          </a:xfrm>
          <a:prstGeom prst="rect">
            <a:avLst/>
          </a:prstGeom>
        </p:spPr>
        <p:txBody>
          <a:bodyPr wrap="none">
            <a:spAutoFit/>
          </a:bodyPr>
          <a:lstStyle/>
          <a:p>
            <a:r>
              <a:rPr lang="en-US" sz="2800" b="1" dirty="0" smtClean="0"/>
              <a:t>Answer:</a:t>
            </a:r>
            <a:r>
              <a:rPr lang="en-US" sz="2800" dirty="0" smtClean="0"/>
              <a:t> Option </a:t>
            </a:r>
            <a:r>
              <a:rPr lang="en-US" sz="2800" b="1" dirty="0" smtClean="0"/>
              <a:t>a</a:t>
            </a:r>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2"/>
            <a:ext cx="8686800" cy="461665"/>
          </a:xfrm>
          <a:prstGeom prst="rect">
            <a:avLst/>
          </a:prstGeom>
        </p:spPr>
        <p:txBody>
          <a:bodyPr wrap="square">
            <a:spAutoFit/>
          </a:bodyPr>
          <a:lstStyle/>
          <a:p>
            <a:r>
              <a:rPr lang="en-GB" sz="2400" dirty="0" smtClean="0"/>
              <a:t>2) Find out the alternative figure which contains figure (X) as its part.</a:t>
            </a:r>
            <a:endParaRPr lang="en-US" sz="2400" dirty="0"/>
          </a:p>
        </p:txBody>
      </p:sp>
      <p:pic>
        <p:nvPicPr>
          <p:cNvPr id="48130" name="Picture 2" descr="https://www.indiabix.com/_files/images/non-verbal-reasoning/embedded-images/21.png"/>
          <p:cNvPicPr>
            <a:picLocks noChangeAspect="1" noChangeArrowheads="1"/>
          </p:cNvPicPr>
          <p:nvPr/>
        </p:nvPicPr>
        <p:blipFill>
          <a:blip r:embed="rId2" cstate="print"/>
          <a:srcRect/>
          <a:stretch>
            <a:fillRect/>
          </a:stretch>
        </p:blipFill>
        <p:spPr bwMode="auto">
          <a:xfrm>
            <a:off x="609602" y="990600"/>
            <a:ext cx="6857988" cy="1371600"/>
          </a:xfrm>
          <a:prstGeom prst="rect">
            <a:avLst/>
          </a:prstGeom>
          <a:noFill/>
        </p:spPr>
      </p:pic>
      <p:sp>
        <p:nvSpPr>
          <p:cNvPr id="4" name="Rectangle 3"/>
          <p:cNvSpPr/>
          <p:nvPr/>
        </p:nvSpPr>
        <p:spPr>
          <a:xfrm>
            <a:off x="990600" y="2438401"/>
            <a:ext cx="6400800" cy="523220"/>
          </a:xfrm>
          <a:prstGeom prst="rect">
            <a:avLst/>
          </a:prstGeom>
        </p:spPr>
        <p:txBody>
          <a:bodyPr wrap="square">
            <a:spAutoFit/>
          </a:bodyPr>
          <a:lstStyle/>
          <a:p>
            <a:r>
              <a:rPr lang="en-US" dirty="0" smtClean="0"/>
              <a:t>  </a:t>
            </a:r>
            <a:r>
              <a:rPr lang="en-US" sz="2800" dirty="0" smtClean="0"/>
              <a:t> (X)                (1)         (2)         (3)        (4)</a:t>
            </a:r>
            <a:endParaRPr lang="en-US" sz="2800" dirty="0"/>
          </a:p>
        </p:txBody>
      </p:sp>
      <p:sp>
        <p:nvSpPr>
          <p:cNvPr id="5" name="Rectangle 4"/>
          <p:cNvSpPr/>
          <p:nvPr/>
        </p:nvSpPr>
        <p:spPr>
          <a:xfrm>
            <a:off x="762000" y="3733800"/>
            <a:ext cx="4572000" cy="1938992"/>
          </a:xfrm>
          <a:prstGeom prst="rect">
            <a:avLst/>
          </a:prstGeom>
        </p:spPr>
        <p:txBody>
          <a:bodyPr>
            <a:spAutoFit/>
          </a:bodyPr>
          <a:lstStyle/>
          <a:p>
            <a:pPr marL="457200" indent="-457200">
              <a:buFont typeface="+mj-lt"/>
              <a:buAutoNum type="alphaLcParenR"/>
            </a:pPr>
            <a:r>
              <a:rPr lang="en-IN" sz="2400" dirty="0" smtClean="0"/>
              <a:t>1</a:t>
            </a:r>
          </a:p>
          <a:p>
            <a:pPr marL="457200" indent="-457200">
              <a:buFont typeface="+mj-lt"/>
              <a:buAutoNum type="alphaLcParenR"/>
            </a:pPr>
            <a:r>
              <a:rPr lang="en-IN" sz="2400" dirty="0" smtClean="0"/>
              <a:t>2</a:t>
            </a:r>
          </a:p>
          <a:p>
            <a:pPr marL="457200" indent="-457200">
              <a:buFont typeface="+mj-lt"/>
              <a:buAutoNum type="alphaLcParenR"/>
            </a:pPr>
            <a:r>
              <a:rPr lang="en-IN" sz="2400" dirty="0" smtClean="0"/>
              <a:t>3</a:t>
            </a:r>
          </a:p>
          <a:p>
            <a:pPr marL="457200" indent="-457200">
              <a:buFont typeface="+mj-lt"/>
              <a:buAutoNum type="alphaLcParenR"/>
            </a:pPr>
            <a:r>
              <a:rPr lang="en-IN" sz="2400" dirty="0" smtClean="0"/>
              <a:t>4</a:t>
            </a:r>
          </a:p>
          <a:p>
            <a:pPr marL="457200" indent="-457200"/>
            <a:endParaRPr lang="en-US" sz="2400" dirty="0"/>
          </a:p>
        </p:txBody>
      </p:sp>
      <p:sp>
        <p:nvSpPr>
          <p:cNvPr id="6" name="Rectangle 5"/>
          <p:cNvSpPr/>
          <p:nvPr/>
        </p:nvSpPr>
        <p:spPr>
          <a:xfrm>
            <a:off x="5640989" y="6211671"/>
            <a:ext cx="3453318" cy="646331"/>
          </a:xfrm>
          <a:prstGeom prst="rect">
            <a:avLst/>
          </a:prstGeom>
        </p:spPr>
        <p:txBody>
          <a:bodyPr wrap="none">
            <a:spAutoFit/>
          </a:bodyPr>
          <a:lstStyle/>
          <a:p>
            <a:r>
              <a:rPr lang="en-US" sz="3600" b="1" dirty="0" smtClean="0"/>
              <a:t>Answer:</a:t>
            </a:r>
            <a:r>
              <a:rPr lang="en-US" sz="3600" dirty="0" smtClean="0"/>
              <a:t> Option </a:t>
            </a:r>
            <a:r>
              <a:rPr lang="en-US" sz="3600" b="1" dirty="0" smtClean="0"/>
              <a:t>c</a:t>
            </a:r>
            <a:endParaRPr lang="en-US"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2"/>
            <a:ext cx="8458200" cy="954107"/>
          </a:xfrm>
          <a:prstGeom prst="rect">
            <a:avLst/>
          </a:prstGeom>
        </p:spPr>
        <p:txBody>
          <a:bodyPr wrap="square">
            <a:spAutoFit/>
          </a:bodyPr>
          <a:lstStyle/>
          <a:p>
            <a:r>
              <a:rPr lang="en-GB" sz="2800" dirty="0" smtClean="0"/>
              <a:t>3) Find out the alternative figure which contains figure (X) as its part.</a:t>
            </a:r>
            <a:endParaRPr lang="en-US" sz="2800" dirty="0"/>
          </a:p>
        </p:txBody>
      </p:sp>
      <p:pic>
        <p:nvPicPr>
          <p:cNvPr id="47106" name="Picture 2" descr="https://www.indiabix.com/_files/images/non-verbal-reasoning/embedded-images/16.png"/>
          <p:cNvPicPr>
            <a:picLocks noChangeAspect="1" noChangeArrowheads="1"/>
          </p:cNvPicPr>
          <p:nvPr/>
        </p:nvPicPr>
        <p:blipFill>
          <a:blip r:embed="rId2" cstate="print"/>
          <a:srcRect/>
          <a:stretch>
            <a:fillRect/>
          </a:stretch>
        </p:blipFill>
        <p:spPr bwMode="auto">
          <a:xfrm>
            <a:off x="1143000" y="1447801"/>
            <a:ext cx="6553200" cy="1310642"/>
          </a:xfrm>
          <a:prstGeom prst="rect">
            <a:avLst/>
          </a:prstGeom>
          <a:noFill/>
        </p:spPr>
      </p:pic>
      <p:sp>
        <p:nvSpPr>
          <p:cNvPr id="4" name="Rectangle 3"/>
          <p:cNvSpPr/>
          <p:nvPr/>
        </p:nvSpPr>
        <p:spPr>
          <a:xfrm>
            <a:off x="1219200" y="2819402"/>
            <a:ext cx="6014788" cy="584775"/>
          </a:xfrm>
          <a:prstGeom prst="rect">
            <a:avLst/>
          </a:prstGeom>
        </p:spPr>
        <p:txBody>
          <a:bodyPr wrap="none">
            <a:spAutoFit/>
          </a:bodyPr>
          <a:lstStyle/>
          <a:p>
            <a:r>
              <a:rPr lang="en-US" sz="3200" dirty="0" smtClean="0"/>
              <a:t>   (X)              (1)        (2)       (3)      (4)</a:t>
            </a:r>
            <a:endParaRPr lang="en-US" sz="3200" dirty="0"/>
          </a:p>
        </p:txBody>
      </p:sp>
      <p:sp>
        <p:nvSpPr>
          <p:cNvPr id="5" name="Rectangle 4"/>
          <p:cNvSpPr/>
          <p:nvPr/>
        </p:nvSpPr>
        <p:spPr>
          <a:xfrm>
            <a:off x="533400" y="3962402"/>
            <a:ext cx="4572000" cy="1846659"/>
          </a:xfrm>
          <a:prstGeom prst="rect">
            <a:avLst/>
          </a:prstGeom>
        </p:spPr>
        <p:txBody>
          <a:bodyPr>
            <a:spAutoFit/>
          </a:bodyPr>
          <a:lstStyle/>
          <a:p>
            <a:pPr marL="457200" indent="-457200">
              <a:buFont typeface="+mj-lt"/>
              <a:buAutoNum type="alphaLcParenR"/>
            </a:pPr>
            <a:r>
              <a:rPr lang="en-IN" sz="2400" dirty="0" smtClean="0"/>
              <a:t>1</a:t>
            </a:r>
          </a:p>
          <a:p>
            <a:pPr marL="457200" indent="-457200">
              <a:buFont typeface="+mj-lt"/>
              <a:buAutoNum type="alphaLcParenR"/>
            </a:pPr>
            <a:r>
              <a:rPr lang="en-IN" sz="2400" dirty="0" smtClean="0"/>
              <a:t>2</a:t>
            </a:r>
          </a:p>
          <a:p>
            <a:pPr marL="457200" indent="-457200">
              <a:buFont typeface="+mj-lt"/>
              <a:buAutoNum type="alphaLcParenR"/>
            </a:pPr>
            <a:r>
              <a:rPr lang="en-IN" sz="2400" dirty="0" smtClean="0"/>
              <a:t>3</a:t>
            </a:r>
          </a:p>
          <a:p>
            <a:pPr marL="457200" indent="-457200">
              <a:buFont typeface="+mj-lt"/>
              <a:buAutoNum type="alphaLcParenR"/>
            </a:pPr>
            <a:r>
              <a:rPr lang="en-IN" sz="2400" dirty="0" smtClean="0"/>
              <a:t>4</a:t>
            </a:r>
          </a:p>
          <a:p>
            <a:pPr marL="457200" indent="-457200"/>
            <a:endParaRPr lang="en-US" dirty="0"/>
          </a:p>
        </p:txBody>
      </p:sp>
      <p:sp>
        <p:nvSpPr>
          <p:cNvPr id="7" name="Rectangle 6"/>
          <p:cNvSpPr/>
          <p:nvPr/>
        </p:nvSpPr>
        <p:spPr>
          <a:xfrm>
            <a:off x="6172202" y="6172200"/>
            <a:ext cx="2770567" cy="523220"/>
          </a:xfrm>
          <a:prstGeom prst="rect">
            <a:avLst/>
          </a:prstGeom>
        </p:spPr>
        <p:txBody>
          <a:bodyPr wrap="none">
            <a:spAutoFit/>
          </a:bodyPr>
          <a:lstStyle/>
          <a:p>
            <a:r>
              <a:rPr lang="en-US" sz="2800" b="1" dirty="0" smtClean="0"/>
              <a:t>Answer:</a:t>
            </a:r>
            <a:r>
              <a:rPr lang="en-US" sz="2800" dirty="0" smtClean="0"/>
              <a:t> Option </a:t>
            </a:r>
            <a:r>
              <a:rPr lang="en-US" sz="2800" b="1" dirty="0" smtClean="0"/>
              <a:t>d</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1"/>
            <a:ext cx="8991600" cy="5632311"/>
          </a:xfrm>
          <a:prstGeom prst="rect">
            <a:avLst/>
          </a:prstGeom>
        </p:spPr>
        <p:txBody>
          <a:bodyPr wrap="square">
            <a:spAutoFit/>
          </a:bodyPr>
          <a:lstStyle/>
          <a:p>
            <a:pPr>
              <a:buFont typeface="Wingdings" pitchFamily="2" charset="2"/>
              <a:buChar char="§"/>
            </a:pPr>
            <a:r>
              <a:rPr lang="en-GB" sz="3600" b="1" dirty="0" smtClean="0"/>
              <a:t>This test will test your non-verbal reasoning</a:t>
            </a:r>
          </a:p>
          <a:p>
            <a:r>
              <a:rPr lang="en-GB" sz="3600" b="1" dirty="0" smtClean="0"/>
              <a:t> as the questions appear in diagrammatic and pictorial form. </a:t>
            </a:r>
          </a:p>
          <a:p>
            <a:pPr>
              <a:buFont typeface="Wingdings" pitchFamily="2" charset="2"/>
              <a:buChar char="§"/>
            </a:pPr>
            <a:endParaRPr lang="en-GB" sz="3600" b="1" dirty="0" smtClean="0"/>
          </a:p>
          <a:p>
            <a:pPr>
              <a:buFont typeface="Wingdings" pitchFamily="2" charset="2"/>
              <a:buChar char="§"/>
            </a:pPr>
            <a:r>
              <a:rPr lang="en-GB" sz="3600" b="1" dirty="0" smtClean="0"/>
              <a:t>Such test are also called diagrammatic or abstract reasoning tests.</a:t>
            </a:r>
          </a:p>
          <a:p>
            <a:pPr>
              <a:buFont typeface="Wingdings" pitchFamily="2" charset="2"/>
              <a:buChar char="§"/>
            </a:pPr>
            <a:endParaRPr lang="en-GB" sz="3600" b="1" dirty="0" smtClean="0"/>
          </a:p>
          <a:p>
            <a:pPr>
              <a:buFont typeface="Wingdings" pitchFamily="2" charset="2"/>
              <a:buChar char="§"/>
            </a:pPr>
            <a:r>
              <a:rPr lang="en-GB" sz="3600" b="1" dirty="0" smtClean="0"/>
              <a:t>Non-verbal reasoning involves the ability to understand and analyse visual information and solve problems using visual reasoning.</a:t>
            </a:r>
            <a:endParaRPr lang="en-US" sz="36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2" y="2514602"/>
            <a:ext cx="7427033" cy="1323439"/>
          </a:xfrm>
          <a:prstGeom prst="rect">
            <a:avLst/>
          </a:prstGeom>
          <a:noFill/>
        </p:spPr>
        <p:txBody>
          <a:bodyPr wrap="none" lIns="91440" tIns="45720" rIns="91440" bIns="45720">
            <a:spAutoFit/>
          </a:bodyPr>
          <a:lstStyle/>
          <a:p>
            <a:pPr algn="ctr"/>
            <a:r>
              <a:rPr lang="en-US" sz="8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FIGURE MATRIX</a:t>
            </a:r>
            <a:endParaRPr lang="en-US" sz="8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8991600" cy="830997"/>
          </a:xfrm>
          <a:prstGeom prst="rect">
            <a:avLst/>
          </a:prstGeom>
        </p:spPr>
        <p:txBody>
          <a:bodyPr wrap="square">
            <a:spAutoFit/>
          </a:bodyPr>
          <a:lstStyle/>
          <a:p>
            <a:r>
              <a:rPr lang="en-GB" sz="2400" dirty="0" smtClean="0"/>
              <a:t>1)Select a suitable figure from the four alternatives that would complete the figure matrix</a:t>
            </a:r>
            <a:endParaRPr lang="en-US" sz="2400" dirty="0"/>
          </a:p>
        </p:txBody>
      </p:sp>
      <p:pic>
        <p:nvPicPr>
          <p:cNvPr id="46082" name="Picture 2" descr="https://www.indiabix.com/_files/images/non-verbal-reasoning/figure-matrix/16.png"/>
          <p:cNvPicPr>
            <a:picLocks noChangeAspect="1" noChangeArrowheads="1"/>
          </p:cNvPicPr>
          <p:nvPr/>
        </p:nvPicPr>
        <p:blipFill>
          <a:blip r:embed="rId2" cstate="print"/>
          <a:srcRect/>
          <a:stretch>
            <a:fillRect/>
          </a:stretch>
        </p:blipFill>
        <p:spPr bwMode="auto">
          <a:xfrm>
            <a:off x="533400" y="1371599"/>
            <a:ext cx="3657600" cy="4500121"/>
          </a:xfrm>
          <a:prstGeom prst="rect">
            <a:avLst/>
          </a:prstGeom>
          <a:noFill/>
        </p:spPr>
      </p:pic>
      <p:sp>
        <p:nvSpPr>
          <p:cNvPr id="4" name="Rectangle 3"/>
          <p:cNvSpPr/>
          <p:nvPr/>
        </p:nvSpPr>
        <p:spPr>
          <a:xfrm>
            <a:off x="6725196" y="6396335"/>
            <a:ext cx="2385140" cy="461665"/>
          </a:xfrm>
          <a:prstGeom prst="rect">
            <a:avLst/>
          </a:prstGeom>
        </p:spPr>
        <p:txBody>
          <a:bodyPr wrap="none">
            <a:spAutoFit/>
          </a:bodyPr>
          <a:lstStyle/>
          <a:p>
            <a:r>
              <a:rPr lang="en-US" sz="2400" b="1" dirty="0" smtClean="0"/>
              <a:t>Answer:</a:t>
            </a:r>
            <a:r>
              <a:rPr lang="en-US" sz="2400" dirty="0" smtClean="0"/>
              <a:t> Option </a:t>
            </a:r>
            <a:r>
              <a:rPr lang="en-US" sz="2400" b="1" dirty="0" smtClean="0"/>
              <a:t>a</a:t>
            </a:r>
            <a:endParaRPr lang="en-US" sz="2400" dirty="0"/>
          </a:p>
        </p:txBody>
      </p:sp>
      <p:sp>
        <p:nvSpPr>
          <p:cNvPr id="5" name="TextBox 4"/>
          <p:cNvSpPr txBox="1"/>
          <p:nvPr/>
        </p:nvSpPr>
        <p:spPr>
          <a:xfrm>
            <a:off x="5791200" y="1752600"/>
            <a:ext cx="1066800" cy="1938992"/>
          </a:xfrm>
          <a:prstGeom prst="rect">
            <a:avLst/>
          </a:prstGeom>
          <a:noFill/>
        </p:spPr>
        <p:txBody>
          <a:bodyPr wrap="square" rtlCol="0">
            <a:spAutoFit/>
          </a:bodyPr>
          <a:lstStyle/>
          <a:p>
            <a:pPr marL="457200" indent="-457200">
              <a:buFont typeface="+mj-lt"/>
              <a:buAutoNum type="alphaLcParenR"/>
            </a:pPr>
            <a:r>
              <a:rPr lang="en-IN" sz="2400" dirty="0" smtClean="0"/>
              <a:t>1</a:t>
            </a:r>
          </a:p>
          <a:p>
            <a:pPr marL="457200" indent="-457200">
              <a:buFont typeface="+mj-lt"/>
              <a:buAutoNum type="alphaLcParenR"/>
            </a:pPr>
            <a:r>
              <a:rPr lang="en-IN" sz="2400" dirty="0" smtClean="0"/>
              <a:t>2</a:t>
            </a:r>
          </a:p>
          <a:p>
            <a:pPr marL="457200" indent="-457200">
              <a:buFont typeface="+mj-lt"/>
              <a:buAutoNum type="alphaLcParenR"/>
            </a:pPr>
            <a:r>
              <a:rPr lang="en-IN" sz="2400" dirty="0" smtClean="0"/>
              <a:t>3</a:t>
            </a:r>
          </a:p>
          <a:p>
            <a:pPr marL="457200" indent="-457200">
              <a:buFont typeface="+mj-lt"/>
              <a:buAutoNum type="alphaLcParenR"/>
            </a:pPr>
            <a:r>
              <a:rPr lang="en-IN" sz="2400" dirty="0" smtClean="0"/>
              <a:t>4</a:t>
            </a:r>
          </a:p>
          <a:p>
            <a:pPr marL="457200" indent="-457200"/>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686800" cy="830997"/>
          </a:xfrm>
          <a:prstGeom prst="rect">
            <a:avLst/>
          </a:prstGeom>
        </p:spPr>
        <p:txBody>
          <a:bodyPr wrap="square">
            <a:spAutoFit/>
          </a:bodyPr>
          <a:lstStyle/>
          <a:p>
            <a:r>
              <a:rPr lang="en-GB" sz="2400" dirty="0" smtClean="0"/>
              <a:t>2)Select a suitable figure from the four alternatives that would complete the figure matrix</a:t>
            </a:r>
            <a:endParaRPr lang="en-US" sz="2400" dirty="0"/>
          </a:p>
        </p:txBody>
      </p:sp>
      <p:pic>
        <p:nvPicPr>
          <p:cNvPr id="45058" name="Picture 2" descr="https://www.indiabix.com/_files/images/non-verbal-reasoning/figure-matrix/9.png"/>
          <p:cNvPicPr>
            <a:picLocks noChangeAspect="1" noChangeArrowheads="1"/>
          </p:cNvPicPr>
          <p:nvPr/>
        </p:nvPicPr>
        <p:blipFill>
          <a:blip r:embed="rId2" cstate="print"/>
          <a:srcRect/>
          <a:stretch>
            <a:fillRect/>
          </a:stretch>
        </p:blipFill>
        <p:spPr bwMode="auto">
          <a:xfrm>
            <a:off x="609600" y="1143000"/>
            <a:ext cx="3384387" cy="4343400"/>
          </a:xfrm>
          <a:prstGeom prst="rect">
            <a:avLst/>
          </a:prstGeom>
          <a:noFill/>
        </p:spPr>
      </p:pic>
      <p:sp>
        <p:nvSpPr>
          <p:cNvPr id="4" name="Rectangle 3"/>
          <p:cNvSpPr/>
          <p:nvPr/>
        </p:nvSpPr>
        <p:spPr>
          <a:xfrm>
            <a:off x="6553200" y="6172200"/>
            <a:ext cx="2397964" cy="461665"/>
          </a:xfrm>
          <a:prstGeom prst="rect">
            <a:avLst/>
          </a:prstGeom>
        </p:spPr>
        <p:txBody>
          <a:bodyPr wrap="none">
            <a:spAutoFit/>
          </a:bodyPr>
          <a:lstStyle/>
          <a:p>
            <a:r>
              <a:rPr lang="en-US" sz="2400" b="1" dirty="0" smtClean="0"/>
              <a:t>Answer:</a:t>
            </a:r>
            <a:r>
              <a:rPr lang="en-US" sz="2400" dirty="0" smtClean="0"/>
              <a:t> Option </a:t>
            </a:r>
            <a:r>
              <a:rPr lang="en-US" sz="2400" b="1" dirty="0" smtClean="0"/>
              <a:t>b</a:t>
            </a:r>
            <a:endParaRPr lang="en-US" sz="2400" dirty="0"/>
          </a:p>
        </p:txBody>
      </p:sp>
      <p:sp>
        <p:nvSpPr>
          <p:cNvPr id="5" name="TextBox 4"/>
          <p:cNvSpPr txBox="1"/>
          <p:nvPr/>
        </p:nvSpPr>
        <p:spPr>
          <a:xfrm>
            <a:off x="5867400" y="1752600"/>
            <a:ext cx="801823" cy="1569660"/>
          </a:xfrm>
          <a:prstGeom prst="rect">
            <a:avLst/>
          </a:prstGeom>
          <a:noFill/>
        </p:spPr>
        <p:txBody>
          <a:bodyPr wrap="none" rtlCol="0">
            <a:spAutoFit/>
          </a:bodyPr>
          <a:lstStyle/>
          <a:p>
            <a:pPr marL="457200" indent="-457200">
              <a:buFont typeface="+mj-lt"/>
              <a:buAutoNum type="alphaLcParenR"/>
            </a:pPr>
            <a:r>
              <a:rPr lang="en-IN" sz="2400" dirty="0" smtClean="0"/>
              <a:t>1</a:t>
            </a:r>
          </a:p>
          <a:p>
            <a:pPr marL="457200" indent="-457200">
              <a:buFont typeface="+mj-lt"/>
              <a:buAutoNum type="alphaLcParenR"/>
            </a:pPr>
            <a:r>
              <a:rPr lang="en-IN" sz="2400" dirty="0" smtClean="0"/>
              <a:t>2</a:t>
            </a:r>
          </a:p>
          <a:p>
            <a:pPr marL="457200" indent="-457200">
              <a:buFont typeface="+mj-lt"/>
              <a:buAutoNum type="alphaLcParenR"/>
            </a:pPr>
            <a:r>
              <a:rPr lang="en-IN" sz="2400" dirty="0" smtClean="0"/>
              <a:t>3</a:t>
            </a:r>
          </a:p>
          <a:p>
            <a:pPr marL="457200" indent="-457200">
              <a:buFont typeface="+mj-lt"/>
              <a:buAutoNum type="alphaLcParenR"/>
            </a:pPr>
            <a:r>
              <a:rPr lang="en-IN" sz="2400" dirty="0" smtClean="0"/>
              <a:t>4</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382000" cy="830997"/>
          </a:xfrm>
          <a:prstGeom prst="rect">
            <a:avLst/>
          </a:prstGeom>
        </p:spPr>
        <p:txBody>
          <a:bodyPr wrap="square">
            <a:spAutoFit/>
          </a:bodyPr>
          <a:lstStyle/>
          <a:p>
            <a:r>
              <a:rPr lang="en-GB" sz="2400" dirty="0" smtClean="0"/>
              <a:t>3)Select a suitable figure from the four alternatives that would complete the figure matrix</a:t>
            </a:r>
            <a:endParaRPr lang="en-US" sz="2400" dirty="0"/>
          </a:p>
        </p:txBody>
      </p:sp>
      <p:pic>
        <p:nvPicPr>
          <p:cNvPr id="44034" name="Picture 2" descr="https://www.indiabix.com/_files/images/non-verbal-reasoning/figure-matrix/27.png"/>
          <p:cNvPicPr>
            <a:picLocks noChangeAspect="1" noChangeArrowheads="1"/>
          </p:cNvPicPr>
          <p:nvPr/>
        </p:nvPicPr>
        <p:blipFill>
          <a:blip r:embed="rId2" cstate="print"/>
          <a:srcRect/>
          <a:stretch>
            <a:fillRect/>
          </a:stretch>
        </p:blipFill>
        <p:spPr bwMode="auto">
          <a:xfrm>
            <a:off x="457199" y="1371600"/>
            <a:ext cx="4456853" cy="4267200"/>
          </a:xfrm>
          <a:prstGeom prst="rect">
            <a:avLst/>
          </a:prstGeom>
          <a:noFill/>
        </p:spPr>
      </p:pic>
      <p:sp>
        <p:nvSpPr>
          <p:cNvPr id="4" name="Rectangle 3"/>
          <p:cNvSpPr/>
          <p:nvPr/>
        </p:nvSpPr>
        <p:spPr>
          <a:xfrm>
            <a:off x="6717182" y="6248400"/>
            <a:ext cx="2397964" cy="461665"/>
          </a:xfrm>
          <a:prstGeom prst="rect">
            <a:avLst/>
          </a:prstGeom>
        </p:spPr>
        <p:txBody>
          <a:bodyPr wrap="none">
            <a:spAutoFit/>
          </a:bodyPr>
          <a:lstStyle/>
          <a:p>
            <a:r>
              <a:rPr lang="en-US" sz="2400" b="1" dirty="0" smtClean="0"/>
              <a:t>Answer:</a:t>
            </a:r>
            <a:r>
              <a:rPr lang="en-US" sz="2400" dirty="0" smtClean="0"/>
              <a:t> Option </a:t>
            </a:r>
            <a:r>
              <a:rPr lang="en-US" sz="2400" b="1" dirty="0" smtClean="0"/>
              <a:t>d</a:t>
            </a:r>
            <a:endParaRPr lang="en-US" sz="2400" dirty="0"/>
          </a:p>
        </p:txBody>
      </p:sp>
      <p:sp>
        <p:nvSpPr>
          <p:cNvPr id="5" name="TextBox 4"/>
          <p:cNvSpPr txBox="1"/>
          <p:nvPr/>
        </p:nvSpPr>
        <p:spPr>
          <a:xfrm>
            <a:off x="6248400" y="1828800"/>
            <a:ext cx="801823" cy="1938992"/>
          </a:xfrm>
          <a:prstGeom prst="rect">
            <a:avLst/>
          </a:prstGeom>
          <a:noFill/>
        </p:spPr>
        <p:txBody>
          <a:bodyPr wrap="none" rtlCol="0">
            <a:spAutoFit/>
          </a:bodyPr>
          <a:lstStyle/>
          <a:p>
            <a:pPr marL="457200" indent="-457200">
              <a:buFont typeface="+mj-lt"/>
              <a:buAutoNum type="alphaLcParenR"/>
            </a:pPr>
            <a:r>
              <a:rPr lang="en-IN" sz="2400" dirty="0" smtClean="0"/>
              <a:t>1</a:t>
            </a:r>
          </a:p>
          <a:p>
            <a:pPr marL="457200" indent="-457200">
              <a:buFont typeface="+mj-lt"/>
              <a:buAutoNum type="alphaLcParenR"/>
            </a:pPr>
            <a:r>
              <a:rPr lang="en-IN" sz="2400" dirty="0" smtClean="0"/>
              <a:t>2</a:t>
            </a:r>
          </a:p>
          <a:p>
            <a:pPr marL="457200" indent="-457200">
              <a:buFont typeface="+mj-lt"/>
              <a:buAutoNum type="alphaLcParenR"/>
            </a:pPr>
            <a:r>
              <a:rPr lang="en-IN" sz="2400" dirty="0" smtClean="0"/>
              <a:t>3</a:t>
            </a:r>
          </a:p>
          <a:p>
            <a:pPr marL="457200" indent="-457200">
              <a:buFont typeface="+mj-lt"/>
              <a:buAutoNum type="alphaLcParenR"/>
            </a:pPr>
            <a:r>
              <a:rPr lang="en-IN" sz="2400" dirty="0" smtClean="0"/>
              <a:t>4</a:t>
            </a:r>
          </a:p>
          <a:p>
            <a:pPr marL="457200" indent="-457200"/>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362200"/>
            <a:ext cx="9160265" cy="1569660"/>
          </a:xfrm>
          <a:prstGeom prst="rect">
            <a:avLst/>
          </a:prstGeom>
          <a:noFill/>
        </p:spPr>
        <p:txBody>
          <a:bodyPr wrap="none" lIns="91440" tIns="45720" rIns="91440" bIns="45720">
            <a:spAutoFit/>
          </a:bodyPr>
          <a:lstStyle/>
          <a:p>
            <a:pPr algn="ctr"/>
            <a:r>
              <a:rPr lang="en-IN" sz="96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PAPER CUTTING </a:t>
            </a:r>
            <a:endParaRPr lang="en-US" sz="9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763000" cy="830997"/>
          </a:xfrm>
          <a:prstGeom prst="rect">
            <a:avLst/>
          </a:prstGeom>
        </p:spPr>
        <p:txBody>
          <a:bodyPr wrap="square">
            <a:spAutoFit/>
          </a:bodyPr>
          <a:lstStyle/>
          <a:p>
            <a:r>
              <a:rPr lang="en-GB" sz="2400" dirty="0" smtClean="0"/>
              <a:t>1)Choose a figure which would most closely resemble the unfolded form of Figure (Z).</a:t>
            </a:r>
            <a:endParaRPr lang="en-US" sz="2400" dirty="0"/>
          </a:p>
        </p:txBody>
      </p:sp>
      <p:pic>
        <p:nvPicPr>
          <p:cNvPr id="24578" name="Picture 2" descr="https://www.indiabix.com/_files/images/non-verbal-reasoning/paper-cutting/11.png"/>
          <p:cNvPicPr>
            <a:picLocks noChangeAspect="1" noChangeArrowheads="1"/>
          </p:cNvPicPr>
          <p:nvPr/>
        </p:nvPicPr>
        <p:blipFill>
          <a:blip r:embed="rId2" cstate="print"/>
          <a:srcRect/>
          <a:stretch>
            <a:fillRect/>
          </a:stretch>
        </p:blipFill>
        <p:spPr bwMode="auto">
          <a:xfrm>
            <a:off x="685800" y="1295400"/>
            <a:ext cx="4038600" cy="2034259"/>
          </a:xfrm>
          <a:prstGeom prst="rect">
            <a:avLst/>
          </a:prstGeom>
          <a:noFill/>
        </p:spPr>
      </p:pic>
      <p:sp>
        <p:nvSpPr>
          <p:cNvPr id="4" name="Rectangle 3"/>
          <p:cNvSpPr/>
          <p:nvPr/>
        </p:nvSpPr>
        <p:spPr>
          <a:xfrm>
            <a:off x="6285974" y="6096000"/>
            <a:ext cx="2822760" cy="461665"/>
          </a:xfrm>
          <a:prstGeom prst="rect">
            <a:avLst/>
          </a:prstGeom>
        </p:spPr>
        <p:txBody>
          <a:bodyPr wrap="none">
            <a:spAutoFit/>
          </a:bodyPr>
          <a:lstStyle/>
          <a:p>
            <a:pPr marL="457200" indent="-457200">
              <a:buFont typeface="+mj-lt"/>
              <a:buAutoNum type="alphaLcParenR"/>
            </a:pPr>
            <a:r>
              <a:rPr lang="en-US" sz="2400" b="1" dirty="0" smtClean="0"/>
              <a:t>Answer:</a:t>
            </a:r>
            <a:r>
              <a:rPr lang="en-US" sz="2400" dirty="0" smtClean="0"/>
              <a:t> Option </a:t>
            </a:r>
            <a:r>
              <a:rPr lang="en-US" sz="2400" b="1" dirty="0" smtClean="0"/>
              <a:t>c</a:t>
            </a:r>
            <a:endParaRPr lang="en-US" sz="2400" dirty="0"/>
          </a:p>
        </p:txBody>
      </p:sp>
      <p:sp>
        <p:nvSpPr>
          <p:cNvPr id="5" name="TextBox 4"/>
          <p:cNvSpPr txBox="1"/>
          <p:nvPr/>
        </p:nvSpPr>
        <p:spPr>
          <a:xfrm>
            <a:off x="685800" y="3962400"/>
            <a:ext cx="801823" cy="1938992"/>
          </a:xfrm>
          <a:prstGeom prst="rect">
            <a:avLst/>
          </a:prstGeom>
          <a:noFill/>
        </p:spPr>
        <p:txBody>
          <a:bodyPr wrap="none" rtlCol="0">
            <a:spAutoFit/>
          </a:bodyPr>
          <a:lstStyle/>
          <a:p>
            <a:pPr marL="457200" indent="-457200">
              <a:buFont typeface="+mj-lt"/>
              <a:buAutoNum type="alphaLcParenR"/>
            </a:pPr>
            <a:r>
              <a:rPr lang="en-IN" sz="2400" dirty="0" smtClean="0"/>
              <a:t>1</a:t>
            </a:r>
          </a:p>
          <a:p>
            <a:pPr marL="457200" indent="-457200">
              <a:buFont typeface="+mj-lt"/>
              <a:buAutoNum type="alphaLcParenR"/>
            </a:pPr>
            <a:r>
              <a:rPr lang="en-IN" sz="2400" dirty="0" smtClean="0"/>
              <a:t>2</a:t>
            </a:r>
          </a:p>
          <a:p>
            <a:pPr marL="457200" indent="-457200">
              <a:buFont typeface="+mj-lt"/>
              <a:buAutoNum type="alphaLcParenR"/>
            </a:pPr>
            <a:r>
              <a:rPr lang="en-IN" sz="2400" dirty="0" smtClean="0"/>
              <a:t>3</a:t>
            </a:r>
          </a:p>
          <a:p>
            <a:pPr marL="457200" indent="-457200">
              <a:buFont typeface="+mj-lt"/>
              <a:buAutoNum type="alphaLcParenR"/>
            </a:pPr>
            <a:r>
              <a:rPr lang="en-IN" sz="2400" dirty="0" smtClean="0"/>
              <a:t>4</a:t>
            </a:r>
          </a:p>
          <a:p>
            <a:pPr marL="457200" indent="-457200"/>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9144000" cy="830997"/>
          </a:xfrm>
          <a:prstGeom prst="rect">
            <a:avLst/>
          </a:prstGeom>
        </p:spPr>
        <p:txBody>
          <a:bodyPr wrap="square">
            <a:spAutoFit/>
          </a:bodyPr>
          <a:lstStyle/>
          <a:p>
            <a:r>
              <a:rPr lang="en-GB" sz="2400" dirty="0" smtClean="0"/>
              <a:t>2)Choose a figure which would most closely resemble the unfolded form         of Figure (Z).</a:t>
            </a:r>
            <a:endParaRPr lang="en-US" sz="2400" dirty="0"/>
          </a:p>
        </p:txBody>
      </p:sp>
      <p:sp>
        <p:nvSpPr>
          <p:cNvPr id="3" name="Rectangle 2"/>
          <p:cNvSpPr/>
          <p:nvPr/>
        </p:nvSpPr>
        <p:spPr>
          <a:xfrm>
            <a:off x="6738020" y="6096000"/>
            <a:ext cx="2397964" cy="461665"/>
          </a:xfrm>
          <a:prstGeom prst="rect">
            <a:avLst/>
          </a:prstGeom>
        </p:spPr>
        <p:txBody>
          <a:bodyPr wrap="none">
            <a:spAutoFit/>
          </a:bodyPr>
          <a:lstStyle/>
          <a:p>
            <a:r>
              <a:rPr lang="en-US" sz="2400" b="1" dirty="0" smtClean="0"/>
              <a:t>Answer:</a:t>
            </a:r>
            <a:r>
              <a:rPr lang="en-US" sz="2400" dirty="0" smtClean="0"/>
              <a:t> Option </a:t>
            </a:r>
            <a:r>
              <a:rPr lang="en-US" sz="2400" b="1" dirty="0" smtClean="0"/>
              <a:t>b</a:t>
            </a:r>
            <a:endParaRPr lang="en-US" sz="2400" dirty="0"/>
          </a:p>
        </p:txBody>
      </p:sp>
      <p:pic>
        <p:nvPicPr>
          <p:cNvPr id="23554" name="Picture 2" descr="https://www.indiabix.com/_files/images/non-verbal-reasoning/paper-cutting/37.png"/>
          <p:cNvPicPr>
            <a:picLocks noChangeAspect="1" noChangeArrowheads="1"/>
          </p:cNvPicPr>
          <p:nvPr/>
        </p:nvPicPr>
        <p:blipFill>
          <a:blip r:embed="rId2" cstate="print"/>
          <a:srcRect/>
          <a:stretch>
            <a:fillRect/>
          </a:stretch>
        </p:blipFill>
        <p:spPr bwMode="auto">
          <a:xfrm>
            <a:off x="762000" y="1371600"/>
            <a:ext cx="5586148" cy="2133600"/>
          </a:xfrm>
          <a:prstGeom prst="rect">
            <a:avLst/>
          </a:prstGeom>
          <a:noFill/>
        </p:spPr>
      </p:pic>
      <p:sp>
        <p:nvSpPr>
          <p:cNvPr id="5" name="TextBox 4"/>
          <p:cNvSpPr txBox="1"/>
          <p:nvPr/>
        </p:nvSpPr>
        <p:spPr>
          <a:xfrm>
            <a:off x="914400" y="4267200"/>
            <a:ext cx="801823" cy="1569660"/>
          </a:xfrm>
          <a:prstGeom prst="rect">
            <a:avLst/>
          </a:prstGeom>
          <a:noFill/>
        </p:spPr>
        <p:txBody>
          <a:bodyPr wrap="none" rtlCol="0">
            <a:spAutoFit/>
          </a:bodyPr>
          <a:lstStyle/>
          <a:p>
            <a:pPr marL="457200" indent="-457200">
              <a:buFont typeface="+mj-lt"/>
              <a:buAutoNum type="alphaLcParenR"/>
            </a:pPr>
            <a:r>
              <a:rPr lang="en-IN" sz="2400" dirty="0" smtClean="0"/>
              <a:t>1</a:t>
            </a:r>
          </a:p>
          <a:p>
            <a:pPr marL="457200" indent="-457200">
              <a:buFont typeface="+mj-lt"/>
              <a:buAutoNum type="alphaLcParenR"/>
            </a:pPr>
            <a:r>
              <a:rPr lang="en-IN" sz="2400" dirty="0" smtClean="0"/>
              <a:t>2</a:t>
            </a:r>
          </a:p>
          <a:p>
            <a:pPr marL="457200" indent="-457200">
              <a:buFont typeface="+mj-lt"/>
              <a:buAutoNum type="alphaLcParenR"/>
            </a:pPr>
            <a:r>
              <a:rPr lang="en-IN" sz="2400" dirty="0" smtClean="0"/>
              <a:t>3</a:t>
            </a:r>
          </a:p>
          <a:p>
            <a:pPr marL="457200" indent="-457200">
              <a:buFont typeface="+mj-lt"/>
              <a:buAutoNum type="alphaLcParenR"/>
            </a:pPr>
            <a:r>
              <a:rPr lang="en-IN" sz="2400" dirty="0" smtClean="0"/>
              <a:t>4</a:t>
            </a:r>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9144000" cy="830997"/>
          </a:xfrm>
          <a:prstGeom prst="rect">
            <a:avLst/>
          </a:prstGeom>
        </p:spPr>
        <p:txBody>
          <a:bodyPr wrap="square">
            <a:spAutoFit/>
          </a:bodyPr>
          <a:lstStyle/>
          <a:p>
            <a:r>
              <a:rPr lang="en-GB" sz="2400" dirty="0" smtClean="0"/>
              <a:t>3) Choose a figure which would most closely resemble the unfolded form of Figure (Z).</a:t>
            </a:r>
            <a:endParaRPr lang="en-US" sz="2400" dirty="0"/>
          </a:p>
        </p:txBody>
      </p:sp>
      <p:pic>
        <p:nvPicPr>
          <p:cNvPr id="22530" name="Picture 2" descr="https://www.indiabix.com/_files/images/non-verbal-reasoning/paper-cutting/23.png"/>
          <p:cNvPicPr>
            <a:picLocks noChangeAspect="1" noChangeArrowheads="1"/>
          </p:cNvPicPr>
          <p:nvPr/>
        </p:nvPicPr>
        <p:blipFill>
          <a:blip r:embed="rId2" cstate="print"/>
          <a:srcRect/>
          <a:stretch>
            <a:fillRect/>
          </a:stretch>
        </p:blipFill>
        <p:spPr bwMode="auto">
          <a:xfrm>
            <a:off x="762000" y="1295400"/>
            <a:ext cx="5219981" cy="2590801"/>
          </a:xfrm>
          <a:prstGeom prst="rect">
            <a:avLst/>
          </a:prstGeom>
          <a:noFill/>
        </p:spPr>
      </p:pic>
      <p:sp>
        <p:nvSpPr>
          <p:cNvPr id="4" name="Rectangle 3"/>
          <p:cNvSpPr/>
          <p:nvPr/>
        </p:nvSpPr>
        <p:spPr>
          <a:xfrm>
            <a:off x="6553200" y="6172200"/>
            <a:ext cx="2361096" cy="461665"/>
          </a:xfrm>
          <a:prstGeom prst="rect">
            <a:avLst/>
          </a:prstGeom>
        </p:spPr>
        <p:txBody>
          <a:bodyPr wrap="none">
            <a:spAutoFit/>
          </a:bodyPr>
          <a:lstStyle/>
          <a:p>
            <a:r>
              <a:rPr lang="en-US" sz="2400" b="1" dirty="0" smtClean="0"/>
              <a:t>Answer:</a:t>
            </a:r>
            <a:r>
              <a:rPr lang="en-US" sz="2400" dirty="0" smtClean="0"/>
              <a:t> Option </a:t>
            </a:r>
            <a:r>
              <a:rPr lang="en-US" sz="2400" b="1" dirty="0" smtClean="0"/>
              <a:t>c</a:t>
            </a:r>
            <a:endParaRPr lang="en-US" sz="2400" dirty="0"/>
          </a:p>
        </p:txBody>
      </p:sp>
      <p:sp>
        <p:nvSpPr>
          <p:cNvPr id="5" name="TextBox 4"/>
          <p:cNvSpPr txBox="1"/>
          <p:nvPr/>
        </p:nvSpPr>
        <p:spPr>
          <a:xfrm>
            <a:off x="762000" y="4648200"/>
            <a:ext cx="801823" cy="1569660"/>
          </a:xfrm>
          <a:prstGeom prst="rect">
            <a:avLst/>
          </a:prstGeom>
          <a:noFill/>
        </p:spPr>
        <p:txBody>
          <a:bodyPr wrap="none" rtlCol="0">
            <a:spAutoFit/>
          </a:bodyPr>
          <a:lstStyle/>
          <a:p>
            <a:pPr marL="457200" indent="-457200">
              <a:buFont typeface="+mj-lt"/>
              <a:buAutoNum type="alphaLcParenR"/>
            </a:pPr>
            <a:r>
              <a:rPr lang="en-IN" sz="2400" dirty="0" smtClean="0"/>
              <a:t>1</a:t>
            </a:r>
          </a:p>
          <a:p>
            <a:pPr marL="457200" indent="-457200">
              <a:buFont typeface="+mj-lt"/>
              <a:buAutoNum type="alphaLcParenR"/>
            </a:pPr>
            <a:r>
              <a:rPr lang="en-IN" sz="2400" dirty="0" smtClean="0"/>
              <a:t>2</a:t>
            </a:r>
          </a:p>
          <a:p>
            <a:pPr marL="457200" indent="-457200">
              <a:buFont typeface="+mj-lt"/>
              <a:buAutoNum type="alphaLcParenR"/>
            </a:pPr>
            <a:r>
              <a:rPr lang="en-IN" sz="2400" dirty="0" smtClean="0"/>
              <a:t>3</a:t>
            </a:r>
          </a:p>
          <a:p>
            <a:pPr marL="457200" indent="-457200">
              <a:buFont typeface="+mj-lt"/>
              <a:buAutoNum type="alphaLcParenR"/>
            </a:pPr>
            <a:r>
              <a:rPr lang="en-IN" sz="2400" dirty="0" smtClean="0"/>
              <a:t>4</a:t>
            </a:r>
            <a:endParaRPr lang="en-US"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2" y="2133602"/>
            <a:ext cx="7155511" cy="2554545"/>
          </a:xfrm>
          <a:prstGeom prst="rect">
            <a:avLst/>
          </a:prstGeom>
          <a:noFill/>
        </p:spPr>
        <p:txBody>
          <a:bodyPr wrap="square" lIns="91440" tIns="45720" rIns="91440" bIns="45720">
            <a:spAutoFit/>
          </a:bodyPr>
          <a:lstStyle/>
          <a:p>
            <a:pPr algn="ctr"/>
            <a:r>
              <a:rPr lang="en-US" sz="8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GROUPING OF IMAGES</a:t>
            </a:r>
            <a:endParaRPr lang="en-US" sz="8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9525000" cy="461665"/>
          </a:xfrm>
          <a:prstGeom prst="rect">
            <a:avLst/>
          </a:prstGeom>
        </p:spPr>
        <p:txBody>
          <a:bodyPr wrap="square">
            <a:spAutoFit/>
          </a:bodyPr>
          <a:lstStyle/>
          <a:p>
            <a:r>
              <a:rPr lang="en-GB" sz="2400" dirty="0" smtClean="0"/>
              <a:t>1)Group the given figures into three classes using each figure only once.</a:t>
            </a:r>
            <a:endParaRPr lang="en-US" sz="2400" dirty="0"/>
          </a:p>
        </p:txBody>
      </p:sp>
      <p:pic>
        <p:nvPicPr>
          <p:cNvPr id="20482" name="Picture 2" descr="https://www.indiabix.com/_files/images/non-verbal-reasoning/grouping-of-images/15.png"/>
          <p:cNvPicPr>
            <a:picLocks noChangeAspect="1" noChangeArrowheads="1"/>
          </p:cNvPicPr>
          <p:nvPr/>
        </p:nvPicPr>
        <p:blipFill>
          <a:blip r:embed="rId2" cstate="print"/>
          <a:srcRect/>
          <a:stretch>
            <a:fillRect/>
          </a:stretch>
        </p:blipFill>
        <p:spPr bwMode="auto">
          <a:xfrm>
            <a:off x="381000" y="1524000"/>
            <a:ext cx="4267200" cy="3962400"/>
          </a:xfrm>
          <a:prstGeom prst="rect">
            <a:avLst/>
          </a:prstGeom>
          <a:noFill/>
        </p:spPr>
      </p:pic>
      <p:sp>
        <p:nvSpPr>
          <p:cNvPr id="4" name="Rectangle 3"/>
          <p:cNvSpPr/>
          <p:nvPr/>
        </p:nvSpPr>
        <p:spPr>
          <a:xfrm>
            <a:off x="6553200" y="6248400"/>
            <a:ext cx="2385140" cy="461665"/>
          </a:xfrm>
          <a:prstGeom prst="rect">
            <a:avLst/>
          </a:prstGeom>
        </p:spPr>
        <p:txBody>
          <a:bodyPr wrap="none">
            <a:spAutoFit/>
          </a:bodyPr>
          <a:lstStyle/>
          <a:p>
            <a:r>
              <a:rPr lang="en-US" sz="2400" b="1" dirty="0" smtClean="0"/>
              <a:t>Answer:</a:t>
            </a:r>
            <a:r>
              <a:rPr lang="en-US" sz="2400" dirty="0" smtClean="0"/>
              <a:t> Option </a:t>
            </a:r>
            <a:r>
              <a:rPr lang="en-US" sz="2400" b="1" dirty="0" smtClean="0"/>
              <a:t>a</a:t>
            </a:r>
            <a:endParaRPr lang="en-US" sz="2400" dirty="0"/>
          </a:p>
        </p:txBody>
      </p:sp>
      <p:sp>
        <p:nvSpPr>
          <p:cNvPr id="5" name="Rectangle 4"/>
          <p:cNvSpPr/>
          <p:nvPr/>
        </p:nvSpPr>
        <p:spPr>
          <a:xfrm>
            <a:off x="6096000" y="1676400"/>
            <a:ext cx="2097049" cy="461665"/>
          </a:xfrm>
          <a:prstGeom prst="rect">
            <a:avLst/>
          </a:prstGeom>
        </p:spPr>
        <p:txBody>
          <a:bodyPr wrap="none">
            <a:spAutoFit/>
          </a:bodyPr>
          <a:lstStyle/>
          <a:p>
            <a:pPr marL="342900" indent="-342900"/>
            <a:r>
              <a:rPr lang="en-US" sz="2400" dirty="0" smtClean="0"/>
              <a:t>a) 1,4 ; 2,3 ; 5,6</a:t>
            </a:r>
            <a:endParaRPr lang="en-US" sz="2400" dirty="0"/>
          </a:p>
        </p:txBody>
      </p:sp>
      <p:sp>
        <p:nvSpPr>
          <p:cNvPr id="6" name="Rectangle 5"/>
          <p:cNvSpPr/>
          <p:nvPr/>
        </p:nvSpPr>
        <p:spPr>
          <a:xfrm>
            <a:off x="6096000" y="2057400"/>
            <a:ext cx="2111475" cy="461665"/>
          </a:xfrm>
          <a:prstGeom prst="rect">
            <a:avLst/>
          </a:prstGeom>
        </p:spPr>
        <p:txBody>
          <a:bodyPr wrap="none">
            <a:spAutoFit/>
          </a:bodyPr>
          <a:lstStyle/>
          <a:p>
            <a:pPr marL="342900" indent="-342900"/>
            <a:r>
              <a:rPr lang="en-US" sz="2400" dirty="0" smtClean="0"/>
              <a:t>b) 1,5 ; 2,6 ; 4,3</a:t>
            </a:r>
            <a:endParaRPr lang="en-US" sz="2400" dirty="0"/>
          </a:p>
        </p:txBody>
      </p:sp>
      <p:sp>
        <p:nvSpPr>
          <p:cNvPr id="7" name="Rectangle 6"/>
          <p:cNvSpPr/>
          <p:nvPr/>
        </p:nvSpPr>
        <p:spPr>
          <a:xfrm>
            <a:off x="6096000" y="2438400"/>
            <a:ext cx="2362200" cy="461665"/>
          </a:xfrm>
          <a:prstGeom prst="rect">
            <a:avLst/>
          </a:prstGeom>
        </p:spPr>
        <p:txBody>
          <a:bodyPr wrap="square">
            <a:spAutoFit/>
          </a:bodyPr>
          <a:lstStyle/>
          <a:p>
            <a:r>
              <a:rPr lang="en-US" sz="2400" dirty="0" smtClean="0"/>
              <a:t>c) 1,6 ; 2,3 ; 4,5</a:t>
            </a:r>
            <a:endParaRPr lang="en-US" sz="2400" dirty="0"/>
          </a:p>
        </p:txBody>
      </p:sp>
      <p:sp>
        <p:nvSpPr>
          <p:cNvPr id="8" name="Rectangle 7"/>
          <p:cNvSpPr/>
          <p:nvPr/>
        </p:nvSpPr>
        <p:spPr>
          <a:xfrm>
            <a:off x="6054291" y="2819400"/>
            <a:ext cx="2327709" cy="461665"/>
          </a:xfrm>
          <a:prstGeom prst="rect">
            <a:avLst/>
          </a:prstGeom>
        </p:spPr>
        <p:txBody>
          <a:bodyPr wrap="square">
            <a:spAutoFit/>
          </a:bodyPr>
          <a:lstStyle/>
          <a:p>
            <a:r>
              <a:rPr lang="en-US" sz="2400" dirty="0" smtClean="0"/>
              <a:t>d)1,2 ; 3,6 ; 4,5</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01"/>
            <a:ext cx="4572000" cy="5632311"/>
          </a:xfrm>
          <a:prstGeom prst="rect">
            <a:avLst/>
          </a:prstGeom>
        </p:spPr>
        <p:txBody>
          <a:bodyPr>
            <a:spAutoFit/>
          </a:bodyPr>
          <a:lstStyle/>
          <a:p>
            <a:pPr>
              <a:buFont typeface="Arial" pitchFamily="34" charset="0"/>
              <a:buChar char="•"/>
            </a:pPr>
            <a:endParaRPr lang="en-GB" sz="3600" dirty="0" smtClean="0">
              <a:latin typeface="Arial" pitchFamily="34" charset="0"/>
              <a:cs typeface="Arial" pitchFamily="34" charset="0"/>
            </a:endParaRPr>
          </a:p>
          <a:p>
            <a:pPr>
              <a:buFont typeface="Arial" pitchFamily="34" charset="0"/>
              <a:buChar char="•"/>
            </a:pPr>
            <a:r>
              <a:rPr lang="en-GB" sz="3600" dirty="0" smtClean="0">
                <a:latin typeface="Arial" pitchFamily="34" charset="0"/>
                <a:cs typeface="Arial" pitchFamily="34" charset="0"/>
              </a:rPr>
              <a:t>Series</a:t>
            </a:r>
          </a:p>
          <a:p>
            <a:pPr>
              <a:buFont typeface="Arial" pitchFamily="34" charset="0"/>
              <a:buChar char="•"/>
            </a:pPr>
            <a:r>
              <a:rPr lang="en-GB" sz="3600" dirty="0" smtClean="0">
                <a:latin typeface="Arial" pitchFamily="34" charset="0"/>
                <a:cs typeface="Arial" pitchFamily="34" charset="0"/>
              </a:rPr>
              <a:t>Classification</a:t>
            </a:r>
          </a:p>
          <a:p>
            <a:pPr>
              <a:buFont typeface="Arial" pitchFamily="34" charset="0"/>
              <a:buChar char="•"/>
            </a:pPr>
            <a:r>
              <a:rPr lang="en-GB" sz="3600" dirty="0" smtClean="0">
                <a:latin typeface="Arial" pitchFamily="34" charset="0"/>
                <a:cs typeface="Arial" pitchFamily="34" charset="0"/>
              </a:rPr>
              <a:t>Mirror Images</a:t>
            </a:r>
          </a:p>
          <a:p>
            <a:pPr>
              <a:buFont typeface="Arial" pitchFamily="34" charset="0"/>
              <a:buChar char="•"/>
            </a:pPr>
            <a:r>
              <a:rPr lang="en-GB" sz="3600" dirty="0" smtClean="0">
                <a:latin typeface="Arial" pitchFamily="34" charset="0"/>
                <a:cs typeface="Arial" pitchFamily="34" charset="0"/>
              </a:rPr>
              <a:t>Embedded Images</a:t>
            </a:r>
          </a:p>
          <a:p>
            <a:pPr>
              <a:buFont typeface="Arial" pitchFamily="34" charset="0"/>
              <a:buChar char="•"/>
            </a:pPr>
            <a:r>
              <a:rPr lang="en-GB" sz="3600" dirty="0" smtClean="0">
                <a:latin typeface="Arial" pitchFamily="34" charset="0"/>
                <a:cs typeface="Arial" pitchFamily="34" charset="0"/>
              </a:rPr>
              <a:t>Figure Matrix</a:t>
            </a:r>
          </a:p>
          <a:p>
            <a:pPr>
              <a:buFont typeface="Arial" pitchFamily="34" charset="0"/>
              <a:buChar char="•"/>
            </a:pPr>
            <a:r>
              <a:rPr lang="en-GB" sz="3600" dirty="0" smtClean="0">
                <a:latin typeface="Arial" pitchFamily="34" charset="0"/>
                <a:cs typeface="Arial" pitchFamily="34" charset="0"/>
              </a:rPr>
              <a:t>Paper Cutting</a:t>
            </a:r>
          </a:p>
          <a:p>
            <a:pPr>
              <a:buFont typeface="Arial" pitchFamily="34" charset="0"/>
              <a:buChar char="•"/>
            </a:pPr>
            <a:r>
              <a:rPr lang="en-GB" sz="3600" dirty="0" smtClean="0">
                <a:latin typeface="Arial" pitchFamily="34" charset="0"/>
                <a:cs typeface="Arial" pitchFamily="34" charset="0"/>
              </a:rPr>
              <a:t>Grouping of Images</a:t>
            </a:r>
          </a:p>
          <a:p>
            <a:pPr>
              <a:buFont typeface="Arial" pitchFamily="34" charset="0"/>
              <a:buChar char="•"/>
            </a:pPr>
            <a:r>
              <a:rPr lang="en-GB" sz="3600" dirty="0" smtClean="0">
                <a:latin typeface="Arial" pitchFamily="34" charset="0"/>
                <a:cs typeface="Arial" pitchFamily="34" charset="0"/>
              </a:rPr>
              <a:t>Shape Construction</a:t>
            </a:r>
          </a:p>
          <a:p>
            <a:pPr>
              <a:buFont typeface="Arial" pitchFamily="34" charset="0"/>
              <a:buChar char="•"/>
            </a:pPr>
            <a:r>
              <a:rPr lang="en-GB" sz="3600" dirty="0" smtClean="0">
                <a:latin typeface="Arial" pitchFamily="34" charset="0"/>
                <a:cs typeface="Arial" pitchFamily="34" charset="0"/>
              </a:rPr>
              <a:t>Cubes and Dice</a:t>
            </a:r>
            <a:endParaRPr lang="en-GB" sz="3600" dirty="0">
              <a:latin typeface="Arial" pitchFamily="34" charset="0"/>
              <a:cs typeface="Arial" pitchFamily="34" charset="0"/>
            </a:endParaRPr>
          </a:p>
        </p:txBody>
      </p:sp>
      <p:sp>
        <p:nvSpPr>
          <p:cNvPr id="3" name="Rectangle 2"/>
          <p:cNvSpPr/>
          <p:nvPr/>
        </p:nvSpPr>
        <p:spPr>
          <a:xfrm>
            <a:off x="4572000" y="1524002"/>
            <a:ext cx="5715000" cy="4524315"/>
          </a:xfrm>
          <a:prstGeom prst="rect">
            <a:avLst/>
          </a:prstGeom>
        </p:spPr>
        <p:txBody>
          <a:bodyPr wrap="square">
            <a:spAutoFit/>
          </a:bodyPr>
          <a:lstStyle/>
          <a:p>
            <a:pPr>
              <a:buFont typeface="Arial" pitchFamily="34" charset="0"/>
              <a:buChar char="•"/>
            </a:pPr>
            <a:r>
              <a:rPr lang="en-GB" sz="3600" dirty="0" smtClean="0">
                <a:latin typeface="Arial" pitchFamily="34" charset="0"/>
                <a:cs typeface="Arial" pitchFamily="34" charset="0"/>
              </a:rPr>
              <a:t>Analogy</a:t>
            </a:r>
          </a:p>
          <a:p>
            <a:pPr>
              <a:buFont typeface="Arial" pitchFamily="34" charset="0"/>
              <a:buChar char="•"/>
            </a:pPr>
            <a:r>
              <a:rPr lang="en-GB" sz="3600" dirty="0" smtClean="0">
                <a:latin typeface="Arial" pitchFamily="34" charset="0"/>
                <a:cs typeface="Arial" pitchFamily="34" charset="0"/>
              </a:rPr>
              <a:t>Analytical Reasoning</a:t>
            </a:r>
          </a:p>
          <a:p>
            <a:pPr>
              <a:buFont typeface="Arial" pitchFamily="34" charset="0"/>
              <a:buChar char="•"/>
            </a:pPr>
            <a:r>
              <a:rPr lang="en-GB" sz="3600" dirty="0" smtClean="0">
                <a:latin typeface="Arial" pitchFamily="34" charset="0"/>
                <a:cs typeface="Arial" pitchFamily="34" charset="0"/>
              </a:rPr>
              <a:t>Water Images</a:t>
            </a:r>
          </a:p>
          <a:p>
            <a:pPr>
              <a:buFont typeface="Arial" pitchFamily="34" charset="0"/>
              <a:buChar char="•"/>
            </a:pPr>
            <a:r>
              <a:rPr lang="en-GB" sz="3600" dirty="0" smtClean="0">
                <a:latin typeface="Arial" pitchFamily="34" charset="0"/>
                <a:cs typeface="Arial" pitchFamily="34" charset="0"/>
              </a:rPr>
              <a:t>Pattern Completion</a:t>
            </a:r>
          </a:p>
          <a:p>
            <a:pPr>
              <a:buFont typeface="Arial" pitchFamily="34" charset="0"/>
              <a:buChar char="•"/>
            </a:pPr>
            <a:r>
              <a:rPr lang="en-GB" sz="3600" dirty="0" smtClean="0">
                <a:latin typeface="Arial" pitchFamily="34" charset="0"/>
                <a:cs typeface="Arial" pitchFamily="34" charset="0"/>
              </a:rPr>
              <a:t>Paper Folding</a:t>
            </a:r>
          </a:p>
          <a:p>
            <a:pPr>
              <a:buFont typeface="Arial" pitchFamily="34" charset="0"/>
              <a:buChar char="•"/>
            </a:pPr>
            <a:r>
              <a:rPr lang="en-GB" sz="3600" dirty="0" smtClean="0">
                <a:latin typeface="Arial" pitchFamily="34" charset="0"/>
                <a:cs typeface="Arial" pitchFamily="34" charset="0"/>
              </a:rPr>
              <a:t>Rule Detection</a:t>
            </a:r>
          </a:p>
          <a:p>
            <a:pPr>
              <a:buFont typeface="Arial" pitchFamily="34" charset="0"/>
              <a:buChar char="•"/>
            </a:pPr>
            <a:r>
              <a:rPr lang="en-GB" sz="3600" dirty="0" smtClean="0">
                <a:latin typeface="Arial" pitchFamily="34" charset="0"/>
                <a:cs typeface="Arial" pitchFamily="34" charset="0"/>
              </a:rPr>
              <a:t>Dot Situation</a:t>
            </a:r>
          </a:p>
          <a:p>
            <a:pPr>
              <a:buFont typeface="Arial" pitchFamily="34" charset="0"/>
              <a:buChar char="•"/>
            </a:pPr>
            <a:r>
              <a:rPr lang="en-GB" sz="3600" dirty="0" smtClean="0">
                <a:latin typeface="Arial" pitchFamily="34" charset="0"/>
                <a:cs typeface="Arial" pitchFamily="34" charset="0"/>
              </a:rPr>
              <a:t>Image Analysis</a:t>
            </a:r>
            <a:endParaRPr lang="en-GB" sz="3600" dirty="0"/>
          </a:p>
        </p:txBody>
      </p:sp>
      <p:sp>
        <p:nvSpPr>
          <p:cNvPr id="4" name="Rectangle 3"/>
          <p:cNvSpPr/>
          <p:nvPr/>
        </p:nvSpPr>
        <p:spPr>
          <a:xfrm>
            <a:off x="2209800" y="228600"/>
            <a:ext cx="3730060"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solidFill>
                  <a:srgbClr val="FF0000"/>
                </a:solidFill>
                <a:effectLst>
                  <a:outerShdw blurRad="50800" algn="tl" rotWithShape="0">
                    <a:srgbClr val="000000"/>
                  </a:outerShdw>
                </a:effectLst>
              </a:rPr>
              <a:t>CATEGORIES</a:t>
            </a:r>
            <a:endParaRPr lang="en-US" sz="5400" b="1" cap="none" spc="0" dirty="0">
              <a:ln w="17780" cmpd="sng">
                <a:solidFill>
                  <a:srgbClr val="FFFFFF"/>
                </a:solidFill>
                <a:prstDash val="solid"/>
                <a:miter lim="800000"/>
              </a:ln>
              <a:solidFill>
                <a:srgbClr val="FF0000"/>
              </a:solidFill>
              <a:effectLst>
                <a:outerShdw blurRad="50800" algn="tl" rotWithShape="0">
                  <a:srgbClr val="000000"/>
                </a:outerShdw>
              </a:effectLs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9144000" cy="461665"/>
          </a:xfrm>
          <a:prstGeom prst="rect">
            <a:avLst/>
          </a:prstGeom>
        </p:spPr>
        <p:txBody>
          <a:bodyPr wrap="square">
            <a:spAutoFit/>
          </a:bodyPr>
          <a:lstStyle/>
          <a:p>
            <a:r>
              <a:rPr lang="en-GB" sz="2400" dirty="0" smtClean="0"/>
              <a:t>2)Group the given figures into three classes using each figure only once.</a:t>
            </a:r>
            <a:endParaRPr lang="en-US" sz="2400" dirty="0"/>
          </a:p>
        </p:txBody>
      </p:sp>
      <p:pic>
        <p:nvPicPr>
          <p:cNvPr id="19458" name="Picture 2" descr="https://www.indiabix.com/_files/images/non-verbal-reasoning/grouping-of-images/6.png"/>
          <p:cNvPicPr>
            <a:picLocks noChangeAspect="1" noChangeArrowheads="1"/>
          </p:cNvPicPr>
          <p:nvPr/>
        </p:nvPicPr>
        <p:blipFill>
          <a:blip r:embed="rId2" cstate="print"/>
          <a:srcRect/>
          <a:stretch>
            <a:fillRect/>
          </a:stretch>
        </p:blipFill>
        <p:spPr bwMode="auto">
          <a:xfrm>
            <a:off x="457200" y="1066800"/>
            <a:ext cx="3124200" cy="3634273"/>
          </a:xfrm>
          <a:prstGeom prst="rect">
            <a:avLst/>
          </a:prstGeom>
          <a:noFill/>
        </p:spPr>
      </p:pic>
      <p:sp>
        <p:nvSpPr>
          <p:cNvPr id="4" name="Rectangle 3"/>
          <p:cNvSpPr/>
          <p:nvPr/>
        </p:nvSpPr>
        <p:spPr>
          <a:xfrm>
            <a:off x="4800600" y="1981200"/>
            <a:ext cx="2739853" cy="461665"/>
          </a:xfrm>
          <a:prstGeom prst="rect">
            <a:avLst/>
          </a:prstGeom>
        </p:spPr>
        <p:txBody>
          <a:bodyPr wrap="none">
            <a:spAutoFit/>
          </a:bodyPr>
          <a:lstStyle/>
          <a:p>
            <a:r>
              <a:rPr lang="en-US" sz="2400" dirty="0" smtClean="0"/>
              <a:t>b)1,3,9 ; 2,5,6 ; 4,7,8</a:t>
            </a:r>
            <a:endParaRPr lang="en-US" sz="2400" dirty="0"/>
          </a:p>
        </p:txBody>
      </p:sp>
      <p:sp>
        <p:nvSpPr>
          <p:cNvPr id="6" name="Rectangle 5"/>
          <p:cNvSpPr/>
          <p:nvPr/>
        </p:nvSpPr>
        <p:spPr>
          <a:xfrm>
            <a:off x="4800600" y="2438400"/>
            <a:ext cx="2707793" cy="461665"/>
          </a:xfrm>
          <a:prstGeom prst="rect">
            <a:avLst/>
          </a:prstGeom>
        </p:spPr>
        <p:txBody>
          <a:bodyPr wrap="none">
            <a:spAutoFit/>
          </a:bodyPr>
          <a:lstStyle/>
          <a:p>
            <a:r>
              <a:rPr lang="en-US" sz="2400" dirty="0" smtClean="0"/>
              <a:t>c)1,2,4 ; 3,5,7 ; 6,8,9</a:t>
            </a:r>
            <a:endParaRPr lang="en-US" sz="2400" dirty="0"/>
          </a:p>
        </p:txBody>
      </p:sp>
      <p:sp>
        <p:nvSpPr>
          <p:cNvPr id="7" name="Rectangle 6"/>
          <p:cNvSpPr/>
          <p:nvPr/>
        </p:nvSpPr>
        <p:spPr>
          <a:xfrm>
            <a:off x="4800600" y="1524000"/>
            <a:ext cx="2725426" cy="461665"/>
          </a:xfrm>
          <a:prstGeom prst="rect">
            <a:avLst/>
          </a:prstGeom>
        </p:spPr>
        <p:txBody>
          <a:bodyPr wrap="none">
            <a:spAutoFit/>
          </a:bodyPr>
          <a:lstStyle/>
          <a:p>
            <a:r>
              <a:rPr lang="en-US" sz="2400" dirty="0" smtClean="0"/>
              <a:t>a)1,3,9 ; 2,7,8 ; 4,5,6</a:t>
            </a:r>
            <a:endParaRPr lang="en-US" sz="2400" dirty="0"/>
          </a:p>
        </p:txBody>
      </p:sp>
      <p:sp>
        <p:nvSpPr>
          <p:cNvPr id="8" name="Rectangle 7"/>
          <p:cNvSpPr/>
          <p:nvPr/>
        </p:nvSpPr>
        <p:spPr>
          <a:xfrm>
            <a:off x="4800600" y="2895600"/>
            <a:ext cx="2739853" cy="461665"/>
          </a:xfrm>
          <a:prstGeom prst="rect">
            <a:avLst/>
          </a:prstGeom>
        </p:spPr>
        <p:txBody>
          <a:bodyPr wrap="none">
            <a:spAutoFit/>
          </a:bodyPr>
          <a:lstStyle/>
          <a:p>
            <a:r>
              <a:rPr lang="en-US" sz="2400" dirty="0" smtClean="0"/>
              <a:t>d)1,3,6 ; 2,4,8 ; 5,7,9</a:t>
            </a:r>
            <a:endParaRPr lang="en-US" sz="2400" dirty="0"/>
          </a:p>
        </p:txBody>
      </p:sp>
      <p:sp>
        <p:nvSpPr>
          <p:cNvPr id="9" name="Rectangle 8"/>
          <p:cNvSpPr/>
          <p:nvPr/>
        </p:nvSpPr>
        <p:spPr>
          <a:xfrm>
            <a:off x="4191000" y="4419600"/>
            <a:ext cx="2385140" cy="461665"/>
          </a:xfrm>
          <a:prstGeom prst="rect">
            <a:avLst/>
          </a:prstGeom>
        </p:spPr>
        <p:txBody>
          <a:bodyPr wrap="none">
            <a:spAutoFit/>
          </a:bodyPr>
          <a:lstStyle/>
          <a:p>
            <a:r>
              <a:rPr lang="en-US" sz="2400" b="1" dirty="0" smtClean="0"/>
              <a:t>Answer:</a:t>
            </a:r>
            <a:r>
              <a:rPr lang="en-US" sz="2400" dirty="0" smtClean="0"/>
              <a:t> Option </a:t>
            </a:r>
            <a:r>
              <a:rPr lang="en-US" sz="2400" b="1" dirty="0" smtClean="0"/>
              <a:t>a</a:t>
            </a:r>
            <a:endParaRPr lang="en-US" sz="2400" dirty="0"/>
          </a:p>
        </p:txBody>
      </p:sp>
      <p:sp>
        <p:nvSpPr>
          <p:cNvPr id="10" name="Rectangle 9"/>
          <p:cNvSpPr/>
          <p:nvPr/>
        </p:nvSpPr>
        <p:spPr>
          <a:xfrm>
            <a:off x="2667000" y="4953000"/>
            <a:ext cx="6477000" cy="1754326"/>
          </a:xfrm>
          <a:prstGeom prst="rect">
            <a:avLst/>
          </a:prstGeom>
        </p:spPr>
        <p:txBody>
          <a:bodyPr wrap="square">
            <a:spAutoFit/>
          </a:bodyPr>
          <a:lstStyle/>
          <a:p>
            <a:r>
              <a:rPr lang="en-GB" b="1" dirty="0" smtClean="0"/>
              <a:t>Explanation:</a:t>
            </a:r>
            <a:endParaRPr lang="en-GB" dirty="0" smtClean="0"/>
          </a:p>
          <a:p>
            <a:r>
              <a:rPr lang="en-GB" dirty="0" smtClean="0"/>
              <a:t>1, 3, 9 have one element placed inside a different element.</a:t>
            </a:r>
          </a:p>
          <a:p>
            <a:r>
              <a:rPr lang="en-GB" dirty="0" smtClean="0"/>
              <a:t>2, 5, 6 contain two mutually perpendicular lines dividing the figure into four parts.</a:t>
            </a:r>
          </a:p>
          <a:p>
            <a:r>
              <a:rPr lang="en-GB" dirty="0" smtClean="0"/>
              <a:t>4, 7, 8 have two similar elements (unequal in size) attached to each other.</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9220200" cy="461665"/>
          </a:xfrm>
          <a:prstGeom prst="rect">
            <a:avLst/>
          </a:prstGeom>
        </p:spPr>
        <p:txBody>
          <a:bodyPr wrap="square">
            <a:spAutoFit/>
          </a:bodyPr>
          <a:lstStyle/>
          <a:p>
            <a:r>
              <a:rPr lang="en-GB" sz="2400" dirty="0" smtClean="0"/>
              <a:t>3)Group the given figures into three classes using each figure only once.</a:t>
            </a:r>
            <a:endParaRPr lang="en-US" sz="2400" dirty="0"/>
          </a:p>
        </p:txBody>
      </p:sp>
      <p:pic>
        <p:nvPicPr>
          <p:cNvPr id="18434" name="Picture 2" descr="https://www.indiabix.com/_files/images/non-verbal-reasoning/grouping-of-images/11.png"/>
          <p:cNvPicPr>
            <a:picLocks noChangeAspect="1" noChangeArrowheads="1"/>
          </p:cNvPicPr>
          <p:nvPr/>
        </p:nvPicPr>
        <p:blipFill>
          <a:blip r:embed="rId2" cstate="print"/>
          <a:srcRect/>
          <a:stretch>
            <a:fillRect/>
          </a:stretch>
        </p:blipFill>
        <p:spPr bwMode="auto">
          <a:xfrm>
            <a:off x="685800" y="990600"/>
            <a:ext cx="3276600" cy="3276600"/>
          </a:xfrm>
          <a:prstGeom prst="rect">
            <a:avLst/>
          </a:prstGeom>
          <a:noFill/>
        </p:spPr>
      </p:pic>
      <p:sp>
        <p:nvSpPr>
          <p:cNvPr id="4" name="Rectangle 3"/>
          <p:cNvSpPr/>
          <p:nvPr/>
        </p:nvSpPr>
        <p:spPr>
          <a:xfrm>
            <a:off x="5257800" y="1371600"/>
            <a:ext cx="2725426" cy="461665"/>
          </a:xfrm>
          <a:prstGeom prst="rect">
            <a:avLst/>
          </a:prstGeom>
        </p:spPr>
        <p:txBody>
          <a:bodyPr wrap="none">
            <a:spAutoFit/>
          </a:bodyPr>
          <a:lstStyle/>
          <a:p>
            <a:r>
              <a:rPr lang="en-US" sz="2400" dirty="0" smtClean="0"/>
              <a:t>a)1,4,7 ; 2,5,8 ; 3,6,9</a:t>
            </a:r>
            <a:endParaRPr lang="en-US" sz="2400" dirty="0"/>
          </a:p>
        </p:txBody>
      </p:sp>
      <p:sp>
        <p:nvSpPr>
          <p:cNvPr id="5" name="Rectangle 4"/>
          <p:cNvSpPr/>
          <p:nvPr/>
        </p:nvSpPr>
        <p:spPr>
          <a:xfrm>
            <a:off x="5257800" y="1828800"/>
            <a:ext cx="2739853" cy="461665"/>
          </a:xfrm>
          <a:prstGeom prst="rect">
            <a:avLst/>
          </a:prstGeom>
        </p:spPr>
        <p:txBody>
          <a:bodyPr wrap="none">
            <a:spAutoFit/>
          </a:bodyPr>
          <a:lstStyle/>
          <a:p>
            <a:r>
              <a:rPr lang="en-US" sz="2400" dirty="0" smtClean="0"/>
              <a:t>b)1,4,7 ; 2,5,9 ; 3,6,7</a:t>
            </a:r>
            <a:endParaRPr lang="en-US" sz="2400" dirty="0"/>
          </a:p>
        </p:txBody>
      </p:sp>
      <p:sp>
        <p:nvSpPr>
          <p:cNvPr id="6" name="Rectangle 5"/>
          <p:cNvSpPr/>
          <p:nvPr/>
        </p:nvSpPr>
        <p:spPr>
          <a:xfrm>
            <a:off x="5257800" y="2286000"/>
            <a:ext cx="2707793" cy="461665"/>
          </a:xfrm>
          <a:prstGeom prst="rect">
            <a:avLst/>
          </a:prstGeom>
        </p:spPr>
        <p:txBody>
          <a:bodyPr wrap="none">
            <a:spAutoFit/>
          </a:bodyPr>
          <a:lstStyle/>
          <a:p>
            <a:r>
              <a:rPr lang="en-US" sz="2400" dirty="0" smtClean="0"/>
              <a:t>c)1,3,4 ; 2,5,8 ; 6,7,9</a:t>
            </a:r>
            <a:endParaRPr lang="en-US" sz="2400" dirty="0"/>
          </a:p>
        </p:txBody>
      </p:sp>
      <p:sp>
        <p:nvSpPr>
          <p:cNvPr id="7" name="Rectangle 6"/>
          <p:cNvSpPr/>
          <p:nvPr/>
        </p:nvSpPr>
        <p:spPr>
          <a:xfrm>
            <a:off x="5257800" y="2743200"/>
            <a:ext cx="2739853" cy="461665"/>
          </a:xfrm>
          <a:prstGeom prst="rect">
            <a:avLst/>
          </a:prstGeom>
        </p:spPr>
        <p:txBody>
          <a:bodyPr wrap="none">
            <a:spAutoFit/>
          </a:bodyPr>
          <a:lstStyle/>
          <a:p>
            <a:r>
              <a:rPr lang="en-US" sz="2400" dirty="0" smtClean="0"/>
              <a:t>d)1,2,3 ; 4,5,6 ; 7,8,9</a:t>
            </a:r>
            <a:endParaRPr lang="en-US" sz="2400" dirty="0"/>
          </a:p>
        </p:txBody>
      </p:sp>
      <p:sp>
        <p:nvSpPr>
          <p:cNvPr id="8" name="Rectangle 7"/>
          <p:cNvSpPr/>
          <p:nvPr/>
        </p:nvSpPr>
        <p:spPr>
          <a:xfrm>
            <a:off x="4419600" y="5181600"/>
            <a:ext cx="4572000" cy="1477328"/>
          </a:xfrm>
          <a:prstGeom prst="rect">
            <a:avLst/>
          </a:prstGeom>
        </p:spPr>
        <p:txBody>
          <a:bodyPr>
            <a:spAutoFit/>
          </a:bodyPr>
          <a:lstStyle/>
          <a:p>
            <a:r>
              <a:rPr lang="en-GB" b="1" dirty="0" smtClean="0"/>
              <a:t>Answer:</a:t>
            </a:r>
            <a:r>
              <a:rPr lang="en-GB" dirty="0" smtClean="0"/>
              <a:t> Option </a:t>
            </a:r>
            <a:r>
              <a:rPr lang="en-GB" b="1" dirty="0" smtClean="0"/>
              <a:t>a</a:t>
            </a:r>
            <a:endParaRPr lang="en-GB" dirty="0" smtClean="0"/>
          </a:p>
          <a:p>
            <a:r>
              <a:rPr lang="en-GB" b="1" dirty="0" smtClean="0"/>
              <a:t>Explanation:</a:t>
            </a:r>
            <a:endParaRPr lang="en-GB" dirty="0" smtClean="0"/>
          </a:p>
          <a:p>
            <a:r>
              <a:rPr lang="en-GB" dirty="0" smtClean="0"/>
              <a:t>1, 4, 7 are all (two-dimensional) quadrilaterals.</a:t>
            </a:r>
          </a:p>
          <a:p>
            <a:r>
              <a:rPr lang="en-GB" dirty="0" smtClean="0"/>
              <a:t>2, 5, 8 are all three-dimensional figures.</a:t>
            </a:r>
          </a:p>
          <a:p>
            <a:r>
              <a:rPr lang="en-GB" dirty="0" smtClean="0"/>
              <a:t>3, 6, 9 are all (two-dimensional) triangles.</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2057401"/>
            <a:ext cx="8153400" cy="2554545"/>
          </a:xfrm>
          <a:prstGeom prst="rect">
            <a:avLst/>
          </a:prstGeom>
          <a:noFill/>
        </p:spPr>
        <p:txBody>
          <a:bodyPr wrap="square" lIns="91440" tIns="45720" rIns="91440" bIns="45720">
            <a:spAutoFit/>
          </a:bodyPr>
          <a:lstStyle/>
          <a:p>
            <a:pPr algn="ctr"/>
            <a:r>
              <a:rPr lang="en-US" sz="8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SHAPE CONSTRUCTION</a:t>
            </a:r>
            <a:endParaRPr lang="en-US" sz="8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458200" cy="1200329"/>
          </a:xfrm>
          <a:prstGeom prst="rect">
            <a:avLst/>
          </a:prstGeom>
        </p:spPr>
        <p:txBody>
          <a:bodyPr wrap="square">
            <a:spAutoFit/>
          </a:bodyPr>
          <a:lstStyle/>
          <a:p>
            <a:r>
              <a:rPr lang="en-GB" sz="2400" dirty="0" smtClean="0"/>
              <a:t>1)Select the alternative which represents three out of the five alternative figures which when fitted into each other would form a complete square.</a:t>
            </a:r>
            <a:endParaRPr lang="en-US" sz="2400" dirty="0"/>
          </a:p>
        </p:txBody>
      </p:sp>
      <p:pic>
        <p:nvPicPr>
          <p:cNvPr id="16386" name="Picture 2" descr="https://www.indiabix.com/_files/images/non-verbal-reasoning/shape-construction/22.png"/>
          <p:cNvPicPr>
            <a:picLocks noChangeAspect="1" noChangeArrowheads="1"/>
          </p:cNvPicPr>
          <p:nvPr/>
        </p:nvPicPr>
        <p:blipFill>
          <a:blip r:embed="rId2" cstate="print"/>
          <a:srcRect/>
          <a:stretch>
            <a:fillRect/>
          </a:stretch>
        </p:blipFill>
        <p:spPr bwMode="auto">
          <a:xfrm>
            <a:off x="533400" y="1600200"/>
            <a:ext cx="7543800" cy="1219200"/>
          </a:xfrm>
          <a:prstGeom prst="rect">
            <a:avLst/>
          </a:prstGeom>
          <a:noFill/>
        </p:spPr>
      </p:pic>
      <p:sp>
        <p:nvSpPr>
          <p:cNvPr id="4" name="TextBox 3"/>
          <p:cNvSpPr txBox="1"/>
          <p:nvPr/>
        </p:nvSpPr>
        <p:spPr>
          <a:xfrm>
            <a:off x="685800" y="4191000"/>
            <a:ext cx="1112805" cy="1569660"/>
          </a:xfrm>
          <a:prstGeom prst="rect">
            <a:avLst/>
          </a:prstGeom>
          <a:noFill/>
        </p:spPr>
        <p:txBody>
          <a:bodyPr wrap="none" rtlCol="0">
            <a:spAutoFit/>
          </a:bodyPr>
          <a:lstStyle/>
          <a:p>
            <a:pPr marL="457200" indent="-457200">
              <a:buFont typeface="+mj-lt"/>
              <a:buAutoNum type="alphaLcParenR"/>
            </a:pPr>
            <a:r>
              <a:rPr lang="en-IN" sz="2400" dirty="0" smtClean="0"/>
              <a:t>145</a:t>
            </a:r>
          </a:p>
          <a:p>
            <a:pPr marL="457200" indent="-457200">
              <a:buFont typeface="+mj-lt"/>
              <a:buAutoNum type="alphaLcParenR"/>
            </a:pPr>
            <a:r>
              <a:rPr lang="en-IN" sz="2400" dirty="0" smtClean="0"/>
              <a:t>245</a:t>
            </a:r>
          </a:p>
          <a:p>
            <a:pPr marL="457200" indent="-457200">
              <a:buFont typeface="+mj-lt"/>
              <a:buAutoNum type="alphaLcParenR"/>
            </a:pPr>
            <a:r>
              <a:rPr lang="en-IN" sz="2400" dirty="0" smtClean="0"/>
              <a:t>123</a:t>
            </a:r>
          </a:p>
          <a:p>
            <a:pPr marL="457200" indent="-457200">
              <a:buFont typeface="+mj-lt"/>
              <a:buAutoNum type="alphaLcParenR"/>
            </a:pPr>
            <a:r>
              <a:rPr lang="en-IN" sz="2400" dirty="0" smtClean="0"/>
              <a:t>234</a:t>
            </a:r>
            <a:endParaRPr lang="en-US" sz="2400" dirty="0"/>
          </a:p>
        </p:txBody>
      </p:sp>
      <p:sp>
        <p:nvSpPr>
          <p:cNvPr id="16387" name="Rectangle 3"/>
          <p:cNvSpPr>
            <a:spLocks noChangeArrowheads="1"/>
          </p:cNvSpPr>
          <p:nvPr/>
        </p:nvSpPr>
        <p:spPr bwMode="auto">
          <a:xfrm>
            <a:off x="5867400" y="4768335"/>
            <a:ext cx="2664512" cy="156966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5EAC1A"/>
                </a:solidFill>
                <a:effectLst/>
                <a:latin typeface="Arial" pitchFamily="34" charset="0"/>
                <a:cs typeface="Arial" pitchFamily="34" charset="0"/>
              </a:rPr>
              <a:t>Answer:</a:t>
            </a:r>
            <a:r>
              <a:rPr kumimoji="0" lang="en-US" sz="2400" b="0" i="0" u="none" strike="noStrike" cap="none" normalizeH="0" baseline="0" dirty="0" smtClean="0">
                <a:ln>
                  <a:noFill/>
                </a:ln>
                <a:solidFill>
                  <a:srgbClr val="000000"/>
                </a:solidFill>
                <a:effectLst/>
                <a:latin typeface="Arial" pitchFamily="34" charset="0"/>
                <a:cs typeface="Arial" pitchFamily="34" charset="0"/>
              </a:rPr>
              <a:t> Option </a:t>
            </a:r>
            <a:r>
              <a:rPr lang="en-US" sz="2400" b="1" dirty="0" smtClean="0">
                <a:solidFill>
                  <a:srgbClr val="000000"/>
                </a:solidFill>
                <a:latin typeface="Arial" pitchFamily="34" charset="0"/>
                <a:cs typeface="Arial" pitchFamily="34" charset="0"/>
              </a:rPr>
              <a:t>b</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rgbClr val="5EAC1A"/>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5EAC1A"/>
                </a:solidFill>
                <a:effectLst/>
                <a:latin typeface="Arial" pitchFamily="34" charset="0"/>
                <a:cs typeface="Arial" pitchFamily="34" charset="0"/>
              </a:rPr>
              <a:t>Explanation: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cs typeface="Arial" pitchFamily="34" charset="0"/>
              </a:rPr>
              <a:t>  </a:t>
            </a:r>
          </a:p>
        </p:txBody>
      </p:sp>
      <p:pic>
        <p:nvPicPr>
          <p:cNvPr id="16388" name="Picture 4" descr="https://www.indiabix.com/_files/images/non-verbal-reasoning/shape-construction/22-1.png"/>
          <p:cNvPicPr>
            <a:picLocks noChangeAspect="1" noChangeArrowheads="1"/>
          </p:cNvPicPr>
          <p:nvPr/>
        </p:nvPicPr>
        <p:blipFill>
          <a:blip r:embed="rId3" cstate="print"/>
          <a:srcRect/>
          <a:stretch>
            <a:fillRect/>
          </a:stretch>
        </p:blipFill>
        <p:spPr bwMode="auto">
          <a:xfrm>
            <a:off x="7772400" y="5486400"/>
            <a:ext cx="1143000" cy="1143000"/>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9144000" cy="1200329"/>
          </a:xfrm>
          <a:prstGeom prst="rect">
            <a:avLst/>
          </a:prstGeom>
        </p:spPr>
        <p:txBody>
          <a:bodyPr wrap="square">
            <a:spAutoFit/>
          </a:bodyPr>
          <a:lstStyle/>
          <a:p>
            <a:r>
              <a:rPr lang="en-GB" sz="2400" dirty="0" smtClean="0"/>
              <a:t>2)Select the alternative which represents three out of the five alternative figures which when fitted into each other would form a complete square.</a:t>
            </a:r>
            <a:endParaRPr lang="en-US" sz="2400" dirty="0"/>
          </a:p>
        </p:txBody>
      </p:sp>
      <p:pic>
        <p:nvPicPr>
          <p:cNvPr id="15362" name="Picture 2" descr="https://www.indiabix.com/_files/images/non-verbal-reasoning/shape-construction/11.png"/>
          <p:cNvPicPr>
            <a:picLocks noChangeAspect="1" noChangeArrowheads="1"/>
          </p:cNvPicPr>
          <p:nvPr/>
        </p:nvPicPr>
        <p:blipFill>
          <a:blip r:embed="rId2" cstate="print"/>
          <a:srcRect/>
          <a:stretch>
            <a:fillRect/>
          </a:stretch>
        </p:blipFill>
        <p:spPr bwMode="auto">
          <a:xfrm>
            <a:off x="762000" y="1828800"/>
            <a:ext cx="6858000" cy="1143000"/>
          </a:xfrm>
          <a:prstGeom prst="rect">
            <a:avLst/>
          </a:prstGeom>
          <a:noFill/>
        </p:spPr>
      </p:pic>
      <p:sp>
        <p:nvSpPr>
          <p:cNvPr id="4" name="TextBox 3"/>
          <p:cNvSpPr txBox="1"/>
          <p:nvPr/>
        </p:nvSpPr>
        <p:spPr>
          <a:xfrm>
            <a:off x="609600" y="4038600"/>
            <a:ext cx="1112805" cy="1569660"/>
          </a:xfrm>
          <a:prstGeom prst="rect">
            <a:avLst/>
          </a:prstGeom>
          <a:noFill/>
        </p:spPr>
        <p:txBody>
          <a:bodyPr wrap="none" rtlCol="0">
            <a:spAutoFit/>
          </a:bodyPr>
          <a:lstStyle/>
          <a:p>
            <a:pPr marL="457200" indent="-457200">
              <a:buFont typeface="+mj-lt"/>
              <a:buAutoNum type="alphaLcParenR"/>
            </a:pPr>
            <a:r>
              <a:rPr lang="en-IN" sz="2400" dirty="0" smtClean="0"/>
              <a:t>134</a:t>
            </a:r>
          </a:p>
          <a:p>
            <a:pPr marL="457200" indent="-457200">
              <a:buFont typeface="+mj-lt"/>
              <a:buAutoNum type="alphaLcParenR"/>
            </a:pPr>
            <a:r>
              <a:rPr lang="en-IN" sz="2400" dirty="0" smtClean="0"/>
              <a:t>345</a:t>
            </a:r>
          </a:p>
          <a:p>
            <a:pPr marL="457200" indent="-457200">
              <a:buFont typeface="+mj-lt"/>
              <a:buAutoNum type="alphaLcParenR"/>
            </a:pPr>
            <a:r>
              <a:rPr lang="en-IN" sz="2400" dirty="0" smtClean="0"/>
              <a:t>234</a:t>
            </a:r>
          </a:p>
          <a:p>
            <a:pPr marL="457200" indent="-457200">
              <a:buFont typeface="+mj-lt"/>
              <a:buAutoNum type="alphaLcParenR"/>
            </a:pPr>
            <a:r>
              <a:rPr lang="en-IN" sz="2400" dirty="0" smtClean="0"/>
              <a:t>135</a:t>
            </a:r>
            <a:endParaRPr lang="en-US" sz="2400" dirty="0"/>
          </a:p>
        </p:txBody>
      </p:sp>
      <p:sp>
        <p:nvSpPr>
          <p:cNvPr id="15363" name="Rectangle 3"/>
          <p:cNvSpPr>
            <a:spLocks noChangeArrowheads="1"/>
          </p:cNvSpPr>
          <p:nvPr/>
        </p:nvSpPr>
        <p:spPr bwMode="auto">
          <a:xfrm>
            <a:off x="5410200" y="4572000"/>
            <a:ext cx="2648482" cy="156966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5EAC1A"/>
                </a:solidFill>
                <a:effectLst/>
                <a:latin typeface="Arial" pitchFamily="34" charset="0"/>
                <a:cs typeface="Arial" pitchFamily="34" charset="0"/>
              </a:rPr>
              <a:t>Answer:</a:t>
            </a:r>
            <a:r>
              <a:rPr kumimoji="0" lang="en-US" sz="2400" b="0" i="0" u="none" strike="noStrike" cap="none" normalizeH="0" baseline="0" dirty="0" smtClean="0">
                <a:ln>
                  <a:noFill/>
                </a:ln>
                <a:solidFill>
                  <a:srgbClr val="000000"/>
                </a:solidFill>
                <a:effectLst/>
                <a:latin typeface="Arial" pitchFamily="34" charset="0"/>
                <a:cs typeface="Arial" pitchFamily="34" charset="0"/>
              </a:rPr>
              <a:t> Option </a:t>
            </a:r>
            <a:r>
              <a:rPr lang="en-US" sz="2400" b="1" dirty="0" smtClean="0">
                <a:solidFill>
                  <a:srgbClr val="000000"/>
                </a:solidFill>
                <a:latin typeface="Arial" pitchFamily="34" charset="0"/>
                <a:cs typeface="Arial" pitchFamily="34" charset="0"/>
              </a:rPr>
              <a:t>c</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rgbClr val="5EAC1A"/>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5EAC1A"/>
                </a:solidFill>
                <a:effectLst/>
                <a:latin typeface="Arial" pitchFamily="34" charset="0"/>
                <a:cs typeface="Arial" pitchFamily="34" charset="0"/>
              </a:rPr>
              <a:t>Explanation: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cs typeface="Arial" pitchFamily="34" charset="0"/>
              </a:rPr>
              <a:t>  </a:t>
            </a:r>
          </a:p>
        </p:txBody>
      </p:sp>
      <p:pic>
        <p:nvPicPr>
          <p:cNvPr id="15364" name="Picture 4" descr="https://www.indiabix.com/_files/images/non-verbal-reasoning/shape-construction/11-1.png"/>
          <p:cNvPicPr>
            <a:picLocks noChangeAspect="1" noChangeArrowheads="1"/>
          </p:cNvPicPr>
          <p:nvPr/>
        </p:nvPicPr>
        <p:blipFill>
          <a:blip r:embed="rId3" cstate="print"/>
          <a:srcRect/>
          <a:stretch>
            <a:fillRect/>
          </a:stretch>
        </p:blipFill>
        <p:spPr bwMode="auto">
          <a:xfrm>
            <a:off x="7315200" y="5312044"/>
            <a:ext cx="1600200" cy="1545956"/>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8686800" cy="1200329"/>
          </a:xfrm>
          <a:prstGeom prst="rect">
            <a:avLst/>
          </a:prstGeom>
        </p:spPr>
        <p:txBody>
          <a:bodyPr wrap="square">
            <a:spAutoFit/>
          </a:bodyPr>
          <a:lstStyle/>
          <a:p>
            <a:r>
              <a:rPr lang="en-GB" sz="2400" dirty="0" smtClean="0"/>
              <a:t>3)Select the alternative which represents three out of the five alternative figures which when fitted into each other would form a complete square.</a:t>
            </a:r>
            <a:endParaRPr lang="en-US" sz="2400" dirty="0"/>
          </a:p>
        </p:txBody>
      </p:sp>
      <p:pic>
        <p:nvPicPr>
          <p:cNvPr id="14338" name="Picture 2" descr="https://www.indiabix.com/_files/images/non-verbal-reasoning/shape-construction/4.png"/>
          <p:cNvPicPr>
            <a:picLocks noChangeAspect="1" noChangeArrowheads="1"/>
          </p:cNvPicPr>
          <p:nvPr/>
        </p:nvPicPr>
        <p:blipFill>
          <a:blip r:embed="rId2" cstate="print"/>
          <a:srcRect/>
          <a:stretch>
            <a:fillRect/>
          </a:stretch>
        </p:blipFill>
        <p:spPr bwMode="auto">
          <a:xfrm>
            <a:off x="304800" y="1752600"/>
            <a:ext cx="7315200" cy="1371600"/>
          </a:xfrm>
          <a:prstGeom prst="rect">
            <a:avLst/>
          </a:prstGeom>
          <a:noFill/>
        </p:spPr>
      </p:pic>
      <p:sp>
        <p:nvSpPr>
          <p:cNvPr id="4" name="TextBox 3"/>
          <p:cNvSpPr txBox="1"/>
          <p:nvPr/>
        </p:nvSpPr>
        <p:spPr>
          <a:xfrm>
            <a:off x="762000" y="4114800"/>
            <a:ext cx="1112805" cy="1569660"/>
          </a:xfrm>
          <a:prstGeom prst="rect">
            <a:avLst/>
          </a:prstGeom>
          <a:noFill/>
        </p:spPr>
        <p:txBody>
          <a:bodyPr wrap="none" rtlCol="0">
            <a:spAutoFit/>
          </a:bodyPr>
          <a:lstStyle/>
          <a:p>
            <a:pPr marL="457200" indent="-457200">
              <a:buFont typeface="+mj-lt"/>
              <a:buAutoNum type="alphaLcParenR"/>
            </a:pPr>
            <a:r>
              <a:rPr lang="en-IN" sz="2400" dirty="0" smtClean="0"/>
              <a:t>123</a:t>
            </a:r>
          </a:p>
          <a:p>
            <a:pPr marL="457200" indent="-457200">
              <a:buFont typeface="+mj-lt"/>
              <a:buAutoNum type="alphaLcParenR"/>
            </a:pPr>
            <a:r>
              <a:rPr lang="en-IN" sz="2400" dirty="0" smtClean="0"/>
              <a:t>234</a:t>
            </a:r>
          </a:p>
          <a:p>
            <a:pPr marL="457200" indent="-457200">
              <a:buFont typeface="+mj-lt"/>
              <a:buAutoNum type="alphaLcParenR"/>
            </a:pPr>
            <a:r>
              <a:rPr lang="en-IN" sz="2400" dirty="0" smtClean="0"/>
              <a:t>345</a:t>
            </a:r>
          </a:p>
          <a:p>
            <a:pPr marL="457200" indent="-457200">
              <a:buFont typeface="+mj-lt"/>
              <a:buAutoNum type="alphaLcParenR"/>
            </a:pPr>
            <a:r>
              <a:rPr lang="en-IN" sz="2400" dirty="0" smtClean="0"/>
              <a:t>245</a:t>
            </a:r>
            <a:endParaRPr lang="en-US" sz="2400" dirty="0"/>
          </a:p>
        </p:txBody>
      </p:sp>
      <p:sp>
        <p:nvSpPr>
          <p:cNvPr id="14339" name="Rectangle 3"/>
          <p:cNvSpPr>
            <a:spLocks noChangeArrowheads="1"/>
          </p:cNvSpPr>
          <p:nvPr/>
        </p:nvSpPr>
        <p:spPr bwMode="auto">
          <a:xfrm>
            <a:off x="5791200" y="4953000"/>
            <a:ext cx="2648482" cy="156966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5EAC1A"/>
                </a:solidFill>
                <a:effectLst/>
                <a:latin typeface="Arial" pitchFamily="34" charset="0"/>
                <a:cs typeface="Arial" pitchFamily="34" charset="0"/>
              </a:rPr>
              <a:t>Answer:</a:t>
            </a:r>
            <a:r>
              <a:rPr kumimoji="0" lang="en-US" sz="2400" b="0" i="0" u="none" strike="noStrike" cap="none" normalizeH="0" baseline="0" dirty="0" smtClean="0">
                <a:ln>
                  <a:noFill/>
                </a:ln>
                <a:solidFill>
                  <a:srgbClr val="000000"/>
                </a:solidFill>
                <a:effectLst/>
                <a:latin typeface="Arial" pitchFamily="34" charset="0"/>
                <a:cs typeface="Arial" pitchFamily="34" charset="0"/>
              </a:rPr>
              <a:t> Option </a:t>
            </a:r>
            <a:r>
              <a:rPr lang="en-US" sz="2400" b="1" dirty="0" smtClean="0">
                <a:solidFill>
                  <a:srgbClr val="000000"/>
                </a:solidFill>
                <a:latin typeface="Arial" pitchFamily="34" charset="0"/>
                <a:cs typeface="Arial" pitchFamily="34" charset="0"/>
              </a:rPr>
              <a:t>c</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rgbClr val="5EAC1A"/>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5EAC1A"/>
                </a:solidFill>
                <a:effectLst/>
                <a:latin typeface="Arial" pitchFamily="34" charset="0"/>
                <a:cs typeface="Arial" pitchFamily="34" charset="0"/>
              </a:rPr>
              <a:t>Explanation: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cs typeface="Arial" pitchFamily="34" charset="0"/>
              </a:rPr>
              <a:t>  </a:t>
            </a:r>
          </a:p>
        </p:txBody>
      </p:sp>
      <p:pic>
        <p:nvPicPr>
          <p:cNvPr id="14340" name="Picture 4" descr="https://www.indiabix.com/_files/images/non-verbal-reasoning/shape-construction/4-1.png"/>
          <p:cNvPicPr>
            <a:picLocks noChangeAspect="1" noChangeArrowheads="1"/>
          </p:cNvPicPr>
          <p:nvPr/>
        </p:nvPicPr>
        <p:blipFill>
          <a:blip r:embed="rId3" cstate="print"/>
          <a:srcRect/>
          <a:stretch>
            <a:fillRect/>
          </a:stretch>
        </p:blipFill>
        <p:spPr bwMode="auto">
          <a:xfrm>
            <a:off x="7772400" y="5410200"/>
            <a:ext cx="1143000" cy="1143000"/>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438400"/>
            <a:ext cx="8574976" cy="1446550"/>
          </a:xfrm>
          <a:prstGeom prst="rect">
            <a:avLst/>
          </a:prstGeom>
          <a:noFill/>
        </p:spPr>
        <p:txBody>
          <a:bodyPr wrap="none" lIns="91440" tIns="45720" rIns="91440" bIns="45720">
            <a:spAutoFit/>
          </a:bodyPr>
          <a:lstStyle/>
          <a:p>
            <a:pPr algn="ctr"/>
            <a:r>
              <a:rPr lang="en-IN" sz="8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CUBES AND DICE</a:t>
            </a:r>
            <a:endParaRPr lang="en-US" sz="88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991600" cy="830997"/>
          </a:xfrm>
          <a:prstGeom prst="rect">
            <a:avLst/>
          </a:prstGeom>
        </p:spPr>
        <p:txBody>
          <a:bodyPr wrap="square">
            <a:spAutoFit/>
          </a:bodyPr>
          <a:lstStyle/>
          <a:p>
            <a:r>
              <a:rPr lang="en-GB" sz="2400" dirty="0" smtClean="0"/>
              <a:t>1) Choose the box that is similar to the box formed from the given sheet of paper (X).</a:t>
            </a:r>
            <a:endParaRPr lang="en-US" sz="2400" dirty="0"/>
          </a:p>
        </p:txBody>
      </p:sp>
      <p:pic>
        <p:nvPicPr>
          <p:cNvPr id="12290" name="Picture 2" descr="https://www.indiabix.com/_files/images/non-verbal-reasoning/cubes-and-dice/cubes/9.png"/>
          <p:cNvPicPr>
            <a:picLocks noChangeAspect="1" noChangeArrowheads="1"/>
          </p:cNvPicPr>
          <p:nvPr/>
        </p:nvPicPr>
        <p:blipFill>
          <a:blip r:embed="rId2" cstate="print"/>
          <a:srcRect/>
          <a:stretch>
            <a:fillRect/>
          </a:stretch>
        </p:blipFill>
        <p:spPr bwMode="auto">
          <a:xfrm>
            <a:off x="609600" y="1219200"/>
            <a:ext cx="5943600" cy="1604494"/>
          </a:xfrm>
          <a:prstGeom prst="rect">
            <a:avLst/>
          </a:prstGeom>
          <a:noFill/>
        </p:spPr>
      </p:pic>
      <p:sp>
        <p:nvSpPr>
          <p:cNvPr id="4" name="TextBox 3"/>
          <p:cNvSpPr txBox="1"/>
          <p:nvPr/>
        </p:nvSpPr>
        <p:spPr>
          <a:xfrm>
            <a:off x="228600" y="3124200"/>
            <a:ext cx="2028119" cy="1569660"/>
          </a:xfrm>
          <a:prstGeom prst="rect">
            <a:avLst/>
          </a:prstGeom>
          <a:noFill/>
        </p:spPr>
        <p:txBody>
          <a:bodyPr wrap="none" rtlCol="0">
            <a:spAutoFit/>
          </a:bodyPr>
          <a:lstStyle/>
          <a:p>
            <a:pPr marL="914400" lvl="1" indent="-457200">
              <a:buFont typeface="+mj-lt"/>
              <a:buAutoNum type="alphaLcParenR"/>
            </a:pPr>
            <a:r>
              <a:rPr lang="en-IN" sz="2400" dirty="0" smtClean="0"/>
              <a:t>1 and 2</a:t>
            </a:r>
          </a:p>
          <a:p>
            <a:pPr marL="914400" lvl="1" indent="-457200">
              <a:buFont typeface="+mj-lt"/>
              <a:buAutoNum type="alphaLcParenR"/>
            </a:pPr>
            <a:r>
              <a:rPr lang="en-IN" sz="2400" dirty="0" smtClean="0"/>
              <a:t>2 and 4</a:t>
            </a:r>
          </a:p>
          <a:p>
            <a:pPr marL="914400" lvl="1" indent="-457200">
              <a:buFont typeface="+mj-lt"/>
              <a:buAutoNum type="alphaLcParenR"/>
            </a:pPr>
            <a:r>
              <a:rPr lang="en-IN" sz="2400" dirty="0" smtClean="0"/>
              <a:t>2 and 3</a:t>
            </a:r>
          </a:p>
          <a:p>
            <a:pPr marL="914400" lvl="1" indent="-457200">
              <a:buFont typeface="+mj-lt"/>
              <a:buAutoNum type="alphaLcParenR"/>
            </a:pPr>
            <a:r>
              <a:rPr lang="en-IN" sz="2400" dirty="0" smtClean="0"/>
              <a:t>1 and 4</a:t>
            </a:r>
          </a:p>
        </p:txBody>
      </p:sp>
      <p:sp>
        <p:nvSpPr>
          <p:cNvPr id="12291" name="Rectangle 3"/>
          <p:cNvSpPr>
            <a:spLocks noChangeArrowheads="1"/>
          </p:cNvSpPr>
          <p:nvPr/>
        </p:nvSpPr>
        <p:spPr bwMode="auto">
          <a:xfrm>
            <a:off x="0" y="4953000"/>
            <a:ext cx="9144000" cy="1538883"/>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5EAC1A"/>
                </a:solidFill>
                <a:effectLst/>
                <a:latin typeface="Arial" pitchFamily="34" charset="0"/>
                <a:cs typeface="Arial" pitchFamily="34" charset="0"/>
              </a:rPr>
              <a:t> Answer:</a:t>
            </a:r>
            <a:r>
              <a:rPr kumimoji="0" lang="en-US" sz="2000" b="0" i="0" u="none" strike="noStrike" cap="none" normalizeH="0" baseline="0" dirty="0" smtClean="0">
                <a:ln>
                  <a:noFill/>
                </a:ln>
                <a:solidFill>
                  <a:srgbClr val="000000"/>
                </a:solidFill>
                <a:effectLst/>
                <a:latin typeface="Arial" pitchFamily="34" charset="0"/>
                <a:cs typeface="Arial" pitchFamily="34" charset="0"/>
              </a:rPr>
              <a:t> Option </a:t>
            </a:r>
            <a:r>
              <a:rPr lang="en-US" sz="2000" b="1" dirty="0" smtClean="0">
                <a:solidFill>
                  <a:srgbClr val="000000"/>
                </a:solidFill>
                <a:latin typeface="Arial" pitchFamily="34" charset="0"/>
                <a:cs typeface="Arial" pitchFamily="34" charset="0"/>
              </a:rPr>
              <a:t>c</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5EAC1A"/>
                </a:solidFill>
                <a:effectLst/>
                <a:latin typeface="Arial" pitchFamily="34" charset="0"/>
                <a:cs typeface="Arial" pitchFamily="34" charset="0"/>
              </a:rPr>
              <a:t> Explanation: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The fig. (X) is similar to the </a:t>
            </a:r>
            <a:r>
              <a:rPr kumimoji="0" lang="en-US" sz="2000" b="1" i="0" u="none" strike="noStrike" cap="none" normalizeH="0" baseline="0" dirty="0" smtClean="0">
                <a:ln>
                  <a:noFill/>
                </a:ln>
                <a:solidFill>
                  <a:srgbClr val="0077CC"/>
                </a:solidFill>
                <a:effectLst/>
                <a:latin typeface="Arial" pitchFamily="34" charset="0"/>
                <a:cs typeface="Arial" pitchFamily="34" charset="0"/>
                <a:hlinkClick r:id="rId3"/>
              </a:rPr>
              <a:t>Form VI</a:t>
            </a:r>
            <a:r>
              <a:rPr kumimoji="0" lang="en-US" sz="2000" b="0" i="0" u="none" strike="noStrike" cap="none" normalizeH="0" baseline="0" dirty="0" smtClean="0">
                <a:ln>
                  <a:noFill/>
                </a:ln>
                <a:solidFill>
                  <a:srgbClr val="000000"/>
                </a:solidFill>
                <a:effectLst/>
                <a:latin typeface="Arial" pitchFamily="34" charset="0"/>
                <a:cs typeface="Arial" pitchFamily="34" charset="0"/>
              </a:rPr>
              <a:t>. . However, the cube in fig. (1) has two such faces and fig. (4) has a face which is completely shaded. So, these two cubes cannot be formed. Hence, only the cubes in figures (2) and (3) can be formed.</a:t>
            </a:r>
          </a:p>
        </p:txBody>
      </p:sp>
      <p:pic>
        <p:nvPicPr>
          <p:cNvPr id="12292" name="Picture 4" descr="https://www.indiabix.com/_files/images/non-verbal-reasoning/cubes-and-dice/cubes/9-1.png"/>
          <p:cNvPicPr>
            <a:picLocks noChangeAspect="1" noChangeArrowheads="1"/>
          </p:cNvPicPr>
          <p:nvPr/>
        </p:nvPicPr>
        <p:blipFill>
          <a:blip r:embed="rId4" cstate="print"/>
          <a:srcRect/>
          <a:stretch>
            <a:fillRect/>
          </a:stretch>
        </p:blipFill>
        <p:spPr bwMode="auto">
          <a:xfrm>
            <a:off x="6027738" y="190500"/>
            <a:ext cx="238125" cy="238125"/>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763000" cy="830997"/>
          </a:xfrm>
          <a:prstGeom prst="rect">
            <a:avLst/>
          </a:prstGeom>
        </p:spPr>
        <p:txBody>
          <a:bodyPr wrap="square">
            <a:spAutoFit/>
          </a:bodyPr>
          <a:lstStyle/>
          <a:p>
            <a:r>
              <a:rPr lang="en-GB" sz="2400" dirty="0" smtClean="0"/>
              <a:t>2)How many dots lie opposite to the face having three dots, when the given figure is folded to form a cube?</a:t>
            </a:r>
            <a:endParaRPr lang="en-US" sz="2400" dirty="0"/>
          </a:p>
        </p:txBody>
      </p:sp>
      <p:pic>
        <p:nvPicPr>
          <p:cNvPr id="11266" name="Picture 2" descr="https://www.indiabix.com/_files/images/non-verbal-reasoning/cubes-and-dice/cubes/24.png"/>
          <p:cNvPicPr>
            <a:picLocks noChangeAspect="1" noChangeArrowheads="1"/>
          </p:cNvPicPr>
          <p:nvPr/>
        </p:nvPicPr>
        <p:blipFill>
          <a:blip r:embed="rId2" cstate="print"/>
          <a:srcRect/>
          <a:stretch>
            <a:fillRect/>
          </a:stretch>
        </p:blipFill>
        <p:spPr bwMode="auto">
          <a:xfrm>
            <a:off x="533400" y="1219200"/>
            <a:ext cx="1371600" cy="3257550"/>
          </a:xfrm>
          <a:prstGeom prst="rect">
            <a:avLst/>
          </a:prstGeom>
          <a:noFill/>
        </p:spPr>
      </p:pic>
      <p:sp>
        <p:nvSpPr>
          <p:cNvPr id="4" name="TextBox 3"/>
          <p:cNvSpPr txBox="1"/>
          <p:nvPr/>
        </p:nvSpPr>
        <p:spPr>
          <a:xfrm>
            <a:off x="533400" y="4936810"/>
            <a:ext cx="801823" cy="1297240"/>
          </a:xfrm>
          <a:prstGeom prst="rect">
            <a:avLst/>
          </a:prstGeom>
          <a:noFill/>
        </p:spPr>
        <p:txBody>
          <a:bodyPr wrap="none" rtlCol="0">
            <a:spAutoFit/>
          </a:bodyPr>
          <a:lstStyle/>
          <a:p>
            <a:pPr marL="457200" indent="-457200">
              <a:buFont typeface="+mj-lt"/>
              <a:buAutoNum type="alphaLcParenR"/>
            </a:pPr>
            <a:r>
              <a:rPr lang="en-IN" sz="2400" dirty="0" smtClean="0"/>
              <a:t>2</a:t>
            </a:r>
          </a:p>
          <a:p>
            <a:pPr marL="457200" indent="-457200">
              <a:buFont typeface="+mj-lt"/>
              <a:buAutoNum type="alphaLcParenR"/>
            </a:pPr>
            <a:r>
              <a:rPr lang="en-IN" sz="2400" dirty="0" smtClean="0"/>
              <a:t>4</a:t>
            </a:r>
          </a:p>
          <a:p>
            <a:pPr marL="457200" indent="-457200">
              <a:buFont typeface="+mj-lt"/>
              <a:buAutoNum type="alphaLcParenR"/>
            </a:pPr>
            <a:r>
              <a:rPr lang="en-IN" sz="2400" dirty="0" smtClean="0"/>
              <a:t>5</a:t>
            </a:r>
          </a:p>
          <a:p>
            <a:pPr marL="457200" indent="-457200">
              <a:buFont typeface="+mj-lt"/>
              <a:buAutoNum type="alphaLcParenR"/>
            </a:pPr>
            <a:r>
              <a:rPr lang="en-IN" sz="2400" dirty="0" smtClean="0"/>
              <a:t>6</a:t>
            </a:r>
            <a:endParaRPr lang="en-US" sz="2400" dirty="0"/>
          </a:p>
        </p:txBody>
      </p:sp>
      <p:sp>
        <p:nvSpPr>
          <p:cNvPr id="5" name="Rectangle 4"/>
          <p:cNvSpPr/>
          <p:nvPr/>
        </p:nvSpPr>
        <p:spPr>
          <a:xfrm>
            <a:off x="4876800" y="3429000"/>
            <a:ext cx="4114800" cy="3046988"/>
          </a:xfrm>
          <a:prstGeom prst="rect">
            <a:avLst/>
          </a:prstGeom>
        </p:spPr>
        <p:txBody>
          <a:bodyPr wrap="square">
            <a:spAutoFit/>
          </a:bodyPr>
          <a:lstStyle/>
          <a:p>
            <a:r>
              <a:rPr lang="en-GB" sz="2400" b="1" dirty="0" smtClean="0"/>
              <a:t>Answer:</a:t>
            </a:r>
            <a:r>
              <a:rPr lang="en-GB" sz="2400" dirty="0" smtClean="0"/>
              <a:t> Option </a:t>
            </a:r>
            <a:r>
              <a:rPr lang="en-GB" sz="2400" b="1" dirty="0" smtClean="0"/>
              <a:t>d</a:t>
            </a:r>
            <a:endParaRPr lang="en-GB" sz="2400" dirty="0" smtClean="0"/>
          </a:p>
          <a:p>
            <a:r>
              <a:rPr lang="en-GB" sz="2400" b="1" dirty="0" smtClean="0"/>
              <a:t>Explanation:</a:t>
            </a:r>
            <a:endParaRPr lang="en-GB" sz="2400" dirty="0" smtClean="0"/>
          </a:p>
          <a:p>
            <a:r>
              <a:rPr lang="en-GB" sz="2400" dirty="0" smtClean="0"/>
              <a:t>The given figure is similar to </a:t>
            </a:r>
            <a:r>
              <a:rPr lang="en-GB" sz="2400" b="1" dirty="0" smtClean="0">
                <a:hlinkClick r:id="rId3"/>
              </a:rPr>
              <a:t>Form V</a:t>
            </a:r>
            <a:r>
              <a:rPr lang="en-GB" sz="2400" dirty="0" smtClean="0"/>
              <a:t>. Therefore, when this figure is folded to form a cube then the face bearing six dots will lie opposite the face bearing three dots.</a:t>
            </a:r>
            <a:endParaRPr lang="en-GB" sz="24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915400" cy="830997"/>
          </a:xfrm>
          <a:prstGeom prst="rect">
            <a:avLst/>
          </a:prstGeom>
        </p:spPr>
        <p:txBody>
          <a:bodyPr wrap="square">
            <a:spAutoFit/>
          </a:bodyPr>
          <a:lstStyle/>
          <a:p>
            <a:r>
              <a:rPr lang="en-GB" sz="2400" dirty="0" smtClean="0"/>
              <a:t>3) Choose the box that is similar to the box formed from the given sheet of paper (X).</a:t>
            </a:r>
            <a:endParaRPr lang="en-US" sz="2400" dirty="0"/>
          </a:p>
        </p:txBody>
      </p:sp>
      <p:pic>
        <p:nvPicPr>
          <p:cNvPr id="10242" name="Picture 2" descr="https://www.indiabix.com/_files/images/non-verbal-reasoning/cubes-and-dice/cubes/3.png"/>
          <p:cNvPicPr>
            <a:picLocks noChangeAspect="1" noChangeArrowheads="1"/>
          </p:cNvPicPr>
          <p:nvPr/>
        </p:nvPicPr>
        <p:blipFill>
          <a:blip r:embed="rId2" cstate="print"/>
          <a:srcRect/>
          <a:stretch>
            <a:fillRect/>
          </a:stretch>
        </p:blipFill>
        <p:spPr bwMode="auto">
          <a:xfrm>
            <a:off x="685799" y="1600200"/>
            <a:ext cx="7877419" cy="1295400"/>
          </a:xfrm>
          <a:prstGeom prst="rect">
            <a:avLst/>
          </a:prstGeom>
          <a:noFill/>
        </p:spPr>
      </p:pic>
      <p:sp>
        <p:nvSpPr>
          <p:cNvPr id="4" name="TextBox 3"/>
          <p:cNvSpPr txBox="1"/>
          <p:nvPr/>
        </p:nvSpPr>
        <p:spPr>
          <a:xfrm>
            <a:off x="228600" y="3352800"/>
            <a:ext cx="2539478" cy="1569660"/>
          </a:xfrm>
          <a:prstGeom prst="rect">
            <a:avLst/>
          </a:prstGeom>
          <a:noFill/>
        </p:spPr>
        <p:txBody>
          <a:bodyPr wrap="none" rtlCol="0">
            <a:spAutoFit/>
          </a:bodyPr>
          <a:lstStyle/>
          <a:p>
            <a:pPr marL="457200" indent="-457200">
              <a:buFont typeface="+mj-lt"/>
              <a:buAutoNum type="alphaLcParenR"/>
            </a:pPr>
            <a:r>
              <a:rPr lang="en-IN" sz="2400" dirty="0" smtClean="0"/>
              <a:t>1 and 2 only</a:t>
            </a:r>
          </a:p>
          <a:p>
            <a:pPr marL="457200" indent="-457200">
              <a:buFont typeface="+mj-lt"/>
              <a:buAutoNum type="alphaLcParenR"/>
            </a:pPr>
            <a:r>
              <a:rPr lang="en-IN" sz="2400" dirty="0" smtClean="0"/>
              <a:t>2 , 3 and 4 only</a:t>
            </a:r>
          </a:p>
          <a:p>
            <a:pPr marL="457200" indent="-457200">
              <a:buFont typeface="+mj-lt"/>
              <a:buAutoNum type="alphaLcParenR"/>
            </a:pPr>
            <a:r>
              <a:rPr lang="en-IN" sz="2400" dirty="0" smtClean="0"/>
              <a:t>3 only</a:t>
            </a:r>
          </a:p>
          <a:p>
            <a:pPr marL="457200" indent="-457200">
              <a:buFont typeface="+mj-lt"/>
              <a:buAutoNum type="alphaLcParenR"/>
            </a:pPr>
            <a:r>
              <a:rPr lang="en-IN" sz="2400" dirty="0" smtClean="0"/>
              <a:t>3 and 4 only</a:t>
            </a:r>
            <a:endParaRPr lang="en-US" sz="2400" dirty="0"/>
          </a:p>
        </p:txBody>
      </p:sp>
      <p:sp>
        <p:nvSpPr>
          <p:cNvPr id="5" name="Rectangle 4"/>
          <p:cNvSpPr/>
          <p:nvPr/>
        </p:nvSpPr>
        <p:spPr>
          <a:xfrm>
            <a:off x="2895600" y="4549676"/>
            <a:ext cx="6248400" cy="2308324"/>
          </a:xfrm>
          <a:prstGeom prst="rect">
            <a:avLst/>
          </a:prstGeom>
        </p:spPr>
        <p:txBody>
          <a:bodyPr wrap="square">
            <a:spAutoFit/>
          </a:bodyPr>
          <a:lstStyle/>
          <a:p>
            <a:r>
              <a:rPr lang="en-GB" b="1" dirty="0" smtClean="0"/>
              <a:t>Answer:</a:t>
            </a:r>
            <a:r>
              <a:rPr lang="en-GB" dirty="0" smtClean="0"/>
              <a:t> Option </a:t>
            </a:r>
            <a:r>
              <a:rPr lang="en-GB" b="1" dirty="0" smtClean="0"/>
              <a:t>d</a:t>
            </a:r>
            <a:endParaRPr lang="en-GB" dirty="0" smtClean="0"/>
          </a:p>
          <a:p>
            <a:r>
              <a:rPr lang="en-GB" b="1" dirty="0" smtClean="0"/>
              <a:t>Explanation:</a:t>
            </a:r>
            <a:endParaRPr lang="en-GB" dirty="0" smtClean="0"/>
          </a:p>
          <a:p>
            <a:r>
              <a:rPr lang="en-GB" dirty="0" smtClean="0"/>
              <a:t>The fig. (X) is similar to the </a:t>
            </a:r>
            <a:r>
              <a:rPr lang="en-GB" b="1" dirty="0" smtClean="0"/>
              <a:t>Form V</a:t>
            </a:r>
            <a:r>
              <a:rPr lang="en-GB" dirty="0" smtClean="0"/>
              <a:t>. So, when the sheet in fig. (X) is folded to form a cube, then the face bearing a square lies opposite to the face bearing a circle. Therefore, the cubes shown in figures (1) and (2) which have the faces bearing the square and the circle adjacent to each other, cannot be formed. Hence, only the cubes in figures (3) and (4) can be formed.</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8403" y="1981200"/>
            <a:ext cx="3790588" cy="1569660"/>
          </a:xfrm>
          <a:prstGeom prst="rect">
            <a:avLst/>
          </a:prstGeom>
          <a:noFill/>
        </p:spPr>
        <p:txBody>
          <a:bodyPr wrap="none" lIns="91440" tIns="45720" rIns="91440" bIns="45720">
            <a:spAutoFit/>
          </a:bodyPr>
          <a:lstStyle/>
          <a:p>
            <a:pPr algn="ctr"/>
            <a:r>
              <a:rPr lang="en-US" sz="96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SERIES</a:t>
            </a:r>
            <a:endParaRPr lang="en-US" sz="9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2667000"/>
            <a:ext cx="5492594" cy="1569660"/>
          </a:xfrm>
          <a:prstGeom prst="rect">
            <a:avLst/>
          </a:prstGeom>
          <a:noFill/>
        </p:spPr>
        <p:txBody>
          <a:bodyPr wrap="none" lIns="91440" tIns="45720" rIns="91440" bIns="45720">
            <a:spAutoFit/>
          </a:bodyPr>
          <a:lstStyle/>
          <a:p>
            <a:pPr algn="ctr"/>
            <a:r>
              <a:rPr lang="en-US" sz="96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ANALOGY</a:t>
            </a:r>
            <a:endParaRPr lang="en-US" sz="9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8763000" cy="830997"/>
          </a:xfrm>
          <a:prstGeom prst="rect">
            <a:avLst/>
          </a:prstGeom>
        </p:spPr>
        <p:txBody>
          <a:bodyPr wrap="square">
            <a:spAutoFit/>
          </a:bodyPr>
          <a:lstStyle/>
          <a:p>
            <a:r>
              <a:rPr lang="en-GB" sz="2400" dirty="0" smtClean="0"/>
              <a:t>1)Select a suitable figure from the Answer Figures that would replace the question mark (?).</a:t>
            </a:r>
            <a:endParaRPr lang="en-US" sz="2400" dirty="0"/>
          </a:p>
        </p:txBody>
      </p:sp>
      <p:sp>
        <p:nvSpPr>
          <p:cNvPr id="3" name="Rectangle 2"/>
          <p:cNvSpPr/>
          <p:nvPr/>
        </p:nvSpPr>
        <p:spPr>
          <a:xfrm>
            <a:off x="685800" y="1066800"/>
            <a:ext cx="6553200" cy="461665"/>
          </a:xfrm>
          <a:prstGeom prst="rect">
            <a:avLst/>
          </a:prstGeom>
        </p:spPr>
        <p:txBody>
          <a:bodyPr wrap="square">
            <a:spAutoFit/>
          </a:bodyPr>
          <a:lstStyle/>
          <a:p>
            <a:r>
              <a:rPr lang="en-US" sz="2400" dirty="0" smtClean="0"/>
              <a:t>Problem Figures:                            Answer Figures:</a:t>
            </a:r>
            <a:endParaRPr lang="en-US" sz="2400" dirty="0"/>
          </a:p>
        </p:txBody>
      </p:sp>
      <p:pic>
        <p:nvPicPr>
          <p:cNvPr id="64514" name="Picture 2" descr="https://www.indiabix.com/_files/images/non-verbal-reasoning/analogy/72.png"/>
          <p:cNvPicPr>
            <a:picLocks noChangeAspect="1" noChangeArrowheads="1"/>
          </p:cNvPicPr>
          <p:nvPr/>
        </p:nvPicPr>
        <p:blipFill>
          <a:blip r:embed="rId2" cstate="print"/>
          <a:srcRect/>
          <a:stretch>
            <a:fillRect/>
          </a:stretch>
        </p:blipFill>
        <p:spPr bwMode="auto">
          <a:xfrm>
            <a:off x="457199" y="1600200"/>
            <a:ext cx="8032376" cy="914400"/>
          </a:xfrm>
          <a:prstGeom prst="rect">
            <a:avLst/>
          </a:prstGeom>
          <a:noFill/>
        </p:spPr>
      </p:pic>
      <p:sp>
        <p:nvSpPr>
          <p:cNvPr id="5" name="Rectangle 4"/>
          <p:cNvSpPr/>
          <p:nvPr/>
        </p:nvSpPr>
        <p:spPr>
          <a:xfrm>
            <a:off x="304800" y="2514600"/>
            <a:ext cx="8382000" cy="461665"/>
          </a:xfrm>
          <a:prstGeom prst="rect">
            <a:avLst/>
          </a:prstGeom>
        </p:spPr>
        <p:txBody>
          <a:bodyPr wrap="square">
            <a:spAutoFit/>
          </a:bodyPr>
          <a:lstStyle/>
          <a:p>
            <a:r>
              <a:rPr lang="pt-BR" dirty="0" smtClean="0"/>
              <a:t>    </a:t>
            </a:r>
            <a:r>
              <a:rPr lang="pt-BR" sz="2400" dirty="0" smtClean="0"/>
              <a:t>(A)        (B)       (C)       (D)                  (1)      (2)      (3)      (4)      (5)</a:t>
            </a:r>
            <a:endParaRPr lang="en-US" sz="2400" dirty="0"/>
          </a:p>
        </p:txBody>
      </p:sp>
      <p:sp>
        <p:nvSpPr>
          <p:cNvPr id="6" name="TextBox 5"/>
          <p:cNvSpPr txBox="1"/>
          <p:nvPr/>
        </p:nvSpPr>
        <p:spPr>
          <a:xfrm>
            <a:off x="533400" y="3962400"/>
            <a:ext cx="686406" cy="1938992"/>
          </a:xfrm>
          <a:prstGeom prst="rect">
            <a:avLst/>
          </a:prstGeom>
          <a:noFill/>
        </p:spPr>
        <p:txBody>
          <a:bodyPr wrap="none" rtlCol="0">
            <a:spAutoFit/>
          </a:bodyPr>
          <a:lstStyle/>
          <a:p>
            <a:pPr marL="342900" indent="-342900">
              <a:buFont typeface="+mj-lt"/>
              <a:buAutoNum type="alphaUcPeriod"/>
            </a:pPr>
            <a:r>
              <a:rPr lang="en-IN" sz="2400" dirty="0" smtClean="0"/>
              <a:t>1</a:t>
            </a:r>
          </a:p>
          <a:p>
            <a:pPr marL="342900" indent="-342900">
              <a:buFont typeface="+mj-lt"/>
              <a:buAutoNum type="alphaUcPeriod"/>
            </a:pPr>
            <a:r>
              <a:rPr lang="en-IN" sz="2400" dirty="0" smtClean="0"/>
              <a:t>2</a:t>
            </a:r>
          </a:p>
          <a:p>
            <a:pPr marL="342900" indent="-342900">
              <a:buFont typeface="+mj-lt"/>
              <a:buAutoNum type="alphaUcPeriod"/>
            </a:pPr>
            <a:r>
              <a:rPr lang="en-IN" sz="2400" dirty="0" smtClean="0"/>
              <a:t>3</a:t>
            </a:r>
          </a:p>
          <a:p>
            <a:pPr marL="342900" indent="-342900">
              <a:buFont typeface="+mj-lt"/>
              <a:buAutoNum type="alphaUcPeriod"/>
            </a:pPr>
            <a:r>
              <a:rPr lang="en-IN" sz="2400" dirty="0" smtClean="0"/>
              <a:t>4</a:t>
            </a:r>
          </a:p>
          <a:p>
            <a:pPr marL="342900" indent="-342900">
              <a:buFont typeface="+mj-lt"/>
              <a:buAutoNum type="alphaUcPeriod"/>
            </a:pPr>
            <a:r>
              <a:rPr lang="en-IN" sz="2400" dirty="0" smtClean="0"/>
              <a:t>5</a:t>
            </a:r>
            <a:endParaRPr lang="en-US" sz="2400" dirty="0"/>
          </a:p>
        </p:txBody>
      </p:sp>
      <p:sp>
        <p:nvSpPr>
          <p:cNvPr id="7" name="Rectangle 6"/>
          <p:cNvSpPr/>
          <p:nvPr/>
        </p:nvSpPr>
        <p:spPr>
          <a:xfrm>
            <a:off x="3886200" y="5288340"/>
            <a:ext cx="5257800" cy="1569660"/>
          </a:xfrm>
          <a:prstGeom prst="rect">
            <a:avLst/>
          </a:prstGeom>
        </p:spPr>
        <p:txBody>
          <a:bodyPr wrap="square">
            <a:spAutoFit/>
          </a:bodyPr>
          <a:lstStyle/>
          <a:p>
            <a:r>
              <a:rPr lang="en-GB" sz="2400" b="1" dirty="0" smtClean="0"/>
              <a:t>Answer:</a:t>
            </a:r>
            <a:r>
              <a:rPr lang="en-GB" sz="2400" dirty="0" smtClean="0"/>
              <a:t> Option </a:t>
            </a:r>
            <a:r>
              <a:rPr lang="en-GB" sz="2400" b="1" dirty="0" smtClean="0"/>
              <a:t>C</a:t>
            </a:r>
            <a:endParaRPr lang="en-GB" sz="2400" dirty="0" smtClean="0"/>
          </a:p>
          <a:p>
            <a:r>
              <a:rPr lang="en-GB" sz="2400" b="1" dirty="0" smtClean="0"/>
              <a:t>Explanation:</a:t>
            </a:r>
            <a:endParaRPr lang="en-GB" sz="2400" dirty="0" smtClean="0"/>
          </a:p>
          <a:p>
            <a:r>
              <a:rPr lang="en-GB" sz="2400" dirty="0" smtClean="0"/>
              <a:t>The half-shaded leaf rotates 135</a:t>
            </a:r>
            <a:r>
              <a:rPr lang="en-GB" sz="2400" baseline="30000" dirty="0" smtClean="0"/>
              <a:t>o</a:t>
            </a:r>
            <a:r>
              <a:rPr lang="en-GB" sz="2400" dirty="0" smtClean="0"/>
              <a:t>ACW and the </a:t>
            </a:r>
            <a:r>
              <a:rPr lang="en-GB" sz="2400" dirty="0" err="1" smtClean="0"/>
              <a:t>unshaded</a:t>
            </a:r>
            <a:r>
              <a:rPr lang="en-GB" sz="2400" dirty="0" smtClean="0"/>
              <a:t> leaf rotates 135</a:t>
            </a:r>
            <a:r>
              <a:rPr lang="en-GB" sz="2400" baseline="30000" dirty="0" smtClean="0"/>
              <a:t>o</a:t>
            </a:r>
            <a:r>
              <a:rPr lang="en-GB" sz="2400" dirty="0" smtClean="0"/>
              <a:t>CW.</a:t>
            </a:r>
            <a:endParaRPr lang="en-GB" sz="2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9144000" cy="830997"/>
          </a:xfrm>
          <a:prstGeom prst="rect">
            <a:avLst/>
          </a:prstGeom>
        </p:spPr>
        <p:txBody>
          <a:bodyPr wrap="square">
            <a:spAutoFit/>
          </a:bodyPr>
          <a:lstStyle/>
          <a:p>
            <a:r>
              <a:rPr lang="en-GB" sz="2400" dirty="0" smtClean="0"/>
              <a:t>2)Select a suitable figure from the Answer Figures that would replace the question mark (?).</a:t>
            </a:r>
            <a:endParaRPr lang="en-US" sz="2400" dirty="0"/>
          </a:p>
        </p:txBody>
      </p:sp>
      <p:sp>
        <p:nvSpPr>
          <p:cNvPr id="3" name="Rectangle 2"/>
          <p:cNvSpPr/>
          <p:nvPr/>
        </p:nvSpPr>
        <p:spPr>
          <a:xfrm>
            <a:off x="381000" y="1066800"/>
            <a:ext cx="7772400" cy="461665"/>
          </a:xfrm>
          <a:prstGeom prst="rect">
            <a:avLst/>
          </a:prstGeom>
        </p:spPr>
        <p:txBody>
          <a:bodyPr wrap="square">
            <a:spAutoFit/>
          </a:bodyPr>
          <a:lstStyle/>
          <a:p>
            <a:r>
              <a:rPr lang="en-US" sz="2400" dirty="0" smtClean="0"/>
              <a:t>    Problem Figures:                                     Answer Figures:</a:t>
            </a:r>
            <a:endParaRPr lang="en-US" sz="2400" dirty="0"/>
          </a:p>
        </p:txBody>
      </p:sp>
      <p:pic>
        <p:nvPicPr>
          <p:cNvPr id="63490" name="Picture 2" descr="https://www.indiabix.com/_files/images/non-verbal-reasoning/analogy/71.png"/>
          <p:cNvPicPr>
            <a:picLocks noChangeAspect="1" noChangeArrowheads="1"/>
          </p:cNvPicPr>
          <p:nvPr/>
        </p:nvPicPr>
        <p:blipFill>
          <a:blip r:embed="rId2" cstate="print"/>
          <a:srcRect/>
          <a:stretch>
            <a:fillRect/>
          </a:stretch>
        </p:blipFill>
        <p:spPr bwMode="auto">
          <a:xfrm>
            <a:off x="457200" y="1600200"/>
            <a:ext cx="8174736" cy="914400"/>
          </a:xfrm>
          <a:prstGeom prst="rect">
            <a:avLst/>
          </a:prstGeom>
          <a:noFill/>
        </p:spPr>
      </p:pic>
      <p:sp>
        <p:nvSpPr>
          <p:cNvPr id="8" name="Rectangle 7"/>
          <p:cNvSpPr/>
          <p:nvPr/>
        </p:nvSpPr>
        <p:spPr>
          <a:xfrm>
            <a:off x="457200" y="2514600"/>
            <a:ext cx="9144000" cy="461665"/>
          </a:xfrm>
          <a:prstGeom prst="rect">
            <a:avLst/>
          </a:prstGeom>
        </p:spPr>
        <p:txBody>
          <a:bodyPr wrap="square">
            <a:spAutoFit/>
          </a:bodyPr>
          <a:lstStyle/>
          <a:p>
            <a:r>
              <a:rPr lang="pt-BR" sz="2400" dirty="0" smtClean="0"/>
              <a:t> (A)        (B)       (C)       (D)                  (1)       (2)         (3)      (4)       (5)</a:t>
            </a:r>
            <a:endParaRPr lang="en-US" sz="2400" dirty="0"/>
          </a:p>
        </p:txBody>
      </p:sp>
      <p:sp>
        <p:nvSpPr>
          <p:cNvPr id="9" name="TextBox 8"/>
          <p:cNvSpPr txBox="1"/>
          <p:nvPr/>
        </p:nvSpPr>
        <p:spPr>
          <a:xfrm>
            <a:off x="533400" y="4038600"/>
            <a:ext cx="801823" cy="1938992"/>
          </a:xfrm>
          <a:prstGeom prst="rect">
            <a:avLst/>
          </a:prstGeom>
          <a:noFill/>
        </p:spPr>
        <p:txBody>
          <a:bodyPr wrap="none" rtlCol="0">
            <a:spAutoFit/>
          </a:bodyPr>
          <a:lstStyle/>
          <a:p>
            <a:pPr marL="457200" indent="-457200">
              <a:buFont typeface="+mj-lt"/>
              <a:buAutoNum type="alphaUcPeriod"/>
            </a:pPr>
            <a:r>
              <a:rPr lang="en-IN" sz="2400" dirty="0" smtClean="0"/>
              <a:t>1</a:t>
            </a:r>
          </a:p>
          <a:p>
            <a:pPr marL="457200" indent="-457200">
              <a:buFont typeface="+mj-lt"/>
              <a:buAutoNum type="alphaUcPeriod"/>
            </a:pPr>
            <a:r>
              <a:rPr lang="en-IN" sz="2400" dirty="0" smtClean="0"/>
              <a:t>2</a:t>
            </a:r>
          </a:p>
          <a:p>
            <a:pPr marL="457200" indent="-457200">
              <a:buFont typeface="+mj-lt"/>
              <a:buAutoNum type="alphaUcPeriod"/>
            </a:pPr>
            <a:r>
              <a:rPr lang="en-IN" sz="2400" dirty="0" smtClean="0"/>
              <a:t>3</a:t>
            </a:r>
          </a:p>
          <a:p>
            <a:pPr marL="457200" indent="-457200">
              <a:buFont typeface="+mj-lt"/>
              <a:buAutoNum type="alphaUcPeriod"/>
            </a:pPr>
            <a:r>
              <a:rPr lang="en-IN" sz="2400" dirty="0" smtClean="0"/>
              <a:t>4</a:t>
            </a:r>
          </a:p>
          <a:p>
            <a:pPr marL="457200" indent="-457200">
              <a:buFont typeface="+mj-lt"/>
              <a:buAutoNum type="alphaUcPeriod"/>
            </a:pPr>
            <a:r>
              <a:rPr lang="en-IN" sz="2400" dirty="0" smtClean="0"/>
              <a:t>5</a:t>
            </a:r>
            <a:endParaRPr lang="en-US" sz="2400" dirty="0"/>
          </a:p>
        </p:txBody>
      </p:sp>
      <p:sp>
        <p:nvSpPr>
          <p:cNvPr id="10" name="Rectangle 9"/>
          <p:cNvSpPr/>
          <p:nvPr/>
        </p:nvSpPr>
        <p:spPr>
          <a:xfrm>
            <a:off x="3276600" y="5103674"/>
            <a:ext cx="6096000" cy="1754326"/>
          </a:xfrm>
          <a:prstGeom prst="rect">
            <a:avLst/>
          </a:prstGeom>
        </p:spPr>
        <p:txBody>
          <a:bodyPr wrap="square">
            <a:spAutoFit/>
          </a:bodyPr>
          <a:lstStyle/>
          <a:p>
            <a:r>
              <a:rPr lang="en-GB" b="1" dirty="0" smtClean="0"/>
              <a:t>Answer:</a:t>
            </a:r>
            <a:r>
              <a:rPr lang="en-GB" dirty="0" smtClean="0"/>
              <a:t> Option </a:t>
            </a:r>
            <a:r>
              <a:rPr lang="en-GB" b="1" dirty="0" smtClean="0"/>
              <a:t>B</a:t>
            </a:r>
            <a:endParaRPr lang="en-GB" dirty="0" smtClean="0"/>
          </a:p>
          <a:p>
            <a:r>
              <a:rPr lang="en-GB" b="1" dirty="0" smtClean="0"/>
              <a:t>Explanation:</a:t>
            </a:r>
            <a:endParaRPr lang="en-GB" dirty="0" smtClean="0"/>
          </a:p>
          <a:p>
            <a:r>
              <a:rPr lang="en-GB" dirty="0" smtClean="0"/>
              <a:t>Each one of the upper elements is replaced by an element similar to the lower element(s) and each one of the lower elements is replaced by an element similar to the upper element(s).</a:t>
            </a:r>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52400"/>
            <a:ext cx="8991600" cy="830997"/>
          </a:xfrm>
          <a:prstGeom prst="rect">
            <a:avLst/>
          </a:prstGeom>
        </p:spPr>
        <p:txBody>
          <a:bodyPr wrap="square">
            <a:spAutoFit/>
          </a:bodyPr>
          <a:lstStyle/>
          <a:p>
            <a:r>
              <a:rPr lang="en-GB" sz="2400" dirty="0" smtClean="0"/>
              <a:t>3)Select a suitable figure from the Answer Figures that would replace the question mark (?).</a:t>
            </a:r>
            <a:endParaRPr lang="en-US" sz="2400" dirty="0"/>
          </a:p>
        </p:txBody>
      </p:sp>
      <p:sp>
        <p:nvSpPr>
          <p:cNvPr id="4" name="Rectangle 3"/>
          <p:cNvSpPr/>
          <p:nvPr/>
        </p:nvSpPr>
        <p:spPr>
          <a:xfrm>
            <a:off x="457200" y="1066800"/>
            <a:ext cx="6629400" cy="461665"/>
          </a:xfrm>
          <a:prstGeom prst="rect">
            <a:avLst/>
          </a:prstGeom>
        </p:spPr>
        <p:txBody>
          <a:bodyPr wrap="square">
            <a:spAutoFit/>
          </a:bodyPr>
          <a:lstStyle/>
          <a:p>
            <a:r>
              <a:rPr lang="en-US" sz="2400" dirty="0" smtClean="0"/>
              <a:t>Problem Figures:                              Answer Figures:</a:t>
            </a:r>
            <a:endParaRPr lang="en-US" sz="2400" dirty="0"/>
          </a:p>
        </p:txBody>
      </p:sp>
      <p:pic>
        <p:nvPicPr>
          <p:cNvPr id="62466" name="Picture 2" descr="https://www.indiabix.com/_files/images/non-verbal-reasoning/analogy/35.png"/>
          <p:cNvPicPr>
            <a:picLocks noChangeAspect="1" noChangeArrowheads="1"/>
          </p:cNvPicPr>
          <p:nvPr/>
        </p:nvPicPr>
        <p:blipFill>
          <a:blip r:embed="rId3" cstate="print"/>
          <a:srcRect/>
          <a:stretch>
            <a:fillRect/>
          </a:stretch>
        </p:blipFill>
        <p:spPr bwMode="auto">
          <a:xfrm>
            <a:off x="457200" y="1676400"/>
            <a:ext cx="7391400" cy="841432"/>
          </a:xfrm>
          <a:prstGeom prst="rect">
            <a:avLst/>
          </a:prstGeom>
          <a:noFill/>
        </p:spPr>
      </p:pic>
      <p:sp>
        <p:nvSpPr>
          <p:cNvPr id="6" name="Rectangle 5"/>
          <p:cNvSpPr/>
          <p:nvPr/>
        </p:nvSpPr>
        <p:spPr>
          <a:xfrm>
            <a:off x="228600" y="2514600"/>
            <a:ext cx="8915400" cy="461665"/>
          </a:xfrm>
          <a:prstGeom prst="rect">
            <a:avLst/>
          </a:prstGeom>
        </p:spPr>
        <p:txBody>
          <a:bodyPr wrap="square">
            <a:spAutoFit/>
          </a:bodyPr>
          <a:lstStyle/>
          <a:p>
            <a:r>
              <a:rPr lang="pt-BR" sz="2400" dirty="0" smtClean="0"/>
              <a:t>     (A)     (B)      (C)     (D)                 (1)      (2)      (3)      (4)      (5) </a:t>
            </a:r>
            <a:endParaRPr lang="en-US" sz="2400" dirty="0"/>
          </a:p>
        </p:txBody>
      </p:sp>
      <p:sp>
        <p:nvSpPr>
          <p:cNvPr id="7" name="TextBox 6"/>
          <p:cNvSpPr txBox="1"/>
          <p:nvPr/>
        </p:nvSpPr>
        <p:spPr>
          <a:xfrm>
            <a:off x="762000" y="3581400"/>
            <a:ext cx="76200" cy="1938992"/>
          </a:xfrm>
          <a:prstGeom prst="rect">
            <a:avLst/>
          </a:prstGeom>
          <a:noFill/>
        </p:spPr>
        <p:txBody>
          <a:bodyPr wrap="square" rtlCol="0">
            <a:spAutoFit/>
          </a:bodyPr>
          <a:lstStyle/>
          <a:p>
            <a:pPr marL="457200" indent="-457200">
              <a:buFont typeface="+mj-lt"/>
              <a:buAutoNum type="alphaUcPeriod"/>
            </a:pPr>
            <a:r>
              <a:rPr lang="en-IN" sz="2400" dirty="0" smtClean="0"/>
              <a:t>1</a:t>
            </a:r>
          </a:p>
          <a:p>
            <a:pPr marL="457200" indent="-457200">
              <a:buFont typeface="+mj-lt"/>
              <a:buAutoNum type="alphaUcPeriod"/>
            </a:pPr>
            <a:r>
              <a:rPr lang="en-IN" sz="2400" dirty="0" smtClean="0"/>
              <a:t>2</a:t>
            </a:r>
          </a:p>
          <a:p>
            <a:pPr marL="457200" indent="-457200">
              <a:buFont typeface="+mj-lt"/>
              <a:buAutoNum type="alphaUcPeriod"/>
            </a:pPr>
            <a:r>
              <a:rPr lang="en-IN" sz="2400" dirty="0" smtClean="0"/>
              <a:t>3</a:t>
            </a:r>
          </a:p>
          <a:p>
            <a:pPr marL="457200" indent="-457200">
              <a:buFont typeface="+mj-lt"/>
              <a:buAutoNum type="alphaUcPeriod"/>
            </a:pPr>
            <a:r>
              <a:rPr lang="en-IN" sz="2400" dirty="0" smtClean="0"/>
              <a:t>4</a:t>
            </a:r>
          </a:p>
          <a:p>
            <a:pPr marL="457200" indent="-457200">
              <a:buFont typeface="+mj-lt"/>
              <a:buAutoNum type="alphaUcPeriod"/>
            </a:pPr>
            <a:r>
              <a:rPr lang="en-IN" sz="2400" dirty="0" smtClean="0"/>
              <a:t>5</a:t>
            </a:r>
            <a:endParaRPr lang="en-US" sz="2400" dirty="0"/>
          </a:p>
        </p:txBody>
      </p:sp>
      <p:sp>
        <p:nvSpPr>
          <p:cNvPr id="8" name="Rectangle 7"/>
          <p:cNvSpPr/>
          <p:nvPr/>
        </p:nvSpPr>
        <p:spPr>
          <a:xfrm>
            <a:off x="4191000" y="5181600"/>
            <a:ext cx="4953000" cy="1477328"/>
          </a:xfrm>
          <a:prstGeom prst="rect">
            <a:avLst/>
          </a:prstGeom>
        </p:spPr>
        <p:txBody>
          <a:bodyPr wrap="square">
            <a:spAutoFit/>
          </a:bodyPr>
          <a:lstStyle/>
          <a:p>
            <a:r>
              <a:rPr lang="en-GB" b="1" dirty="0" smtClean="0"/>
              <a:t>Answer:</a:t>
            </a:r>
            <a:r>
              <a:rPr lang="en-GB" dirty="0" smtClean="0"/>
              <a:t> Option </a:t>
            </a:r>
            <a:r>
              <a:rPr lang="en-GB" b="1" dirty="0" smtClean="0"/>
              <a:t>C</a:t>
            </a:r>
            <a:endParaRPr lang="en-GB" dirty="0" smtClean="0"/>
          </a:p>
          <a:p>
            <a:r>
              <a:rPr lang="en-GB" b="1" dirty="0" smtClean="0"/>
              <a:t>Explanation:</a:t>
            </a:r>
            <a:endParaRPr lang="en-GB" dirty="0" smtClean="0"/>
          </a:p>
          <a:p>
            <a:r>
              <a:rPr lang="en-GB" dirty="0" smtClean="0"/>
              <a:t>Except for the dots, the remaining part of the figure rotates through 180</a:t>
            </a:r>
            <a:r>
              <a:rPr lang="en-GB" baseline="30000" dirty="0" smtClean="0"/>
              <a:t>o</a:t>
            </a:r>
            <a:r>
              <a:rPr lang="en-GB" dirty="0" smtClean="0"/>
              <a:t> and shifts to the opposite side of the square boundary.</a:t>
            </a:r>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09802"/>
            <a:ext cx="8839200" cy="2554545"/>
          </a:xfrm>
          <a:prstGeom prst="rect">
            <a:avLst/>
          </a:prstGeom>
          <a:noFill/>
        </p:spPr>
        <p:txBody>
          <a:bodyPr wrap="square" lIns="91440" tIns="45720" rIns="91440" bIns="45720">
            <a:spAutoFit/>
          </a:bodyPr>
          <a:lstStyle/>
          <a:p>
            <a:pPr algn="ctr"/>
            <a:r>
              <a:rPr lang="en-US" sz="8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ANALYTICAL REASONING </a:t>
            </a:r>
            <a:endParaRPr lang="en-US" sz="8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610600" cy="830997"/>
          </a:xfrm>
          <a:prstGeom prst="rect">
            <a:avLst/>
          </a:prstGeom>
        </p:spPr>
        <p:txBody>
          <a:bodyPr wrap="square">
            <a:spAutoFit/>
          </a:bodyPr>
          <a:lstStyle/>
          <a:p>
            <a:r>
              <a:rPr lang="en-GB" sz="2400" dirty="0" smtClean="0"/>
              <a:t>1)Find the minimum number of straight lines required to make the given figure</a:t>
            </a:r>
            <a:endParaRPr lang="en-US" sz="2400" dirty="0"/>
          </a:p>
        </p:txBody>
      </p:sp>
      <p:pic>
        <p:nvPicPr>
          <p:cNvPr id="84994" name="Picture 2" descr="https://www.indiabix.com/_files/images/non-verbal-reasoning/analytical-reasoning/4.png"/>
          <p:cNvPicPr>
            <a:picLocks noChangeAspect="1" noChangeArrowheads="1"/>
          </p:cNvPicPr>
          <p:nvPr/>
        </p:nvPicPr>
        <p:blipFill>
          <a:blip r:embed="rId2" cstate="print"/>
          <a:srcRect/>
          <a:stretch>
            <a:fillRect/>
          </a:stretch>
        </p:blipFill>
        <p:spPr bwMode="auto">
          <a:xfrm>
            <a:off x="533400" y="914399"/>
            <a:ext cx="2133600" cy="2512907"/>
          </a:xfrm>
          <a:prstGeom prst="rect">
            <a:avLst/>
          </a:prstGeom>
          <a:noFill/>
        </p:spPr>
      </p:pic>
      <p:sp>
        <p:nvSpPr>
          <p:cNvPr id="4" name="TextBox 3"/>
          <p:cNvSpPr txBox="1"/>
          <p:nvPr/>
        </p:nvSpPr>
        <p:spPr>
          <a:xfrm>
            <a:off x="838200" y="4191000"/>
            <a:ext cx="957313" cy="1569660"/>
          </a:xfrm>
          <a:prstGeom prst="rect">
            <a:avLst/>
          </a:prstGeom>
          <a:noFill/>
        </p:spPr>
        <p:txBody>
          <a:bodyPr wrap="none" rtlCol="0">
            <a:spAutoFit/>
          </a:bodyPr>
          <a:lstStyle/>
          <a:p>
            <a:pPr marL="457200" indent="-457200">
              <a:buFont typeface="+mj-lt"/>
              <a:buAutoNum type="alphaUcPeriod"/>
            </a:pPr>
            <a:r>
              <a:rPr lang="en-IN" sz="2400" dirty="0" smtClean="0"/>
              <a:t>13</a:t>
            </a:r>
          </a:p>
          <a:p>
            <a:pPr marL="457200" indent="-457200">
              <a:buFont typeface="+mj-lt"/>
              <a:buAutoNum type="alphaUcPeriod"/>
            </a:pPr>
            <a:r>
              <a:rPr lang="en-IN" sz="2400" dirty="0" smtClean="0"/>
              <a:t>15</a:t>
            </a:r>
          </a:p>
          <a:p>
            <a:pPr marL="457200" indent="-457200">
              <a:buFont typeface="+mj-lt"/>
              <a:buAutoNum type="alphaUcPeriod"/>
            </a:pPr>
            <a:r>
              <a:rPr lang="en-IN" sz="2400" dirty="0" smtClean="0"/>
              <a:t>17</a:t>
            </a:r>
          </a:p>
          <a:p>
            <a:pPr marL="457200" indent="-457200">
              <a:buFont typeface="+mj-lt"/>
              <a:buAutoNum type="alphaUcPeriod"/>
            </a:pPr>
            <a:r>
              <a:rPr lang="en-IN" sz="2400" dirty="0" smtClean="0"/>
              <a:t>19</a:t>
            </a:r>
            <a:endParaRPr lang="en-US" sz="2400" dirty="0"/>
          </a:p>
        </p:txBody>
      </p:sp>
      <p:pic>
        <p:nvPicPr>
          <p:cNvPr id="84996" name="Picture 4" descr="https://www.indiabix.com/_files/images/non-verbal-reasoning/analytical-reasoning/4-1.png"/>
          <p:cNvPicPr>
            <a:picLocks noChangeAspect="1" noChangeArrowheads="1"/>
          </p:cNvPicPr>
          <p:nvPr/>
        </p:nvPicPr>
        <p:blipFill>
          <a:blip r:embed="rId3" cstate="print"/>
          <a:srcRect/>
          <a:stretch>
            <a:fillRect/>
          </a:stretch>
        </p:blipFill>
        <p:spPr bwMode="auto">
          <a:xfrm>
            <a:off x="7162800" y="4876992"/>
            <a:ext cx="1981200" cy="1981008"/>
          </a:xfrm>
          <a:prstGeom prst="rect">
            <a:avLst/>
          </a:prstGeom>
          <a:noFill/>
        </p:spPr>
      </p:pic>
      <p:sp>
        <p:nvSpPr>
          <p:cNvPr id="7" name="Rectangle 6"/>
          <p:cNvSpPr/>
          <p:nvPr/>
        </p:nvSpPr>
        <p:spPr>
          <a:xfrm>
            <a:off x="3505200" y="3276600"/>
            <a:ext cx="3886200" cy="3416320"/>
          </a:xfrm>
          <a:prstGeom prst="rect">
            <a:avLst/>
          </a:prstGeom>
        </p:spPr>
        <p:txBody>
          <a:bodyPr wrap="square">
            <a:spAutoFit/>
          </a:bodyPr>
          <a:lstStyle/>
          <a:p>
            <a:pPr lvl="0" fontAlgn="base">
              <a:spcBef>
                <a:spcPct val="0"/>
              </a:spcBef>
              <a:spcAft>
                <a:spcPct val="0"/>
              </a:spcAft>
            </a:pPr>
            <a:r>
              <a:rPr lang="en-US" b="1" dirty="0" smtClean="0">
                <a:solidFill>
                  <a:srgbClr val="5EAC1A"/>
                </a:solidFill>
                <a:latin typeface="Arial" pitchFamily="34" charset="0"/>
                <a:cs typeface="Arial" pitchFamily="34" charset="0"/>
              </a:rPr>
              <a:t>    Answer:</a:t>
            </a:r>
            <a:r>
              <a:rPr lang="en-US" dirty="0" smtClean="0">
                <a:solidFill>
                  <a:srgbClr val="000000"/>
                </a:solidFill>
                <a:latin typeface="Arial" pitchFamily="34" charset="0"/>
                <a:cs typeface="Arial" pitchFamily="34" charset="0"/>
              </a:rPr>
              <a:t> Option </a:t>
            </a:r>
            <a:r>
              <a:rPr lang="en-US" b="1" dirty="0" smtClean="0">
                <a:solidFill>
                  <a:srgbClr val="000000"/>
                </a:solidFill>
                <a:latin typeface="Arial" pitchFamily="34" charset="0"/>
                <a:cs typeface="Arial" pitchFamily="34" charset="0"/>
              </a:rPr>
              <a:t>A</a:t>
            </a:r>
            <a:endParaRPr lang="en-US" dirty="0" smtClean="0">
              <a:solidFill>
                <a:prstClr val="black"/>
              </a:solidFill>
              <a:latin typeface="Arial" pitchFamily="34" charset="0"/>
              <a:cs typeface="Arial" pitchFamily="34" charset="0"/>
            </a:endParaRPr>
          </a:p>
          <a:p>
            <a:pPr lvl="0" eaLnBrk="0" fontAlgn="base" hangingPunct="0">
              <a:spcBef>
                <a:spcPct val="0"/>
              </a:spcBef>
              <a:spcAft>
                <a:spcPct val="0"/>
              </a:spcAft>
            </a:pPr>
            <a:r>
              <a:rPr lang="en-US" b="1" dirty="0" smtClean="0">
                <a:solidFill>
                  <a:srgbClr val="5EAC1A"/>
                </a:solidFill>
                <a:latin typeface="Arial" pitchFamily="34" charset="0"/>
                <a:cs typeface="Arial" pitchFamily="34" charset="0"/>
              </a:rPr>
              <a:t>Explanation:</a:t>
            </a:r>
            <a:endParaRPr lang="en-US" dirty="0" smtClean="0">
              <a:solidFill>
                <a:prstClr val="black"/>
              </a:solidFill>
              <a:latin typeface="Arial" pitchFamily="34" charset="0"/>
              <a:cs typeface="Arial" pitchFamily="34" charset="0"/>
            </a:endParaRPr>
          </a:p>
          <a:p>
            <a:pPr lvl="0" eaLnBrk="0" fontAlgn="base" hangingPunct="0">
              <a:spcBef>
                <a:spcPct val="0"/>
              </a:spcBef>
              <a:spcAft>
                <a:spcPct val="0"/>
              </a:spcAft>
            </a:pPr>
            <a:r>
              <a:rPr lang="en-US" dirty="0" smtClean="0">
                <a:solidFill>
                  <a:srgbClr val="000000"/>
                </a:solidFill>
                <a:latin typeface="Arial" pitchFamily="34" charset="0"/>
                <a:cs typeface="Arial" pitchFamily="34" charset="0"/>
              </a:rPr>
              <a:t>The figure may be </a:t>
            </a:r>
            <a:r>
              <a:rPr lang="en-US" dirty="0" err="1" smtClean="0">
                <a:solidFill>
                  <a:srgbClr val="000000"/>
                </a:solidFill>
                <a:latin typeface="Arial" pitchFamily="34" charset="0"/>
                <a:cs typeface="Arial" pitchFamily="34" charset="0"/>
              </a:rPr>
              <a:t>labelled</a:t>
            </a:r>
            <a:r>
              <a:rPr lang="en-US" dirty="0" smtClean="0">
                <a:solidFill>
                  <a:srgbClr val="000000"/>
                </a:solidFill>
                <a:latin typeface="Arial" pitchFamily="34" charset="0"/>
                <a:cs typeface="Arial" pitchFamily="34" charset="0"/>
              </a:rPr>
              <a:t>  as shown.</a:t>
            </a:r>
          </a:p>
          <a:p>
            <a:pPr lvl="0" eaLnBrk="0" fontAlgn="base" hangingPunct="0">
              <a:spcBef>
                <a:spcPct val="0"/>
              </a:spcBef>
              <a:spcAft>
                <a:spcPct val="0"/>
              </a:spcAft>
            </a:pPr>
            <a:r>
              <a:rPr lang="en-US" dirty="0" smtClean="0">
                <a:solidFill>
                  <a:srgbClr val="000000"/>
                </a:solidFill>
                <a:latin typeface="Arial" pitchFamily="34" charset="0"/>
                <a:cs typeface="Arial" pitchFamily="34" charset="0"/>
              </a:rPr>
              <a:t>  </a:t>
            </a:r>
          </a:p>
          <a:p>
            <a:pPr lvl="0" eaLnBrk="0" fontAlgn="base" hangingPunct="0">
              <a:spcBef>
                <a:spcPct val="0"/>
              </a:spcBef>
              <a:spcAft>
                <a:spcPct val="0"/>
              </a:spcAft>
            </a:pPr>
            <a:r>
              <a:rPr lang="en-US" dirty="0" smtClean="0">
                <a:solidFill>
                  <a:srgbClr val="000000"/>
                </a:solidFill>
                <a:latin typeface="Arial" pitchFamily="34" charset="0"/>
                <a:cs typeface="Arial" pitchFamily="34" charset="0"/>
              </a:rPr>
              <a:t>The horizontal lines are IJ, AB, EF, MN, HG, DC and LK i.e. 7 in number.</a:t>
            </a:r>
          </a:p>
          <a:p>
            <a:pPr lvl="0" eaLnBrk="0" fontAlgn="base" hangingPunct="0">
              <a:spcBef>
                <a:spcPct val="0"/>
              </a:spcBef>
              <a:spcAft>
                <a:spcPct val="0"/>
              </a:spcAft>
            </a:pPr>
            <a:r>
              <a:rPr lang="en-US" dirty="0" smtClean="0">
                <a:solidFill>
                  <a:srgbClr val="000000"/>
                </a:solidFill>
                <a:latin typeface="Arial" pitchFamily="34" charset="0"/>
                <a:cs typeface="Arial" pitchFamily="34" charset="0"/>
              </a:rPr>
              <a:t>The vertical lines are AD, EH, IL, FG, BC and JK i.e. 6 in number.</a:t>
            </a:r>
          </a:p>
          <a:p>
            <a:pPr lvl="0" eaLnBrk="0" fontAlgn="base" hangingPunct="0">
              <a:spcBef>
                <a:spcPct val="0"/>
              </a:spcBef>
              <a:spcAft>
                <a:spcPct val="0"/>
              </a:spcAft>
            </a:pPr>
            <a:r>
              <a:rPr lang="en-US" dirty="0" smtClean="0">
                <a:solidFill>
                  <a:srgbClr val="000000"/>
                </a:solidFill>
                <a:latin typeface="Arial" pitchFamily="34" charset="0"/>
                <a:cs typeface="Arial" pitchFamily="34" charset="0"/>
              </a:rPr>
              <a:t>    Thus, there are </a:t>
            </a:r>
          </a:p>
          <a:p>
            <a:pPr lvl="0" eaLnBrk="0" fontAlgn="base" hangingPunct="0">
              <a:spcBef>
                <a:spcPct val="0"/>
              </a:spcBef>
              <a:spcAft>
                <a:spcPct val="0"/>
              </a:spcAft>
            </a:pPr>
            <a:r>
              <a:rPr lang="en-US" dirty="0" smtClean="0">
                <a:solidFill>
                  <a:srgbClr val="000000"/>
                </a:solidFill>
                <a:latin typeface="Arial" pitchFamily="34" charset="0"/>
                <a:cs typeface="Arial" pitchFamily="34" charset="0"/>
              </a:rPr>
              <a:t>7 + 6 = 13 straight lines in the </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70" name="Picture 2" descr="https://www.indiabix.com/_files/images/non-verbal-reasoning/analytical-reasoning/11.png"/>
          <p:cNvPicPr>
            <a:picLocks noChangeAspect="1" noChangeArrowheads="1"/>
          </p:cNvPicPr>
          <p:nvPr/>
        </p:nvPicPr>
        <p:blipFill>
          <a:blip r:embed="rId2" cstate="print"/>
          <a:srcRect/>
          <a:stretch>
            <a:fillRect/>
          </a:stretch>
        </p:blipFill>
        <p:spPr bwMode="auto">
          <a:xfrm>
            <a:off x="609600" y="1066800"/>
            <a:ext cx="3852979" cy="2590800"/>
          </a:xfrm>
          <a:prstGeom prst="rect">
            <a:avLst/>
          </a:prstGeom>
          <a:noFill/>
        </p:spPr>
      </p:pic>
      <p:sp>
        <p:nvSpPr>
          <p:cNvPr id="4" name="TextBox 3"/>
          <p:cNvSpPr txBox="1"/>
          <p:nvPr/>
        </p:nvSpPr>
        <p:spPr>
          <a:xfrm>
            <a:off x="914400" y="4419600"/>
            <a:ext cx="957313" cy="1569660"/>
          </a:xfrm>
          <a:prstGeom prst="rect">
            <a:avLst/>
          </a:prstGeom>
          <a:noFill/>
        </p:spPr>
        <p:txBody>
          <a:bodyPr wrap="none" rtlCol="0">
            <a:spAutoFit/>
          </a:bodyPr>
          <a:lstStyle/>
          <a:p>
            <a:pPr marL="457200" indent="-457200">
              <a:buFont typeface="+mj-lt"/>
              <a:buAutoNum type="alphaUcPeriod"/>
            </a:pPr>
            <a:r>
              <a:rPr lang="en-IN" sz="2400" dirty="0" smtClean="0"/>
              <a:t>16</a:t>
            </a:r>
          </a:p>
          <a:p>
            <a:pPr marL="457200" indent="-457200">
              <a:buFont typeface="+mj-lt"/>
              <a:buAutoNum type="alphaUcPeriod"/>
            </a:pPr>
            <a:r>
              <a:rPr lang="en-IN" sz="2400" dirty="0" smtClean="0"/>
              <a:t>22</a:t>
            </a:r>
          </a:p>
          <a:p>
            <a:pPr marL="457200" indent="-457200">
              <a:buFont typeface="+mj-lt"/>
              <a:buAutoNum type="alphaUcPeriod"/>
            </a:pPr>
            <a:r>
              <a:rPr lang="en-IN" sz="2400" dirty="0" smtClean="0"/>
              <a:t>28</a:t>
            </a:r>
            <a:endParaRPr lang="en-US" sz="2400" dirty="0" smtClean="0"/>
          </a:p>
          <a:p>
            <a:pPr marL="457200" indent="-457200">
              <a:buFont typeface="+mj-lt"/>
              <a:buAutoNum type="alphaUcPeriod"/>
            </a:pPr>
            <a:r>
              <a:rPr lang="en-IN" sz="2400" dirty="0" smtClean="0"/>
              <a:t>32</a:t>
            </a:r>
          </a:p>
        </p:txBody>
      </p:sp>
      <p:sp>
        <p:nvSpPr>
          <p:cNvPr id="83971" name="Rectangle 3"/>
          <p:cNvSpPr>
            <a:spLocks noChangeArrowheads="1"/>
          </p:cNvSpPr>
          <p:nvPr/>
        </p:nvSpPr>
        <p:spPr bwMode="auto">
          <a:xfrm>
            <a:off x="3048000" y="5534561"/>
            <a:ext cx="55626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5EAC1A"/>
                </a:solidFill>
                <a:effectLst/>
                <a:latin typeface="Arial" pitchFamily="34" charset="0"/>
                <a:cs typeface="Arial" pitchFamily="34" charset="0"/>
              </a:rPr>
              <a:t>Answer:</a:t>
            </a:r>
            <a:r>
              <a:rPr kumimoji="0" lang="en-US" sz="2000" b="0" i="0" u="none" strike="noStrike" cap="none" normalizeH="0" baseline="0" dirty="0" smtClean="0">
                <a:ln>
                  <a:noFill/>
                </a:ln>
                <a:solidFill>
                  <a:srgbClr val="000000"/>
                </a:solidFill>
                <a:effectLst/>
                <a:latin typeface="Arial" pitchFamily="34" charset="0"/>
                <a:cs typeface="Arial" pitchFamily="34" charset="0"/>
              </a:rPr>
              <a:t> Option </a:t>
            </a:r>
            <a:r>
              <a:rPr kumimoji="0" lang="en-US" sz="2000" b="1" i="0" u="none" strike="noStrike" cap="none" normalizeH="0" baseline="0" dirty="0" smtClean="0">
                <a:ln>
                  <a:noFill/>
                </a:ln>
                <a:solidFill>
                  <a:srgbClr val="000000"/>
                </a:solidFill>
                <a:effectLst/>
                <a:latin typeface="Arial" pitchFamily="34" charset="0"/>
                <a:cs typeface="Arial" pitchFamily="34" charset="0"/>
              </a:rPr>
              <a:t>C</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5EAC1A"/>
                </a:solidFill>
                <a:effectLst/>
                <a:latin typeface="Arial" pitchFamily="34" charset="0"/>
                <a:cs typeface="Arial" pitchFamily="34" charset="0"/>
              </a:rPr>
              <a:t>Explanation: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The figure may be </a:t>
            </a:r>
            <a:r>
              <a:rPr kumimoji="0" lang="en-US" sz="2000" b="0" i="0" u="none" strike="noStrike" cap="none" normalizeH="0" baseline="0" dirty="0" err="1" smtClean="0">
                <a:ln>
                  <a:noFill/>
                </a:ln>
                <a:solidFill>
                  <a:srgbClr val="000000"/>
                </a:solidFill>
                <a:effectLst/>
                <a:latin typeface="Arial" pitchFamily="34" charset="0"/>
                <a:cs typeface="Arial" pitchFamily="34" charset="0"/>
              </a:rPr>
              <a:t>labelled</a:t>
            </a:r>
            <a:r>
              <a:rPr kumimoji="0" lang="en-US" sz="2000" b="0" i="0" u="none" strike="noStrike" cap="none" normalizeH="0" baseline="0" dirty="0" smtClean="0">
                <a:ln>
                  <a:noFill/>
                </a:ln>
                <a:solidFill>
                  <a:srgbClr val="000000"/>
                </a:solidFill>
                <a:effectLst/>
                <a:latin typeface="Arial" pitchFamily="34" charset="0"/>
                <a:cs typeface="Arial" pitchFamily="34" charset="0"/>
              </a:rPr>
              <a:t> as shown.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  </a:t>
            </a:r>
          </a:p>
        </p:txBody>
      </p:sp>
      <p:pic>
        <p:nvPicPr>
          <p:cNvPr id="83972" name="Picture 4" descr="https://www.indiabix.com/_files/images/non-verbal-reasoning/analytical-reasoning/11-1.png"/>
          <p:cNvPicPr>
            <a:picLocks noChangeAspect="1" noChangeArrowheads="1"/>
          </p:cNvPicPr>
          <p:nvPr/>
        </p:nvPicPr>
        <p:blipFill>
          <a:blip r:embed="rId3" cstate="print"/>
          <a:srcRect/>
          <a:stretch>
            <a:fillRect/>
          </a:stretch>
        </p:blipFill>
        <p:spPr bwMode="auto">
          <a:xfrm>
            <a:off x="7258050" y="5257800"/>
            <a:ext cx="1885950" cy="1435574"/>
          </a:xfrm>
          <a:prstGeom prst="rect">
            <a:avLst/>
          </a:prstGeom>
          <a:noFill/>
        </p:spPr>
      </p:pic>
      <p:sp>
        <p:nvSpPr>
          <p:cNvPr id="7" name="Rectangle 6"/>
          <p:cNvSpPr/>
          <p:nvPr/>
        </p:nvSpPr>
        <p:spPr>
          <a:xfrm>
            <a:off x="152400" y="152400"/>
            <a:ext cx="6858000" cy="461665"/>
          </a:xfrm>
          <a:prstGeom prst="rect">
            <a:avLst/>
          </a:prstGeom>
        </p:spPr>
        <p:txBody>
          <a:bodyPr wrap="square">
            <a:spAutoFit/>
          </a:bodyPr>
          <a:lstStyle/>
          <a:p>
            <a:r>
              <a:rPr lang="en-GB" sz="2400" dirty="0" smtClean="0"/>
              <a:t>2)Find the number of triangles in the given figure.</a:t>
            </a:r>
            <a:endParaRPr lang="en-US" sz="24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6858000" cy="461665"/>
          </a:xfrm>
          <a:prstGeom prst="rect">
            <a:avLst/>
          </a:prstGeom>
        </p:spPr>
        <p:txBody>
          <a:bodyPr wrap="square">
            <a:spAutoFit/>
          </a:bodyPr>
          <a:lstStyle/>
          <a:p>
            <a:r>
              <a:rPr lang="en-GB" sz="2400" dirty="0" smtClean="0"/>
              <a:t>.</a:t>
            </a:r>
            <a:endParaRPr lang="en-US" sz="2400" dirty="0"/>
          </a:p>
        </p:txBody>
      </p:sp>
      <p:sp>
        <p:nvSpPr>
          <p:cNvPr id="3" name="Rectangle 2"/>
          <p:cNvSpPr/>
          <p:nvPr/>
        </p:nvSpPr>
        <p:spPr>
          <a:xfrm>
            <a:off x="304800" y="152400"/>
            <a:ext cx="6553200" cy="461665"/>
          </a:xfrm>
          <a:prstGeom prst="rect">
            <a:avLst/>
          </a:prstGeom>
        </p:spPr>
        <p:txBody>
          <a:bodyPr wrap="square">
            <a:spAutoFit/>
          </a:bodyPr>
          <a:lstStyle/>
          <a:p>
            <a:r>
              <a:rPr lang="en-GB" sz="2400" dirty="0" smtClean="0"/>
              <a:t>3)Find the number of triangles in the given figure.</a:t>
            </a:r>
            <a:endParaRPr lang="en-US" sz="2400" dirty="0"/>
          </a:p>
        </p:txBody>
      </p:sp>
      <p:pic>
        <p:nvPicPr>
          <p:cNvPr id="82946" name="Picture 2" descr="https://www.indiabix.com/_files/images/non-verbal-reasoning/analytical-reasoning/7.png"/>
          <p:cNvPicPr>
            <a:picLocks noChangeAspect="1" noChangeArrowheads="1"/>
          </p:cNvPicPr>
          <p:nvPr/>
        </p:nvPicPr>
        <p:blipFill>
          <a:blip r:embed="rId2" cstate="print"/>
          <a:srcRect/>
          <a:stretch>
            <a:fillRect/>
          </a:stretch>
        </p:blipFill>
        <p:spPr bwMode="auto">
          <a:xfrm>
            <a:off x="838200" y="914400"/>
            <a:ext cx="2438400" cy="2466431"/>
          </a:xfrm>
          <a:prstGeom prst="rect">
            <a:avLst/>
          </a:prstGeom>
          <a:noFill/>
        </p:spPr>
      </p:pic>
      <p:sp>
        <p:nvSpPr>
          <p:cNvPr id="5" name="TextBox 4"/>
          <p:cNvSpPr txBox="1"/>
          <p:nvPr/>
        </p:nvSpPr>
        <p:spPr>
          <a:xfrm>
            <a:off x="914400" y="4114800"/>
            <a:ext cx="957313" cy="1569660"/>
          </a:xfrm>
          <a:prstGeom prst="rect">
            <a:avLst/>
          </a:prstGeom>
          <a:noFill/>
        </p:spPr>
        <p:txBody>
          <a:bodyPr wrap="none" rtlCol="0">
            <a:spAutoFit/>
          </a:bodyPr>
          <a:lstStyle/>
          <a:p>
            <a:pPr marL="457200" indent="-457200">
              <a:buFont typeface="+mj-lt"/>
              <a:buAutoNum type="alphaUcPeriod"/>
            </a:pPr>
            <a:r>
              <a:rPr lang="en-IN" sz="2400" dirty="0" smtClean="0"/>
              <a:t>16</a:t>
            </a:r>
          </a:p>
          <a:p>
            <a:pPr marL="457200" indent="-457200">
              <a:buFont typeface="+mj-lt"/>
              <a:buAutoNum type="alphaUcPeriod"/>
            </a:pPr>
            <a:r>
              <a:rPr lang="en-IN" sz="2400" dirty="0" smtClean="0"/>
              <a:t>13</a:t>
            </a:r>
          </a:p>
          <a:p>
            <a:pPr marL="457200" indent="-457200">
              <a:buFont typeface="+mj-lt"/>
              <a:buAutoNum type="alphaUcPeriod"/>
            </a:pPr>
            <a:r>
              <a:rPr lang="en-IN" sz="2400" dirty="0" smtClean="0"/>
              <a:t>9</a:t>
            </a:r>
          </a:p>
          <a:p>
            <a:pPr marL="457200" indent="-457200">
              <a:buFont typeface="+mj-lt"/>
              <a:buAutoNum type="alphaUcPeriod"/>
            </a:pPr>
            <a:r>
              <a:rPr lang="en-IN" sz="2400" dirty="0" smtClean="0"/>
              <a:t>7</a:t>
            </a:r>
            <a:endParaRPr lang="en-US" sz="2400" dirty="0"/>
          </a:p>
        </p:txBody>
      </p:sp>
      <p:sp>
        <p:nvSpPr>
          <p:cNvPr id="82947" name="Rectangle 3"/>
          <p:cNvSpPr>
            <a:spLocks noChangeArrowheads="1"/>
          </p:cNvSpPr>
          <p:nvPr/>
        </p:nvSpPr>
        <p:spPr bwMode="auto">
          <a:xfrm>
            <a:off x="2667000" y="5534561"/>
            <a:ext cx="4431021" cy="132343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5EAC1A"/>
                </a:solidFill>
                <a:effectLst/>
                <a:latin typeface="Arial" pitchFamily="34" charset="0"/>
                <a:cs typeface="Arial" pitchFamily="34" charset="0"/>
              </a:rPr>
              <a:t>Answer:</a:t>
            </a:r>
            <a:r>
              <a:rPr kumimoji="0" lang="en-US" sz="2000" b="0" i="0" u="none" strike="noStrike" cap="none" normalizeH="0" baseline="0" dirty="0" smtClean="0">
                <a:ln>
                  <a:noFill/>
                </a:ln>
                <a:solidFill>
                  <a:srgbClr val="000000"/>
                </a:solidFill>
                <a:effectLst/>
                <a:latin typeface="Arial" pitchFamily="34" charset="0"/>
                <a:cs typeface="Arial" pitchFamily="34" charset="0"/>
              </a:rPr>
              <a:t> Option </a:t>
            </a:r>
            <a:r>
              <a:rPr kumimoji="0" lang="en-US" sz="2000" b="1" i="0" u="none" strike="noStrike" cap="none" normalizeH="0" baseline="0" dirty="0" smtClean="0">
                <a:ln>
                  <a:noFill/>
                </a:ln>
                <a:solidFill>
                  <a:srgbClr val="000000"/>
                </a:solidFill>
                <a:effectLst/>
                <a:latin typeface="Arial" pitchFamily="34" charset="0"/>
                <a:cs typeface="Arial" pitchFamily="34" charset="0"/>
              </a:rPr>
              <a:t>A</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5EAC1A"/>
                </a:solidFill>
                <a:effectLst/>
                <a:latin typeface="Arial" pitchFamily="34" charset="0"/>
                <a:cs typeface="Arial" pitchFamily="34" charset="0"/>
              </a:rPr>
              <a:t>Explanation: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The figure may be </a:t>
            </a:r>
            <a:r>
              <a:rPr kumimoji="0" lang="en-US" sz="2000" b="0" i="0" u="none" strike="noStrike" cap="none" normalizeH="0" baseline="0" dirty="0" err="1" smtClean="0">
                <a:ln>
                  <a:noFill/>
                </a:ln>
                <a:solidFill>
                  <a:srgbClr val="000000"/>
                </a:solidFill>
                <a:effectLst/>
                <a:latin typeface="Arial" pitchFamily="34" charset="0"/>
                <a:cs typeface="Arial" pitchFamily="34" charset="0"/>
              </a:rPr>
              <a:t>labelled</a:t>
            </a:r>
            <a:r>
              <a:rPr kumimoji="0" lang="en-US" sz="2000" b="0" i="0" u="none" strike="noStrike" cap="none" normalizeH="0" baseline="0" dirty="0" smtClean="0">
                <a:ln>
                  <a:noFill/>
                </a:ln>
                <a:solidFill>
                  <a:srgbClr val="000000"/>
                </a:solidFill>
                <a:effectLst/>
                <a:latin typeface="Arial" pitchFamily="34" charset="0"/>
                <a:cs typeface="Arial" pitchFamily="34" charset="0"/>
              </a:rPr>
              <a:t> as shown.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  </a:t>
            </a:r>
          </a:p>
        </p:txBody>
      </p:sp>
      <p:pic>
        <p:nvPicPr>
          <p:cNvPr id="82948" name="Picture 4" descr="https://www.indiabix.com/_files/images/non-verbal-reasoning/analytical-reasoning/7-1.png"/>
          <p:cNvPicPr>
            <a:picLocks noChangeAspect="1" noChangeArrowheads="1"/>
          </p:cNvPicPr>
          <p:nvPr/>
        </p:nvPicPr>
        <p:blipFill>
          <a:blip r:embed="rId3" cstate="print"/>
          <a:srcRect/>
          <a:stretch>
            <a:fillRect/>
          </a:stretch>
        </p:blipFill>
        <p:spPr bwMode="auto">
          <a:xfrm>
            <a:off x="6858000" y="4423833"/>
            <a:ext cx="2286000" cy="2434167"/>
          </a:xfrm>
          <a:prstGeom prst="rect">
            <a:avLst/>
          </a:prstGeom>
          <a:noFill/>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1169" y="2967335"/>
            <a:ext cx="7961667" cy="1446550"/>
          </a:xfrm>
          <a:prstGeom prst="rect">
            <a:avLst/>
          </a:prstGeom>
          <a:noFill/>
        </p:spPr>
        <p:txBody>
          <a:bodyPr wrap="none" lIns="91440" tIns="45720" rIns="91440" bIns="45720">
            <a:spAutoFit/>
          </a:bodyPr>
          <a:lstStyle/>
          <a:p>
            <a:pPr algn="ctr"/>
            <a:r>
              <a:rPr lang="en-US" sz="88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WATER IMAGES</a:t>
            </a:r>
            <a:endParaRPr lang="en-US" sz="88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8915400" cy="830997"/>
          </a:xfrm>
          <a:prstGeom prst="rect">
            <a:avLst/>
          </a:prstGeom>
        </p:spPr>
        <p:txBody>
          <a:bodyPr wrap="square">
            <a:spAutoFit/>
          </a:bodyPr>
          <a:lstStyle/>
          <a:p>
            <a:r>
              <a:rPr lang="en-GB" sz="2400" dirty="0" smtClean="0"/>
              <a:t>1)Choose the alternative which is closely resembles the water-image of the given combination. </a:t>
            </a:r>
            <a:endParaRPr lang="en-US" sz="2400" dirty="0"/>
          </a:p>
        </p:txBody>
      </p:sp>
      <p:pic>
        <p:nvPicPr>
          <p:cNvPr id="78850" name="Picture 2" descr="https://www.indiabix.com/_files/images/non-verbal-reasoning/water-images/section-1/20.png"/>
          <p:cNvPicPr>
            <a:picLocks noChangeAspect="1" noChangeArrowheads="1"/>
          </p:cNvPicPr>
          <p:nvPr/>
        </p:nvPicPr>
        <p:blipFill>
          <a:blip r:embed="rId2" cstate="print"/>
          <a:srcRect/>
          <a:stretch>
            <a:fillRect/>
          </a:stretch>
        </p:blipFill>
        <p:spPr bwMode="auto">
          <a:xfrm>
            <a:off x="609599" y="1219200"/>
            <a:ext cx="5220781" cy="1676400"/>
          </a:xfrm>
          <a:prstGeom prst="rect">
            <a:avLst/>
          </a:prstGeom>
          <a:noFill/>
        </p:spPr>
      </p:pic>
      <p:sp>
        <p:nvSpPr>
          <p:cNvPr id="4" name="TextBox 3"/>
          <p:cNvSpPr txBox="1"/>
          <p:nvPr/>
        </p:nvSpPr>
        <p:spPr>
          <a:xfrm>
            <a:off x="609600" y="3810000"/>
            <a:ext cx="801823" cy="1569660"/>
          </a:xfrm>
          <a:prstGeom prst="rect">
            <a:avLst/>
          </a:prstGeom>
          <a:noFill/>
        </p:spPr>
        <p:txBody>
          <a:bodyPr wrap="none" rtlCol="0">
            <a:spAutoFit/>
          </a:bodyPr>
          <a:lstStyle/>
          <a:p>
            <a:pPr marL="457200" indent="-457200">
              <a:buFont typeface="+mj-lt"/>
              <a:buAutoNum type="alphaUcPeriod"/>
            </a:pPr>
            <a:r>
              <a:rPr lang="en-IN" sz="2400" dirty="0" smtClean="0"/>
              <a:t>1</a:t>
            </a:r>
          </a:p>
          <a:p>
            <a:pPr marL="457200" indent="-457200">
              <a:buFont typeface="+mj-lt"/>
              <a:buAutoNum type="alphaUcPeriod"/>
            </a:pPr>
            <a:r>
              <a:rPr lang="en-IN" sz="2400" dirty="0" smtClean="0"/>
              <a:t>2</a:t>
            </a:r>
          </a:p>
          <a:p>
            <a:pPr marL="457200" indent="-457200">
              <a:buFont typeface="+mj-lt"/>
              <a:buAutoNum type="alphaUcPeriod"/>
            </a:pPr>
            <a:r>
              <a:rPr lang="en-IN" sz="2400" dirty="0" smtClean="0"/>
              <a:t>3</a:t>
            </a:r>
          </a:p>
          <a:p>
            <a:pPr marL="457200" indent="-457200">
              <a:buFont typeface="+mj-lt"/>
              <a:buAutoNum type="alphaUcPeriod"/>
            </a:pPr>
            <a:r>
              <a:rPr lang="en-IN" sz="2400" dirty="0" smtClean="0"/>
              <a:t>4</a:t>
            </a:r>
            <a:endParaRPr lang="en-US" sz="2400" dirty="0"/>
          </a:p>
        </p:txBody>
      </p:sp>
      <p:sp>
        <p:nvSpPr>
          <p:cNvPr id="5" name="Rectangle 4"/>
          <p:cNvSpPr/>
          <p:nvPr/>
        </p:nvSpPr>
        <p:spPr>
          <a:xfrm>
            <a:off x="6477000" y="6096000"/>
            <a:ext cx="2405980" cy="461665"/>
          </a:xfrm>
          <a:prstGeom prst="rect">
            <a:avLst/>
          </a:prstGeom>
        </p:spPr>
        <p:txBody>
          <a:bodyPr wrap="none">
            <a:spAutoFit/>
          </a:bodyPr>
          <a:lstStyle/>
          <a:p>
            <a:r>
              <a:rPr lang="en-US" sz="2400" b="1" dirty="0" smtClean="0"/>
              <a:t>Answer:</a:t>
            </a:r>
            <a:r>
              <a:rPr lang="en-US" sz="2400" dirty="0" smtClean="0"/>
              <a:t> Option </a:t>
            </a:r>
            <a:r>
              <a:rPr lang="en-US" sz="2400" b="1" dirty="0" smtClean="0"/>
              <a:t>B</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228602"/>
            <a:ext cx="8610600" cy="830997"/>
          </a:xfrm>
          <a:prstGeom prst="rect">
            <a:avLst/>
          </a:prstGeom>
        </p:spPr>
        <p:txBody>
          <a:bodyPr wrap="square">
            <a:spAutoFit/>
          </a:bodyPr>
          <a:lstStyle/>
          <a:p>
            <a:r>
              <a:rPr lang="en-GB" sz="2400" dirty="0" smtClean="0"/>
              <a:t>1) Select a figure from amongst the Answer Figures which will continue the same series as established by the five Problem Figures.</a:t>
            </a:r>
            <a:endParaRPr lang="en-US" sz="2400" dirty="0"/>
          </a:p>
        </p:txBody>
      </p:sp>
      <p:sp>
        <p:nvSpPr>
          <p:cNvPr id="6" name="Rectangle 5"/>
          <p:cNvSpPr/>
          <p:nvPr/>
        </p:nvSpPr>
        <p:spPr>
          <a:xfrm>
            <a:off x="609600" y="1066802"/>
            <a:ext cx="6172200" cy="461665"/>
          </a:xfrm>
          <a:prstGeom prst="rect">
            <a:avLst/>
          </a:prstGeom>
        </p:spPr>
        <p:txBody>
          <a:bodyPr wrap="square">
            <a:spAutoFit/>
          </a:bodyPr>
          <a:lstStyle/>
          <a:p>
            <a:r>
              <a:rPr lang="en-US" sz="2400" dirty="0" smtClean="0"/>
              <a:t>Problem Figures:                          Answer Figures:</a:t>
            </a:r>
            <a:endParaRPr lang="en-US" sz="2400" dirty="0"/>
          </a:p>
        </p:txBody>
      </p:sp>
      <p:pic>
        <p:nvPicPr>
          <p:cNvPr id="1027" name="Picture 3" descr="https://www.indiabix.com/_files/images/non-verbal-reasoning/series/60.png"/>
          <p:cNvPicPr>
            <a:picLocks noChangeAspect="1" noChangeArrowheads="1"/>
          </p:cNvPicPr>
          <p:nvPr/>
        </p:nvPicPr>
        <p:blipFill>
          <a:blip r:embed="rId2" cstate="print"/>
          <a:srcRect/>
          <a:stretch>
            <a:fillRect/>
          </a:stretch>
        </p:blipFill>
        <p:spPr bwMode="auto">
          <a:xfrm>
            <a:off x="457200" y="1600200"/>
            <a:ext cx="7315200" cy="838200"/>
          </a:xfrm>
          <a:prstGeom prst="rect">
            <a:avLst/>
          </a:prstGeom>
          <a:noFill/>
        </p:spPr>
      </p:pic>
      <p:sp>
        <p:nvSpPr>
          <p:cNvPr id="8" name="Rectangle 7"/>
          <p:cNvSpPr/>
          <p:nvPr/>
        </p:nvSpPr>
        <p:spPr>
          <a:xfrm>
            <a:off x="533400" y="2438402"/>
            <a:ext cx="8610600" cy="461665"/>
          </a:xfrm>
          <a:prstGeom prst="rect">
            <a:avLst/>
          </a:prstGeom>
        </p:spPr>
        <p:txBody>
          <a:bodyPr wrap="square">
            <a:spAutoFit/>
          </a:bodyPr>
          <a:lstStyle/>
          <a:p>
            <a:r>
              <a:rPr lang="pt-BR" sz="2400" dirty="0" smtClean="0"/>
              <a:t>(A)     (B)     (C)     (D)     (E)         (1)     (2)     (3)     (4)     (5)</a:t>
            </a:r>
            <a:endParaRPr lang="en-US" sz="2400" dirty="0"/>
          </a:p>
        </p:txBody>
      </p:sp>
      <p:sp>
        <p:nvSpPr>
          <p:cNvPr id="10" name="TextBox 9"/>
          <p:cNvSpPr txBox="1"/>
          <p:nvPr/>
        </p:nvSpPr>
        <p:spPr>
          <a:xfrm>
            <a:off x="457202" y="3200402"/>
            <a:ext cx="713657" cy="2246769"/>
          </a:xfrm>
          <a:prstGeom prst="rect">
            <a:avLst/>
          </a:prstGeom>
          <a:noFill/>
        </p:spPr>
        <p:txBody>
          <a:bodyPr wrap="none" rtlCol="0">
            <a:spAutoFit/>
          </a:bodyPr>
          <a:lstStyle/>
          <a:p>
            <a:pPr marL="342900" indent="-342900">
              <a:buFont typeface="+mj-lt"/>
              <a:buAutoNum type="alphaLcPeriod"/>
            </a:pPr>
            <a:r>
              <a:rPr lang="en-IN" sz="2800" dirty="0" smtClean="0"/>
              <a:t>1</a:t>
            </a:r>
          </a:p>
          <a:p>
            <a:pPr marL="342900" indent="-342900">
              <a:buFont typeface="+mj-lt"/>
              <a:buAutoNum type="alphaLcPeriod"/>
            </a:pPr>
            <a:r>
              <a:rPr lang="en-IN" sz="2800" dirty="0" smtClean="0"/>
              <a:t>2</a:t>
            </a:r>
          </a:p>
          <a:p>
            <a:pPr marL="342900" indent="-342900">
              <a:buFont typeface="+mj-lt"/>
              <a:buAutoNum type="alphaLcPeriod"/>
            </a:pPr>
            <a:r>
              <a:rPr lang="en-IN" sz="2800" dirty="0" smtClean="0"/>
              <a:t>3</a:t>
            </a:r>
          </a:p>
          <a:p>
            <a:pPr marL="342900" indent="-342900">
              <a:buFont typeface="+mj-lt"/>
              <a:buAutoNum type="alphaLcPeriod"/>
            </a:pPr>
            <a:r>
              <a:rPr lang="en-IN" sz="2800" dirty="0" smtClean="0"/>
              <a:t>4</a:t>
            </a:r>
          </a:p>
          <a:p>
            <a:pPr marL="342900" indent="-342900">
              <a:buFont typeface="+mj-lt"/>
              <a:buAutoNum type="alphaLcPeriod"/>
            </a:pPr>
            <a:r>
              <a:rPr lang="en-IN" sz="2800" dirty="0" smtClean="0"/>
              <a:t>5</a:t>
            </a:r>
            <a:endParaRPr lang="en-US" sz="2800" dirty="0"/>
          </a:p>
        </p:txBody>
      </p:sp>
      <p:sp>
        <p:nvSpPr>
          <p:cNvPr id="11" name="Rectangle 10"/>
          <p:cNvSpPr/>
          <p:nvPr/>
        </p:nvSpPr>
        <p:spPr>
          <a:xfrm>
            <a:off x="4572000" y="4303457"/>
            <a:ext cx="4572000" cy="2554545"/>
          </a:xfrm>
          <a:prstGeom prst="rect">
            <a:avLst/>
          </a:prstGeom>
        </p:spPr>
        <p:txBody>
          <a:bodyPr>
            <a:spAutoFit/>
          </a:bodyPr>
          <a:lstStyle/>
          <a:p>
            <a:r>
              <a:rPr lang="en-GB" sz="2000" b="1" dirty="0" smtClean="0"/>
              <a:t>Answer:</a:t>
            </a:r>
            <a:r>
              <a:rPr lang="en-GB" sz="2000" dirty="0" smtClean="0"/>
              <a:t> Option </a:t>
            </a:r>
            <a:r>
              <a:rPr lang="en-GB" sz="2000" b="1" dirty="0" smtClean="0"/>
              <a:t>C</a:t>
            </a:r>
            <a:endParaRPr lang="en-GB" sz="2000" dirty="0" smtClean="0"/>
          </a:p>
          <a:p>
            <a:r>
              <a:rPr lang="en-GB" sz="2000" b="1" dirty="0" smtClean="0"/>
              <a:t>Explanation:</a:t>
            </a:r>
            <a:endParaRPr lang="en-GB" sz="2000" dirty="0" smtClean="0"/>
          </a:p>
          <a:p>
            <a:r>
              <a:rPr lang="en-GB" sz="2000" dirty="0" smtClean="0"/>
              <a:t>In each step, element at the upper-right position gets enlarged, inverts vertically and reaches the lower-left corner; the existing element at the lower-left position, is lost and a new small element appears at the upper-right position.</a:t>
            </a:r>
            <a:endParaRPr lang="en-GB" sz="20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839200" cy="830997"/>
          </a:xfrm>
          <a:prstGeom prst="rect">
            <a:avLst/>
          </a:prstGeom>
        </p:spPr>
        <p:txBody>
          <a:bodyPr wrap="square">
            <a:spAutoFit/>
          </a:bodyPr>
          <a:lstStyle/>
          <a:p>
            <a:r>
              <a:rPr lang="en-GB" sz="2400" dirty="0" smtClean="0"/>
              <a:t>2)Choose the alternative which is closely resembles the water-image of the given combination.</a:t>
            </a:r>
            <a:endParaRPr lang="en-US" sz="2400" dirty="0"/>
          </a:p>
        </p:txBody>
      </p:sp>
      <p:pic>
        <p:nvPicPr>
          <p:cNvPr id="77826" name="Picture 2" descr="https://www.indiabix.com/_files/images/non-verbal-reasoning/water-images/section-1/24.png"/>
          <p:cNvPicPr>
            <a:picLocks noChangeAspect="1" noChangeArrowheads="1"/>
          </p:cNvPicPr>
          <p:nvPr/>
        </p:nvPicPr>
        <p:blipFill>
          <a:blip r:embed="rId3" cstate="print"/>
          <a:srcRect/>
          <a:stretch>
            <a:fillRect/>
          </a:stretch>
        </p:blipFill>
        <p:spPr bwMode="auto">
          <a:xfrm>
            <a:off x="838199" y="1295400"/>
            <a:ext cx="5795545" cy="1676400"/>
          </a:xfrm>
          <a:prstGeom prst="rect">
            <a:avLst/>
          </a:prstGeom>
          <a:noFill/>
        </p:spPr>
      </p:pic>
      <p:sp>
        <p:nvSpPr>
          <p:cNvPr id="4" name="TextBox 3"/>
          <p:cNvSpPr txBox="1"/>
          <p:nvPr/>
        </p:nvSpPr>
        <p:spPr>
          <a:xfrm>
            <a:off x="685800" y="3810000"/>
            <a:ext cx="801823" cy="1938992"/>
          </a:xfrm>
          <a:prstGeom prst="rect">
            <a:avLst/>
          </a:prstGeom>
          <a:noFill/>
        </p:spPr>
        <p:txBody>
          <a:bodyPr wrap="none" rtlCol="0">
            <a:spAutoFit/>
          </a:bodyPr>
          <a:lstStyle/>
          <a:p>
            <a:pPr marL="457200" indent="-457200">
              <a:buFont typeface="+mj-lt"/>
              <a:buAutoNum type="alphaUcPeriod"/>
            </a:pPr>
            <a:r>
              <a:rPr lang="en-IN" sz="2400" dirty="0" smtClean="0"/>
              <a:t>1</a:t>
            </a:r>
          </a:p>
          <a:p>
            <a:pPr marL="457200" indent="-457200">
              <a:buFont typeface="+mj-lt"/>
              <a:buAutoNum type="alphaUcPeriod"/>
            </a:pPr>
            <a:r>
              <a:rPr lang="en-IN" sz="2400" dirty="0" smtClean="0"/>
              <a:t>2</a:t>
            </a:r>
          </a:p>
          <a:p>
            <a:pPr marL="457200" indent="-457200">
              <a:buFont typeface="+mj-lt"/>
              <a:buAutoNum type="alphaUcPeriod"/>
            </a:pPr>
            <a:r>
              <a:rPr lang="en-IN" sz="2400" dirty="0" smtClean="0"/>
              <a:t>3</a:t>
            </a:r>
          </a:p>
          <a:p>
            <a:pPr marL="457200" indent="-457200">
              <a:buFont typeface="+mj-lt"/>
              <a:buAutoNum type="alphaUcPeriod"/>
            </a:pPr>
            <a:r>
              <a:rPr lang="en-IN" sz="2400" dirty="0" smtClean="0"/>
              <a:t>4</a:t>
            </a:r>
          </a:p>
          <a:p>
            <a:pPr marL="457200" indent="-457200"/>
            <a:endParaRPr lang="en-US" sz="2400" dirty="0"/>
          </a:p>
        </p:txBody>
      </p:sp>
      <p:sp>
        <p:nvSpPr>
          <p:cNvPr id="5" name="Rectangle 4"/>
          <p:cNvSpPr/>
          <p:nvPr/>
        </p:nvSpPr>
        <p:spPr>
          <a:xfrm>
            <a:off x="6553200" y="6248400"/>
            <a:ext cx="2426818" cy="461665"/>
          </a:xfrm>
          <a:prstGeom prst="rect">
            <a:avLst/>
          </a:prstGeom>
        </p:spPr>
        <p:txBody>
          <a:bodyPr wrap="none">
            <a:spAutoFit/>
          </a:bodyPr>
          <a:lstStyle/>
          <a:p>
            <a:r>
              <a:rPr lang="en-US" sz="2400" b="1" dirty="0" smtClean="0"/>
              <a:t>Answer:</a:t>
            </a:r>
            <a:r>
              <a:rPr lang="en-US" sz="2400" dirty="0" smtClean="0"/>
              <a:t> Option </a:t>
            </a:r>
            <a:r>
              <a:rPr lang="en-US" sz="2400" b="1" dirty="0" smtClean="0"/>
              <a:t>D</a:t>
            </a:r>
            <a:endParaRPr lang="en-US" sz="24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763000" cy="830997"/>
          </a:xfrm>
          <a:prstGeom prst="rect">
            <a:avLst/>
          </a:prstGeom>
        </p:spPr>
        <p:txBody>
          <a:bodyPr wrap="square">
            <a:spAutoFit/>
          </a:bodyPr>
          <a:lstStyle/>
          <a:p>
            <a:r>
              <a:rPr lang="en-GB" sz="2400" dirty="0" smtClean="0"/>
              <a:t>3)Choose the alternative which is closely resembles the water-image of the given combination.</a:t>
            </a:r>
            <a:endParaRPr lang="en-US" sz="2400" dirty="0"/>
          </a:p>
        </p:txBody>
      </p:sp>
      <p:pic>
        <p:nvPicPr>
          <p:cNvPr id="76802" name="Picture 2" descr="https://www.indiabix.com/_files/images/non-verbal-reasoning/water-images/section-1/4.png"/>
          <p:cNvPicPr>
            <a:picLocks noChangeAspect="1" noChangeArrowheads="1"/>
          </p:cNvPicPr>
          <p:nvPr/>
        </p:nvPicPr>
        <p:blipFill>
          <a:blip r:embed="rId2" cstate="print"/>
          <a:srcRect/>
          <a:stretch>
            <a:fillRect/>
          </a:stretch>
        </p:blipFill>
        <p:spPr bwMode="auto">
          <a:xfrm>
            <a:off x="685800" y="1295400"/>
            <a:ext cx="6705600" cy="1538992"/>
          </a:xfrm>
          <a:prstGeom prst="rect">
            <a:avLst/>
          </a:prstGeom>
          <a:noFill/>
        </p:spPr>
      </p:pic>
      <p:sp>
        <p:nvSpPr>
          <p:cNvPr id="4" name="TextBox 3"/>
          <p:cNvSpPr txBox="1"/>
          <p:nvPr/>
        </p:nvSpPr>
        <p:spPr>
          <a:xfrm>
            <a:off x="685800" y="3810000"/>
            <a:ext cx="801823" cy="1569660"/>
          </a:xfrm>
          <a:prstGeom prst="rect">
            <a:avLst/>
          </a:prstGeom>
          <a:noFill/>
        </p:spPr>
        <p:txBody>
          <a:bodyPr wrap="none" rtlCol="0">
            <a:spAutoFit/>
          </a:bodyPr>
          <a:lstStyle/>
          <a:p>
            <a:pPr marL="457200" indent="-457200">
              <a:buFont typeface="+mj-lt"/>
              <a:buAutoNum type="alphaUcPeriod"/>
            </a:pPr>
            <a:r>
              <a:rPr lang="en-IN" sz="2400" dirty="0" smtClean="0"/>
              <a:t>1</a:t>
            </a:r>
          </a:p>
          <a:p>
            <a:pPr marL="457200" indent="-457200">
              <a:buFont typeface="+mj-lt"/>
              <a:buAutoNum type="alphaUcPeriod"/>
            </a:pPr>
            <a:r>
              <a:rPr lang="en-IN" sz="2400" dirty="0" smtClean="0"/>
              <a:t>2</a:t>
            </a:r>
          </a:p>
          <a:p>
            <a:pPr marL="457200" indent="-457200">
              <a:buFont typeface="+mj-lt"/>
              <a:buAutoNum type="alphaUcPeriod"/>
            </a:pPr>
            <a:r>
              <a:rPr lang="en-IN" sz="2400" dirty="0" smtClean="0"/>
              <a:t>3</a:t>
            </a:r>
          </a:p>
          <a:p>
            <a:pPr marL="457200" indent="-457200">
              <a:buFont typeface="+mj-lt"/>
              <a:buAutoNum type="alphaUcPeriod"/>
            </a:pPr>
            <a:r>
              <a:rPr lang="en-IN" sz="2400" dirty="0" smtClean="0"/>
              <a:t>4</a:t>
            </a:r>
          </a:p>
        </p:txBody>
      </p:sp>
      <p:sp>
        <p:nvSpPr>
          <p:cNvPr id="5" name="Rectangle 4"/>
          <p:cNvSpPr/>
          <p:nvPr/>
        </p:nvSpPr>
        <p:spPr>
          <a:xfrm>
            <a:off x="6553200" y="6248400"/>
            <a:ext cx="2426818" cy="461665"/>
          </a:xfrm>
          <a:prstGeom prst="rect">
            <a:avLst/>
          </a:prstGeom>
        </p:spPr>
        <p:txBody>
          <a:bodyPr wrap="none">
            <a:spAutoFit/>
          </a:bodyPr>
          <a:lstStyle/>
          <a:p>
            <a:r>
              <a:rPr lang="en-US" sz="2400" b="1" dirty="0" smtClean="0"/>
              <a:t>Answer:</a:t>
            </a:r>
            <a:r>
              <a:rPr lang="en-US" sz="2400" dirty="0" smtClean="0"/>
              <a:t> Option </a:t>
            </a:r>
            <a:r>
              <a:rPr lang="en-US" sz="2400" b="1" dirty="0" smtClean="0"/>
              <a:t>D</a:t>
            </a:r>
            <a:endParaRPr lang="en-US" sz="24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2" y="2133602"/>
            <a:ext cx="8383495" cy="2554545"/>
          </a:xfrm>
          <a:prstGeom prst="rect">
            <a:avLst/>
          </a:prstGeom>
          <a:noFill/>
        </p:spPr>
        <p:txBody>
          <a:bodyPr wrap="square" lIns="91440" tIns="45720" rIns="91440" bIns="45720">
            <a:spAutoFit/>
          </a:bodyPr>
          <a:lstStyle/>
          <a:p>
            <a:pPr algn="ctr"/>
            <a:r>
              <a:rPr lang="en-US" sz="8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PATTERN COMPLETION</a:t>
            </a:r>
            <a:endParaRPr lang="en-US" sz="8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6180666" cy="461665"/>
          </a:xfrm>
          <a:prstGeom prst="rect">
            <a:avLst/>
          </a:prstGeom>
        </p:spPr>
        <p:txBody>
          <a:bodyPr wrap="none">
            <a:spAutoFit/>
          </a:bodyPr>
          <a:lstStyle/>
          <a:p>
            <a:r>
              <a:rPr lang="en-GB" sz="2400" dirty="0" smtClean="0"/>
              <a:t>1)Identify the figure that completes the pattern.</a:t>
            </a:r>
            <a:endParaRPr lang="en-US" sz="2400" dirty="0"/>
          </a:p>
        </p:txBody>
      </p:sp>
      <p:pic>
        <p:nvPicPr>
          <p:cNvPr id="75778" name="Picture 2" descr="https://www.indiabix.com/_files/images/non-verbal-reasoning/pattern-completion/83.png"/>
          <p:cNvPicPr>
            <a:picLocks noChangeAspect="1" noChangeArrowheads="1"/>
          </p:cNvPicPr>
          <p:nvPr/>
        </p:nvPicPr>
        <p:blipFill>
          <a:blip r:embed="rId2" cstate="print"/>
          <a:srcRect/>
          <a:stretch>
            <a:fillRect/>
          </a:stretch>
        </p:blipFill>
        <p:spPr bwMode="auto">
          <a:xfrm>
            <a:off x="381000" y="761999"/>
            <a:ext cx="7162800" cy="1230793"/>
          </a:xfrm>
          <a:prstGeom prst="rect">
            <a:avLst/>
          </a:prstGeom>
          <a:noFill/>
        </p:spPr>
      </p:pic>
      <p:sp>
        <p:nvSpPr>
          <p:cNvPr id="4" name="Rectangle 3"/>
          <p:cNvSpPr/>
          <p:nvPr/>
        </p:nvSpPr>
        <p:spPr>
          <a:xfrm>
            <a:off x="685800" y="2286000"/>
            <a:ext cx="7135287" cy="461665"/>
          </a:xfrm>
          <a:prstGeom prst="rect">
            <a:avLst/>
          </a:prstGeom>
        </p:spPr>
        <p:txBody>
          <a:bodyPr wrap="none">
            <a:spAutoFit/>
          </a:bodyPr>
          <a:lstStyle/>
          <a:p>
            <a:r>
              <a:rPr lang="en-US" sz="2400" dirty="0" smtClean="0"/>
              <a:t>(X)                      (1)                   (2)               (3)                 (4)</a:t>
            </a:r>
            <a:endParaRPr lang="en-US" sz="2400" dirty="0"/>
          </a:p>
        </p:txBody>
      </p:sp>
      <p:sp>
        <p:nvSpPr>
          <p:cNvPr id="5" name="TextBox 4"/>
          <p:cNvSpPr txBox="1"/>
          <p:nvPr/>
        </p:nvSpPr>
        <p:spPr>
          <a:xfrm>
            <a:off x="533400" y="3733800"/>
            <a:ext cx="801823" cy="1569660"/>
          </a:xfrm>
          <a:prstGeom prst="rect">
            <a:avLst/>
          </a:prstGeom>
          <a:noFill/>
        </p:spPr>
        <p:txBody>
          <a:bodyPr wrap="none" rtlCol="0">
            <a:spAutoFit/>
          </a:bodyPr>
          <a:lstStyle/>
          <a:p>
            <a:pPr marL="457200" indent="-457200">
              <a:buFont typeface="+mj-lt"/>
              <a:buAutoNum type="alphaUcPeriod"/>
            </a:pPr>
            <a:r>
              <a:rPr lang="en-IN" sz="2400" dirty="0" smtClean="0"/>
              <a:t>1</a:t>
            </a:r>
          </a:p>
          <a:p>
            <a:pPr marL="457200" indent="-457200">
              <a:buFont typeface="+mj-lt"/>
              <a:buAutoNum type="alphaUcPeriod"/>
            </a:pPr>
            <a:r>
              <a:rPr lang="en-IN" sz="2400" dirty="0" smtClean="0"/>
              <a:t>2</a:t>
            </a:r>
          </a:p>
          <a:p>
            <a:pPr marL="457200" indent="-457200">
              <a:buFont typeface="+mj-lt"/>
              <a:buAutoNum type="alphaUcPeriod"/>
            </a:pPr>
            <a:r>
              <a:rPr lang="en-IN" sz="2400" dirty="0" smtClean="0"/>
              <a:t>3</a:t>
            </a:r>
          </a:p>
          <a:p>
            <a:pPr marL="457200" indent="-457200">
              <a:buFont typeface="+mj-lt"/>
              <a:buAutoNum type="alphaUcPeriod"/>
            </a:pPr>
            <a:r>
              <a:rPr lang="en-IN" sz="2400" dirty="0" smtClean="0"/>
              <a:t>4</a:t>
            </a:r>
          </a:p>
        </p:txBody>
      </p:sp>
      <p:sp>
        <p:nvSpPr>
          <p:cNvPr id="75779" name="Rectangle 3"/>
          <p:cNvSpPr>
            <a:spLocks noChangeArrowheads="1"/>
          </p:cNvSpPr>
          <p:nvPr/>
        </p:nvSpPr>
        <p:spPr bwMode="auto">
          <a:xfrm>
            <a:off x="5791200" y="4800600"/>
            <a:ext cx="23622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5EAC1A"/>
                </a:solidFill>
                <a:effectLst/>
                <a:latin typeface="Arial" pitchFamily="34" charset="0"/>
                <a:cs typeface="Arial" pitchFamily="34" charset="0"/>
              </a:rPr>
              <a:t>Answer:</a:t>
            </a:r>
            <a:r>
              <a:rPr kumimoji="0" lang="en-US" sz="2000" b="0" i="0" u="none" strike="noStrike" cap="none" normalizeH="0" baseline="0" dirty="0" smtClean="0">
                <a:ln>
                  <a:noFill/>
                </a:ln>
                <a:solidFill>
                  <a:srgbClr val="000000"/>
                </a:solidFill>
                <a:effectLst/>
                <a:latin typeface="Arial" pitchFamily="34" charset="0"/>
                <a:cs typeface="Arial" pitchFamily="34" charset="0"/>
              </a:rPr>
              <a:t> Option </a:t>
            </a:r>
            <a:r>
              <a:rPr kumimoji="0" lang="en-US" sz="2000" b="1" i="0" u="none" strike="noStrike" cap="none" normalizeH="0" baseline="0" dirty="0" smtClean="0">
                <a:ln>
                  <a:noFill/>
                </a:ln>
                <a:solidFill>
                  <a:srgbClr val="000000"/>
                </a:solidFill>
                <a:effectLst/>
                <a:latin typeface="Arial" pitchFamily="34" charset="0"/>
                <a:cs typeface="Arial" pitchFamily="34" charset="0"/>
              </a:rPr>
              <a:t>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5EAC1A"/>
                </a:solidFill>
                <a:effectLst/>
                <a:latin typeface="Arial" pitchFamily="34" charset="0"/>
                <a:cs typeface="Arial" pitchFamily="34" charset="0"/>
              </a:rPr>
              <a:t>Explanation: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  </a:t>
            </a:r>
          </a:p>
        </p:txBody>
      </p:sp>
      <p:pic>
        <p:nvPicPr>
          <p:cNvPr id="75780" name="Picture 4" descr="https://www.indiabix.com/_files/images/non-verbal-reasoning/pattern-completion/83-1.png"/>
          <p:cNvPicPr>
            <a:picLocks noChangeAspect="1" noChangeArrowheads="1"/>
          </p:cNvPicPr>
          <p:nvPr/>
        </p:nvPicPr>
        <p:blipFill>
          <a:blip r:embed="rId3" cstate="print"/>
          <a:srcRect/>
          <a:stretch>
            <a:fillRect/>
          </a:stretch>
        </p:blipFill>
        <p:spPr bwMode="auto">
          <a:xfrm>
            <a:off x="7467600" y="5308169"/>
            <a:ext cx="1524000" cy="1549831"/>
          </a:xfrm>
          <a:prstGeom prst="rect">
            <a:avLst/>
          </a:prstGeom>
          <a:noFill/>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6180666" cy="461665"/>
          </a:xfrm>
          <a:prstGeom prst="rect">
            <a:avLst/>
          </a:prstGeom>
        </p:spPr>
        <p:txBody>
          <a:bodyPr wrap="none">
            <a:spAutoFit/>
          </a:bodyPr>
          <a:lstStyle/>
          <a:p>
            <a:r>
              <a:rPr lang="en-GB" sz="2400" dirty="0" smtClean="0"/>
              <a:t>2)Identify the figure that completes the pattern.</a:t>
            </a:r>
            <a:endParaRPr lang="en-US" sz="2400" dirty="0"/>
          </a:p>
        </p:txBody>
      </p:sp>
      <p:pic>
        <p:nvPicPr>
          <p:cNvPr id="74754" name="Picture 2" descr="https://www.indiabix.com/_files/images/non-verbal-reasoning/pattern-completion/86.png"/>
          <p:cNvPicPr>
            <a:picLocks noChangeAspect="1" noChangeArrowheads="1"/>
          </p:cNvPicPr>
          <p:nvPr/>
        </p:nvPicPr>
        <p:blipFill>
          <a:blip r:embed="rId2" cstate="print"/>
          <a:srcRect/>
          <a:stretch>
            <a:fillRect/>
          </a:stretch>
        </p:blipFill>
        <p:spPr bwMode="auto">
          <a:xfrm>
            <a:off x="457200" y="838200"/>
            <a:ext cx="7543800" cy="1317511"/>
          </a:xfrm>
          <a:prstGeom prst="rect">
            <a:avLst/>
          </a:prstGeom>
          <a:noFill/>
        </p:spPr>
      </p:pic>
      <p:sp>
        <p:nvSpPr>
          <p:cNvPr id="4" name="Rectangle 3"/>
          <p:cNvSpPr/>
          <p:nvPr/>
        </p:nvSpPr>
        <p:spPr>
          <a:xfrm>
            <a:off x="762000" y="2362200"/>
            <a:ext cx="7315200" cy="461665"/>
          </a:xfrm>
          <a:prstGeom prst="rect">
            <a:avLst/>
          </a:prstGeom>
        </p:spPr>
        <p:txBody>
          <a:bodyPr wrap="square">
            <a:spAutoFit/>
          </a:bodyPr>
          <a:lstStyle/>
          <a:p>
            <a:r>
              <a:rPr lang="en-US" dirty="0" smtClean="0"/>
              <a:t> (</a:t>
            </a:r>
            <a:r>
              <a:rPr lang="en-US" sz="2400" dirty="0" smtClean="0"/>
              <a:t>X)                        (1)                  (2)                 (3)                  (4)</a:t>
            </a:r>
            <a:endParaRPr lang="en-US" sz="2400" dirty="0"/>
          </a:p>
        </p:txBody>
      </p:sp>
      <p:sp>
        <p:nvSpPr>
          <p:cNvPr id="5" name="TextBox 4"/>
          <p:cNvSpPr txBox="1"/>
          <p:nvPr/>
        </p:nvSpPr>
        <p:spPr>
          <a:xfrm>
            <a:off x="762000" y="3581400"/>
            <a:ext cx="801823" cy="1938992"/>
          </a:xfrm>
          <a:prstGeom prst="rect">
            <a:avLst/>
          </a:prstGeom>
          <a:noFill/>
        </p:spPr>
        <p:txBody>
          <a:bodyPr wrap="none" rtlCol="0">
            <a:spAutoFit/>
          </a:bodyPr>
          <a:lstStyle/>
          <a:p>
            <a:pPr marL="457200" indent="-457200">
              <a:buFont typeface="+mj-lt"/>
              <a:buAutoNum type="alphaUcPeriod"/>
            </a:pPr>
            <a:r>
              <a:rPr lang="en-IN" sz="2400" dirty="0" smtClean="0"/>
              <a:t>1</a:t>
            </a:r>
          </a:p>
          <a:p>
            <a:pPr marL="457200" indent="-457200">
              <a:buFont typeface="+mj-lt"/>
              <a:buAutoNum type="alphaUcPeriod"/>
            </a:pPr>
            <a:r>
              <a:rPr lang="en-IN" sz="2400" dirty="0" smtClean="0"/>
              <a:t>2</a:t>
            </a:r>
          </a:p>
          <a:p>
            <a:pPr marL="457200" indent="-457200">
              <a:buFont typeface="+mj-lt"/>
              <a:buAutoNum type="alphaUcPeriod"/>
            </a:pPr>
            <a:r>
              <a:rPr lang="en-IN" sz="2400" dirty="0" smtClean="0"/>
              <a:t>3</a:t>
            </a:r>
          </a:p>
          <a:p>
            <a:pPr marL="457200" indent="-457200">
              <a:buFont typeface="+mj-lt"/>
              <a:buAutoNum type="alphaUcPeriod"/>
            </a:pPr>
            <a:r>
              <a:rPr lang="en-IN" sz="2400" dirty="0" smtClean="0"/>
              <a:t>4</a:t>
            </a:r>
          </a:p>
          <a:p>
            <a:pPr marL="457200" indent="-457200">
              <a:buFont typeface="+mj-lt"/>
              <a:buAutoNum type="alphaUcPeriod"/>
            </a:pPr>
            <a:r>
              <a:rPr lang="en-IN" sz="2400" dirty="0" smtClean="0"/>
              <a:t>5</a:t>
            </a:r>
            <a:endParaRPr lang="en-US" sz="2400" dirty="0"/>
          </a:p>
        </p:txBody>
      </p:sp>
      <p:sp>
        <p:nvSpPr>
          <p:cNvPr id="74755" name="Rectangle 3"/>
          <p:cNvSpPr>
            <a:spLocks noChangeArrowheads="1"/>
          </p:cNvSpPr>
          <p:nvPr/>
        </p:nvSpPr>
        <p:spPr bwMode="auto">
          <a:xfrm>
            <a:off x="5943600" y="4648200"/>
            <a:ext cx="2699778"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5EAC1A"/>
                </a:solidFill>
                <a:effectLst/>
                <a:latin typeface="Arial" pitchFamily="34" charset="0"/>
                <a:cs typeface="Arial" pitchFamily="34" charset="0"/>
              </a:rPr>
              <a:t>Answer:</a:t>
            </a:r>
            <a:r>
              <a:rPr kumimoji="0" lang="en-US" sz="2400" b="0" i="0" u="none" strike="noStrike" cap="none" normalizeH="0" baseline="0" dirty="0" smtClean="0">
                <a:ln>
                  <a:noFill/>
                </a:ln>
                <a:solidFill>
                  <a:srgbClr val="000000"/>
                </a:solidFill>
                <a:effectLst/>
                <a:latin typeface="Arial" pitchFamily="34" charset="0"/>
                <a:cs typeface="Arial" pitchFamily="34" charset="0"/>
              </a:rPr>
              <a:t> Option </a:t>
            </a:r>
            <a:r>
              <a:rPr kumimoji="0" lang="en-US" sz="2400" b="1" i="0" u="none" strike="noStrike" cap="none" normalizeH="0" baseline="0" dirty="0" smtClean="0">
                <a:ln>
                  <a:noFill/>
                </a:ln>
                <a:solidFill>
                  <a:srgbClr val="000000"/>
                </a:solidFill>
                <a:effectLst/>
                <a:latin typeface="Arial" pitchFamily="34" charset="0"/>
                <a:cs typeface="Arial" pitchFamily="34" charset="0"/>
              </a:rPr>
              <a:t>B</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5EAC1A"/>
                </a:solidFill>
                <a:effectLst/>
                <a:latin typeface="Arial" pitchFamily="34" charset="0"/>
                <a:cs typeface="Arial" pitchFamily="34" charset="0"/>
              </a:rPr>
              <a:t>Explanation: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cs typeface="Arial" pitchFamily="34" charset="0"/>
              </a:rPr>
              <a:t>  </a:t>
            </a:r>
          </a:p>
        </p:txBody>
      </p:sp>
      <p:pic>
        <p:nvPicPr>
          <p:cNvPr id="74756" name="Picture 4" descr="https://www.indiabix.com/_files/images/non-verbal-reasoning/pattern-completion/86-1.png"/>
          <p:cNvPicPr>
            <a:picLocks noChangeAspect="1" noChangeArrowheads="1"/>
          </p:cNvPicPr>
          <p:nvPr/>
        </p:nvPicPr>
        <p:blipFill>
          <a:blip r:embed="rId3" cstate="print"/>
          <a:srcRect/>
          <a:stretch>
            <a:fillRect/>
          </a:stretch>
        </p:blipFill>
        <p:spPr bwMode="auto">
          <a:xfrm>
            <a:off x="7795260" y="5334000"/>
            <a:ext cx="1348740" cy="1371600"/>
          </a:xfrm>
          <a:prstGeom prst="rect">
            <a:avLst/>
          </a:prstGeom>
          <a:noFill/>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6180666" cy="461665"/>
          </a:xfrm>
          <a:prstGeom prst="rect">
            <a:avLst/>
          </a:prstGeom>
        </p:spPr>
        <p:txBody>
          <a:bodyPr wrap="none">
            <a:spAutoFit/>
          </a:bodyPr>
          <a:lstStyle/>
          <a:p>
            <a:r>
              <a:rPr lang="en-GB" sz="2400" dirty="0" smtClean="0"/>
              <a:t>3)Identify the figure that completes the pattern.</a:t>
            </a:r>
            <a:endParaRPr lang="en-US" sz="2400" dirty="0"/>
          </a:p>
        </p:txBody>
      </p:sp>
      <p:pic>
        <p:nvPicPr>
          <p:cNvPr id="73730" name="Picture 2" descr="https://www.indiabix.com/_files/images/non-verbal-reasoning/pattern-completion/95.png"/>
          <p:cNvPicPr>
            <a:picLocks noChangeAspect="1" noChangeArrowheads="1"/>
          </p:cNvPicPr>
          <p:nvPr/>
        </p:nvPicPr>
        <p:blipFill>
          <a:blip r:embed="rId2" cstate="print"/>
          <a:srcRect/>
          <a:stretch>
            <a:fillRect/>
          </a:stretch>
        </p:blipFill>
        <p:spPr bwMode="auto">
          <a:xfrm>
            <a:off x="609600" y="914400"/>
            <a:ext cx="7620000" cy="1334579"/>
          </a:xfrm>
          <a:prstGeom prst="rect">
            <a:avLst/>
          </a:prstGeom>
          <a:noFill/>
        </p:spPr>
      </p:pic>
      <p:sp>
        <p:nvSpPr>
          <p:cNvPr id="4" name="TextBox 3"/>
          <p:cNvSpPr txBox="1"/>
          <p:nvPr/>
        </p:nvSpPr>
        <p:spPr>
          <a:xfrm>
            <a:off x="685800" y="3429000"/>
            <a:ext cx="801823" cy="1569660"/>
          </a:xfrm>
          <a:prstGeom prst="rect">
            <a:avLst/>
          </a:prstGeom>
          <a:noFill/>
        </p:spPr>
        <p:txBody>
          <a:bodyPr wrap="none" rtlCol="0">
            <a:spAutoFit/>
          </a:bodyPr>
          <a:lstStyle/>
          <a:p>
            <a:pPr marL="457200" indent="-457200">
              <a:buFont typeface="+mj-lt"/>
              <a:buAutoNum type="alphaUcPeriod"/>
            </a:pPr>
            <a:r>
              <a:rPr lang="en-IN" sz="2400" dirty="0" smtClean="0"/>
              <a:t>1</a:t>
            </a:r>
          </a:p>
          <a:p>
            <a:pPr marL="457200" indent="-457200">
              <a:buFont typeface="+mj-lt"/>
              <a:buAutoNum type="alphaUcPeriod"/>
            </a:pPr>
            <a:r>
              <a:rPr lang="en-IN" sz="2400" dirty="0" smtClean="0"/>
              <a:t>2</a:t>
            </a:r>
          </a:p>
          <a:p>
            <a:pPr marL="457200" indent="-457200">
              <a:buFont typeface="+mj-lt"/>
              <a:buAutoNum type="alphaUcPeriod"/>
            </a:pPr>
            <a:r>
              <a:rPr lang="en-IN" sz="2400" dirty="0" smtClean="0"/>
              <a:t>3</a:t>
            </a:r>
          </a:p>
          <a:p>
            <a:pPr marL="457200" indent="-457200">
              <a:buFont typeface="+mj-lt"/>
              <a:buAutoNum type="alphaUcPeriod"/>
            </a:pPr>
            <a:r>
              <a:rPr lang="en-IN" sz="2400" dirty="0" smtClean="0"/>
              <a:t>4</a:t>
            </a:r>
          </a:p>
        </p:txBody>
      </p:sp>
      <p:sp>
        <p:nvSpPr>
          <p:cNvPr id="73731" name="Rectangle 3"/>
          <p:cNvSpPr>
            <a:spLocks noChangeArrowheads="1"/>
          </p:cNvSpPr>
          <p:nvPr/>
        </p:nvSpPr>
        <p:spPr bwMode="auto">
          <a:xfrm>
            <a:off x="6172200" y="5029200"/>
            <a:ext cx="2278188" cy="101566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5EAC1A"/>
                </a:solidFill>
                <a:effectLst/>
                <a:latin typeface="Arial" pitchFamily="34" charset="0"/>
                <a:cs typeface="Arial" pitchFamily="34" charset="0"/>
              </a:rPr>
              <a:t>Answer:</a:t>
            </a:r>
            <a:r>
              <a:rPr kumimoji="0" lang="en-US" sz="2000" b="0" i="0" u="none" strike="noStrike" cap="none" normalizeH="0" baseline="0" dirty="0" smtClean="0">
                <a:ln>
                  <a:noFill/>
                </a:ln>
                <a:solidFill>
                  <a:srgbClr val="000000"/>
                </a:solidFill>
                <a:effectLst/>
                <a:latin typeface="Arial" pitchFamily="34" charset="0"/>
                <a:cs typeface="Arial" pitchFamily="34" charset="0"/>
              </a:rPr>
              <a:t> Option </a:t>
            </a:r>
            <a:r>
              <a:rPr kumimoji="0" lang="en-US" sz="2000" b="1" i="0" u="none" strike="noStrike" cap="none" normalizeH="0" baseline="0" dirty="0" smtClean="0">
                <a:ln>
                  <a:noFill/>
                </a:ln>
                <a:solidFill>
                  <a:srgbClr val="000000"/>
                </a:solidFill>
                <a:effectLst/>
                <a:latin typeface="Arial" pitchFamily="34" charset="0"/>
                <a:cs typeface="Arial" pitchFamily="34" charset="0"/>
              </a:rPr>
              <a:t>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5EAC1A"/>
                </a:solidFill>
                <a:effectLst/>
                <a:latin typeface="Arial" pitchFamily="34" charset="0"/>
                <a:cs typeface="Arial" pitchFamily="34" charset="0"/>
              </a:rPr>
              <a:t>Explanation: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  </a:t>
            </a:r>
          </a:p>
        </p:txBody>
      </p:sp>
      <p:pic>
        <p:nvPicPr>
          <p:cNvPr id="73732" name="Picture 4" descr="https://www.indiabix.com/_files/images/non-verbal-reasoning/pattern-completion/95-1.png"/>
          <p:cNvPicPr>
            <a:picLocks noChangeAspect="1" noChangeArrowheads="1"/>
          </p:cNvPicPr>
          <p:nvPr/>
        </p:nvPicPr>
        <p:blipFill>
          <a:blip r:embed="rId3" cstate="print"/>
          <a:srcRect/>
          <a:stretch>
            <a:fillRect/>
          </a:stretch>
        </p:blipFill>
        <p:spPr bwMode="auto">
          <a:xfrm>
            <a:off x="7848600" y="5486400"/>
            <a:ext cx="1066800" cy="1084881"/>
          </a:xfrm>
          <a:prstGeom prst="rect">
            <a:avLst/>
          </a:prstGeom>
          <a:noFill/>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2" y="2895600"/>
            <a:ext cx="8161272" cy="1446550"/>
          </a:xfrm>
          <a:prstGeom prst="rect">
            <a:avLst/>
          </a:prstGeom>
          <a:noFill/>
        </p:spPr>
        <p:txBody>
          <a:bodyPr wrap="none" lIns="91440" tIns="45720" rIns="91440" bIns="45720">
            <a:spAutoFit/>
          </a:bodyPr>
          <a:lstStyle/>
          <a:p>
            <a:pPr algn="ctr"/>
            <a:r>
              <a:rPr lang="en-US" sz="88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PAPER FOLDING</a:t>
            </a:r>
            <a:endParaRPr lang="en-US" sz="88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10600" cy="1200329"/>
          </a:xfrm>
          <a:prstGeom prst="rect">
            <a:avLst/>
          </a:prstGeom>
        </p:spPr>
        <p:txBody>
          <a:bodyPr wrap="square">
            <a:spAutoFit/>
          </a:bodyPr>
          <a:lstStyle/>
          <a:p>
            <a:r>
              <a:rPr lang="en-GB" sz="2400" dirty="0" smtClean="0"/>
              <a:t>1)Find out from amongst the four alternatives as to how the pattern would appear when the transparent sheet is folded at the dotted line.</a:t>
            </a:r>
            <a:endParaRPr lang="en-US" sz="2400" dirty="0"/>
          </a:p>
        </p:txBody>
      </p:sp>
      <p:pic>
        <p:nvPicPr>
          <p:cNvPr id="72706" name="Picture 2" descr="https://www.indiabix.com/_files/images/non-verbal-reasoning/paper-folding/40.png"/>
          <p:cNvPicPr>
            <a:picLocks noChangeAspect="1" noChangeArrowheads="1"/>
          </p:cNvPicPr>
          <p:nvPr/>
        </p:nvPicPr>
        <p:blipFill>
          <a:blip r:embed="rId2" cstate="print"/>
          <a:srcRect/>
          <a:stretch>
            <a:fillRect/>
          </a:stretch>
        </p:blipFill>
        <p:spPr bwMode="auto">
          <a:xfrm>
            <a:off x="533399" y="1676400"/>
            <a:ext cx="7555033" cy="1066800"/>
          </a:xfrm>
          <a:prstGeom prst="rect">
            <a:avLst/>
          </a:prstGeom>
          <a:noFill/>
        </p:spPr>
      </p:pic>
      <p:sp>
        <p:nvSpPr>
          <p:cNvPr id="4" name="Rectangle 3"/>
          <p:cNvSpPr/>
          <p:nvPr/>
        </p:nvSpPr>
        <p:spPr>
          <a:xfrm>
            <a:off x="533400" y="2895600"/>
            <a:ext cx="7772400" cy="461665"/>
          </a:xfrm>
          <a:prstGeom prst="rect">
            <a:avLst/>
          </a:prstGeom>
        </p:spPr>
        <p:txBody>
          <a:bodyPr wrap="square">
            <a:spAutoFit/>
          </a:bodyPr>
          <a:lstStyle/>
          <a:p>
            <a:r>
              <a:rPr lang="en-US" sz="2400" dirty="0" smtClean="0"/>
              <a:t>(X)                            (1)                 (2)                 (3)                 (4)</a:t>
            </a:r>
            <a:endParaRPr lang="en-US" sz="2400" dirty="0"/>
          </a:p>
        </p:txBody>
      </p:sp>
      <p:sp>
        <p:nvSpPr>
          <p:cNvPr id="5" name="TextBox 4"/>
          <p:cNvSpPr txBox="1"/>
          <p:nvPr/>
        </p:nvSpPr>
        <p:spPr>
          <a:xfrm>
            <a:off x="533400" y="4343400"/>
            <a:ext cx="801823" cy="1569660"/>
          </a:xfrm>
          <a:prstGeom prst="rect">
            <a:avLst/>
          </a:prstGeom>
          <a:noFill/>
        </p:spPr>
        <p:txBody>
          <a:bodyPr wrap="none" rtlCol="0">
            <a:spAutoFit/>
          </a:bodyPr>
          <a:lstStyle/>
          <a:p>
            <a:pPr marL="457200" indent="-457200">
              <a:buFont typeface="+mj-lt"/>
              <a:buAutoNum type="alphaUcPeriod"/>
            </a:pPr>
            <a:r>
              <a:rPr lang="en-IN" sz="2400" dirty="0" smtClean="0"/>
              <a:t>1</a:t>
            </a:r>
          </a:p>
          <a:p>
            <a:pPr marL="457200" indent="-457200">
              <a:buFont typeface="+mj-lt"/>
              <a:buAutoNum type="alphaUcPeriod"/>
            </a:pPr>
            <a:r>
              <a:rPr lang="en-IN" sz="2400" dirty="0" smtClean="0"/>
              <a:t>2</a:t>
            </a:r>
          </a:p>
          <a:p>
            <a:pPr marL="457200" indent="-457200">
              <a:buFont typeface="+mj-lt"/>
              <a:buAutoNum type="alphaUcPeriod"/>
            </a:pPr>
            <a:r>
              <a:rPr lang="en-IN" sz="2400" dirty="0" smtClean="0"/>
              <a:t>3</a:t>
            </a:r>
          </a:p>
          <a:p>
            <a:pPr marL="457200" indent="-457200">
              <a:buFont typeface="+mj-lt"/>
              <a:buAutoNum type="alphaUcPeriod"/>
            </a:pPr>
            <a:r>
              <a:rPr lang="en-IN" sz="2400" dirty="0" smtClean="0"/>
              <a:t>4</a:t>
            </a:r>
            <a:endParaRPr lang="en-US" sz="2400" dirty="0"/>
          </a:p>
        </p:txBody>
      </p:sp>
      <p:sp>
        <p:nvSpPr>
          <p:cNvPr id="6" name="Rectangle 5"/>
          <p:cNvSpPr/>
          <p:nvPr/>
        </p:nvSpPr>
        <p:spPr>
          <a:xfrm>
            <a:off x="6705600" y="6019800"/>
            <a:ext cx="2426818" cy="461665"/>
          </a:xfrm>
          <a:prstGeom prst="rect">
            <a:avLst/>
          </a:prstGeom>
        </p:spPr>
        <p:txBody>
          <a:bodyPr wrap="none">
            <a:spAutoFit/>
          </a:bodyPr>
          <a:lstStyle/>
          <a:p>
            <a:r>
              <a:rPr lang="en-US" sz="2400" b="1" dirty="0" smtClean="0"/>
              <a:t>Answer:</a:t>
            </a:r>
            <a:r>
              <a:rPr lang="en-US" sz="2400" dirty="0" smtClean="0"/>
              <a:t> Option </a:t>
            </a:r>
            <a:r>
              <a:rPr lang="en-US" sz="2400" b="1" dirty="0" smtClean="0"/>
              <a:t>D</a:t>
            </a:r>
            <a:endParaRPr lang="en-US" sz="24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04800"/>
            <a:ext cx="9144000" cy="830997"/>
          </a:xfrm>
          <a:prstGeom prst="rect">
            <a:avLst/>
          </a:prstGeom>
        </p:spPr>
        <p:txBody>
          <a:bodyPr wrap="square">
            <a:spAutoFit/>
          </a:bodyPr>
          <a:lstStyle/>
          <a:p>
            <a:r>
              <a:rPr lang="en-GB" sz="2400" dirty="0" smtClean="0"/>
              <a:t>2)Find out from amongst the four alternatives as to how the pattern would appear when the transparent sheet is folded at the dotted line.</a:t>
            </a:r>
            <a:endParaRPr lang="en-US" sz="2400" dirty="0"/>
          </a:p>
        </p:txBody>
      </p:sp>
      <p:pic>
        <p:nvPicPr>
          <p:cNvPr id="71682" name="Picture 2" descr="https://www.indiabix.com/_files/images/non-verbal-reasoning/paper-folding/1.png"/>
          <p:cNvPicPr>
            <a:picLocks noChangeAspect="1" noChangeArrowheads="1"/>
          </p:cNvPicPr>
          <p:nvPr/>
        </p:nvPicPr>
        <p:blipFill>
          <a:blip r:embed="rId2" cstate="print"/>
          <a:srcRect/>
          <a:stretch>
            <a:fillRect/>
          </a:stretch>
        </p:blipFill>
        <p:spPr bwMode="auto">
          <a:xfrm>
            <a:off x="533399" y="1447800"/>
            <a:ext cx="7609827" cy="1066800"/>
          </a:xfrm>
          <a:prstGeom prst="rect">
            <a:avLst/>
          </a:prstGeom>
          <a:noFill/>
        </p:spPr>
      </p:pic>
      <p:sp>
        <p:nvSpPr>
          <p:cNvPr id="4" name="Rectangle 3"/>
          <p:cNvSpPr/>
          <p:nvPr/>
        </p:nvSpPr>
        <p:spPr>
          <a:xfrm>
            <a:off x="685800" y="2667000"/>
            <a:ext cx="7467600" cy="461665"/>
          </a:xfrm>
          <a:prstGeom prst="rect">
            <a:avLst/>
          </a:prstGeom>
        </p:spPr>
        <p:txBody>
          <a:bodyPr wrap="square">
            <a:spAutoFit/>
          </a:bodyPr>
          <a:lstStyle/>
          <a:p>
            <a:r>
              <a:rPr lang="en-US" sz="2400" dirty="0" smtClean="0"/>
              <a:t>(X)                       (1)                   (2)                 (3)                  (4)</a:t>
            </a:r>
            <a:endParaRPr lang="en-US" sz="2400" dirty="0"/>
          </a:p>
        </p:txBody>
      </p:sp>
      <p:sp>
        <p:nvSpPr>
          <p:cNvPr id="5" name="TextBox 4"/>
          <p:cNvSpPr txBox="1"/>
          <p:nvPr/>
        </p:nvSpPr>
        <p:spPr>
          <a:xfrm>
            <a:off x="762000" y="4038600"/>
            <a:ext cx="801823" cy="1569660"/>
          </a:xfrm>
          <a:prstGeom prst="rect">
            <a:avLst/>
          </a:prstGeom>
          <a:noFill/>
        </p:spPr>
        <p:txBody>
          <a:bodyPr wrap="none" rtlCol="0">
            <a:spAutoFit/>
          </a:bodyPr>
          <a:lstStyle/>
          <a:p>
            <a:pPr marL="457200" indent="-457200">
              <a:buFont typeface="+mj-lt"/>
              <a:buAutoNum type="alphaUcPeriod"/>
            </a:pPr>
            <a:r>
              <a:rPr lang="en-IN" sz="2400" dirty="0" smtClean="0"/>
              <a:t>1</a:t>
            </a:r>
          </a:p>
          <a:p>
            <a:pPr marL="457200" indent="-457200">
              <a:buFont typeface="+mj-lt"/>
              <a:buAutoNum type="alphaUcPeriod"/>
            </a:pPr>
            <a:r>
              <a:rPr lang="en-IN" sz="2400" dirty="0" smtClean="0"/>
              <a:t>2</a:t>
            </a:r>
          </a:p>
          <a:p>
            <a:pPr marL="457200" indent="-457200">
              <a:buFont typeface="+mj-lt"/>
              <a:buAutoNum type="alphaUcPeriod"/>
            </a:pPr>
            <a:r>
              <a:rPr lang="en-IN" sz="2400" dirty="0" smtClean="0"/>
              <a:t>3</a:t>
            </a:r>
          </a:p>
          <a:p>
            <a:pPr marL="457200" indent="-457200">
              <a:buFont typeface="+mj-lt"/>
              <a:buAutoNum type="alphaUcPeriod"/>
            </a:pPr>
            <a:r>
              <a:rPr lang="en-IN" sz="2400" dirty="0" smtClean="0"/>
              <a:t>4</a:t>
            </a:r>
            <a:endParaRPr lang="en-US" sz="2400" dirty="0"/>
          </a:p>
        </p:txBody>
      </p:sp>
      <p:sp>
        <p:nvSpPr>
          <p:cNvPr id="6" name="Rectangle 5"/>
          <p:cNvSpPr/>
          <p:nvPr/>
        </p:nvSpPr>
        <p:spPr>
          <a:xfrm>
            <a:off x="6477000" y="6096000"/>
            <a:ext cx="2426818" cy="461665"/>
          </a:xfrm>
          <a:prstGeom prst="rect">
            <a:avLst/>
          </a:prstGeom>
        </p:spPr>
        <p:txBody>
          <a:bodyPr wrap="none">
            <a:spAutoFit/>
          </a:bodyPr>
          <a:lstStyle/>
          <a:p>
            <a:r>
              <a:rPr lang="en-US" sz="2400" b="1" dirty="0" smtClean="0"/>
              <a:t>Answer:</a:t>
            </a:r>
            <a:r>
              <a:rPr lang="en-US" sz="2400" dirty="0" smtClean="0"/>
              <a:t> Option </a:t>
            </a:r>
            <a:r>
              <a:rPr lang="en-US" sz="2400" b="1" dirty="0" smtClean="0"/>
              <a:t>D</a:t>
            </a:r>
            <a:endParaRPr lang="en-US" sz="24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372600" cy="830997"/>
          </a:xfrm>
          <a:prstGeom prst="rect">
            <a:avLst/>
          </a:prstGeom>
        </p:spPr>
        <p:txBody>
          <a:bodyPr wrap="square">
            <a:spAutoFit/>
          </a:bodyPr>
          <a:lstStyle/>
          <a:p>
            <a:r>
              <a:rPr lang="en-GB" sz="2400" dirty="0" smtClean="0"/>
              <a:t>3)Find out from amongst the four alternatives as to how the pattern would appear when the transparent sheet is folded at the dotted line.</a:t>
            </a:r>
            <a:endParaRPr lang="en-US" sz="2400" dirty="0"/>
          </a:p>
        </p:txBody>
      </p:sp>
      <p:pic>
        <p:nvPicPr>
          <p:cNvPr id="70658" name="Picture 2" descr="https://www.indiabix.com/_files/images/non-verbal-reasoning/paper-folding/11.png"/>
          <p:cNvPicPr>
            <a:picLocks noChangeAspect="1" noChangeArrowheads="1"/>
          </p:cNvPicPr>
          <p:nvPr/>
        </p:nvPicPr>
        <p:blipFill>
          <a:blip r:embed="rId2" cstate="print"/>
          <a:srcRect/>
          <a:stretch>
            <a:fillRect/>
          </a:stretch>
        </p:blipFill>
        <p:spPr bwMode="auto">
          <a:xfrm>
            <a:off x="533400" y="1143000"/>
            <a:ext cx="7908809" cy="1143000"/>
          </a:xfrm>
          <a:prstGeom prst="rect">
            <a:avLst/>
          </a:prstGeom>
          <a:noFill/>
        </p:spPr>
      </p:pic>
      <p:sp>
        <p:nvSpPr>
          <p:cNvPr id="4" name="Rectangle 3"/>
          <p:cNvSpPr/>
          <p:nvPr/>
        </p:nvSpPr>
        <p:spPr>
          <a:xfrm>
            <a:off x="838200" y="2514600"/>
            <a:ext cx="8305800" cy="461665"/>
          </a:xfrm>
          <a:prstGeom prst="rect">
            <a:avLst/>
          </a:prstGeom>
        </p:spPr>
        <p:txBody>
          <a:bodyPr wrap="square">
            <a:spAutoFit/>
          </a:bodyPr>
          <a:lstStyle/>
          <a:p>
            <a:r>
              <a:rPr lang="en-US" sz="2400" dirty="0" smtClean="0"/>
              <a:t>(X)                     (1)                       (2)                 (3)                 (4)</a:t>
            </a:r>
            <a:endParaRPr lang="en-US" sz="2400" dirty="0"/>
          </a:p>
        </p:txBody>
      </p:sp>
      <p:sp>
        <p:nvSpPr>
          <p:cNvPr id="5" name="TextBox 4"/>
          <p:cNvSpPr txBox="1"/>
          <p:nvPr/>
        </p:nvSpPr>
        <p:spPr>
          <a:xfrm>
            <a:off x="838200" y="4267200"/>
            <a:ext cx="801823" cy="1569660"/>
          </a:xfrm>
          <a:prstGeom prst="rect">
            <a:avLst/>
          </a:prstGeom>
          <a:noFill/>
        </p:spPr>
        <p:txBody>
          <a:bodyPr wrap="none" rtlCol="0">
            <a:spAutoFit/>
          </a:bodyPr>
          <a:lstStyle/>
          <a:p>
            <a:pPr marL="457200" indent="-457200">
              <a:buFont typeface="+mj-lt"/>
              <a:buAutoNum type="alphaUcPeriod"/>
            </a:pPr>
            <a:r>
              <a:rPr lang="en-IN" sz="2400" dirty="0" smtClean="0"/>
              <a:t>1</a:t>
            </a:r>
          </a:p>
          <a:p>
            <a:pPr marL="457200" indent="-457200">
              <a:buFont typeface="+mj-lt"/>
              <a:buAutoNum type="alphaUcPeriod"/>
            </a:pPr>
            <a:r>
              <a:rPr lang="en-IN" sz="2400" dirty="0" smtClean="0"/>
              <a:t>2</a:t>
            </a:r>
          </a:p>
          <a:p>
            <a:pPr marL="457200" indent="-457200">
              <a:buFont typeface="+mj-lt"/>
              <a:buAutoNum type="alphaUcPeriod"/>
            </a:pPr>
            <a:r>
              <a:rPr lang="en-IN" sz="2400" dirty="0" smtClean="0"/>
              <a:t>3</a:t>
            </a:r>
          </a:p>
          <a:p>
            <a:pPr marL="457200" indent="-457200">
              <a:buFont typeface="+mj-lt"/>
              <a:buAutoNum type="alphaUcPeriod"/>
            </a:pPr>
            <a:r>
              <a:rPr lang="en-IN" sz="2400" dirty="0" smtClean="0"/>
              <a:t>4</a:t>
            </a:r>
            <a:endParaRPr lang="en-US" sz="2400" dirty="0"/>
          </a:p>
        </p:txBody>
      </p:sp>
      <p:sp>
        <p:nvSpPr>
          <p:cNvPr id="6" name="Rectangle 5"/>
          <p:cNvSpPr/>
          <p:nvPr/>
        </p:nvSpPr>
        <p:spPr>
          <a:xfrm>
            <a:off x="6738020" y="6172200"/>
            <a:ext cx="2405980" cy="461665"/>
          </a:xfrm>
          <a:prstGeom prst="rect">
            <a:avLst/>
          </a:prstGeom>
        </p:spPr>
        <p:txBody>
          <a:bodyPr wrap="none">
            <a:spAutoFit/>
          </a:bodyPr>
          <a:lstStyle/>
          <a:p>
            <a:r>
              <a:rPr lang="en-US" sz="2400" b="1" dirty="0" smtClean="0"/>
              <a:t>Answer:</a:t>
            </a:r>
            <a:r>
              <a:rPr lang="en-US" sz="2400" dirty="0" smtClean="0"/>
              <a:t> Option </a:t>
            </a:r>
            <a:r>
              <a:rPr lang="en-US" sz="2400" b="1" dirty="0" smtClean="0"/>
              <a:t>B</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2"/>
            <a:ext cx="9601200" cy="1200329"/>
          </a:xfrm>
          <a:prstGeom prst="rect">
            <a:avLst/>
          </a:prstGeom>
        </p:spPr>
        <p:txBody>
          <a:bodyPr wrap="square">
            <a:spAutoFit/>
          </a:bodyPr>
          <a:lstStyle/>
          <a:p>
            <a:r>
              <a:rPr lang="en-GB" sz="2400" dirty="0" smtClean="0"/>
              <a:t>2) Select a figure from amongst the Answer Figures which will continue </a:t>
            </a:r>
          </a:p>
          <a:p>
            <a:r>
              <a:rPr lang="en-GB" sz="2400" dirty="0" smtClean="0"/>
              <a:t>       the same series as established by the five Problem Figures.</a:t>
            </a:r>
          </a:p>
          <a:p>
            <a:r>
              <a:rPr lang="en-GB" sz="2400" dirty="0" smtClean="0"/>
              <a:t>        Problem Figures:                          Answer Figures:</a:t>
            </a:r>
            <a:endParaRPr lang="en-GB" sz="2400" dirty="0"/>
          </a:p>
        </p:txBody>
      </p:sp>
      <p:pic>
        <p:nvPicPr>
          <p:cNvPr id="17410" name="Picture 2" descr="https://www.indiabix.com/_files/images/non-verbal-reasoning/series/22.png"/>
          <p:cNvPicPr>
            <a:picLocks noChangeAspect="1" noChangeArrowheads="1"/>
          </p:cNvPicPr>
          <p:nvPr/>
        </p:nvPicPr>
        <p:blipFill>
          <a:blip r:embed="rId2" cstate="print"/>
          <a:srcRect/>
          <a:stretch>
            <a:fillRect/>
          </a:stretch>
        </p:blipFill>
        <p:spPr bwMode="auto">
          <a:xfrm>
            <a:off x="533400" y="1524000"/>
            <a:ext cx="6096000" cy="914400"/>
          </a:xfrm>
          <a:prstGeom prst="rect">
            <a:avLst/>
          </a:prstGeom>
          <a:noFill/>
        </p:spPr>
      </p:pic>
      <p:sp>
        <p:nvSpPr>
          <p:cNvPr id="4" name="Rectangle 3"/>
          <p:cNvSpPr/>
          <p:nvPr/>
        </p:nvSpPr>
        <p:spPr>
          <a:xfrm>
            <a:off x="609600" y="2514600"/>
            <a:ext cx="7467600" cy="400110"/>
          </a:xfrm>
          <a:prstGeom prst="rect">
            <a:avLst/>
          </a:prstGeom>
        </p:spPr>
        <p:txBody>
          <a:bodyPr wrap="square">
            <a:spAutoFit/>
          </a:bodyPr>
          <a:lstStyle/>
          <a:p>
            <a:r>
              <a:rPr lang="pt-BR" sz="2000" dirty="0" smtClean="0"/>
              <a:t> (A)     (B)     (C)     (D)     (E)          (1)     (2)     (3)     (4)     (5)</a:t>
            </a:r>
            <a:endParaRPr lang="en-US" sz="2000" dirty="0"/>
          </a:p>
        </p:txBody>
      </p:sp>
      <p:sp>
        <p:nvSpPr>
          <p:cNvPr id="5" name="TextBox 4"/>
          <p:cNvSpPr txBox="1"/>
          <p:nvPr/>
        </p:nvSpPr>
        <p:spPr>
          <a:xfrm>
            <a:off x="457200" y="3352800"/>
            <a:ext cx="686406" cy="1938992"/>
          </a:xfrm>
          <a:prstGeom prst="rect">
            <a:avLst/>
          </a:prstGeom>
          <a:noFill/>
        </p:spPr>
        <p:txBody>
          <a:bodyPr wrap="none" rtlCol="0">
            <a:spAutoFit/>
          </a:bodyPr>
          <a:lstStyle/>
          <a:p>
            <a:pPr marL="342900" indent="-342900">
              <a:buFont typeface="+mj-lt"/>
              <a:buAutoNum type="alphaLcParenR"/>
            </a:pPr>
            <a:r>
              <a:rPr lang="en-IN" sz="2400" dirty="0" smtClean="0"/>
              <a:t>1</a:t>
            </a:r>
          </a:p>
          <a:p>
            <a:pPr marL="342900" indent="-342900">
              <a:buFont typeface="+mj-lt"/>
              <a:buAutoNum type="alphaLcParenR"/>
            </a:pPr>
            <a:r>
              <a:rPr lang="en-IN" sz="2400" dirty="0" smtClean="0"/>
              <a:t>2</a:t>
            </a:r>
          </a:p>
          <a:p>
            <a:pPr marL="342900" indent="-342900">
              <a:buFont typeface="+mj-lt"/>
              <a:buAutoNum type="alphaLcParenR"/>
            </a:pPr>
            <a:r>
              <a:rPr lang="en-IN" sz="2400" dirty="0" smtClean="0"/>
              <a:t>3</a:t>
            </a:r>
          </a:p>
          <a:p>
            <a:pPr marL="342900" indent="-342900">
              <a:buFont typeface="+mj-lt"/>
              <a:buAutoNum type="alphaLcParenR"/>
            </a:pPr>
            <a:r>
              <a:rPr lang="en-IN" sz="2400" dirty="0" smtClean="0"/>
              <a:t>4</a:t>
            </a:r>
          </a:p>
          <a:p>
            <a:pPr marL="342900" indent="-342900">
              <a:buFont typeface="+mj-lt"/>
              <a:buAutoNum type="alphaLcParenR"/>
            </a:pPr>
            <a:r>
              <a:rPr lang="en-IN" sz="2400" dirty="0" smtClean="0"/>
              <a:t>5</a:t>
            </a:r>
          </a:p>
        </p:txBody>
      </p:sp>
      <p:sp>
        <p:nvSpPr>
          <p:cNvPr id="6" name="Rectangle 5"/>
          <p:cNvSpPr/>
          <p:nvPr/>
        </p:nvSpPr>
        <p:spPr>
          <a:xfrm>
            <a:off x="4572000" y="5105400"/>
            <a:ext cx="4572000" cy="1569660"/>
          </a:xfrm>
          <a:prstGeom prst="rect">
            <a:avLst/>
          </a:prstGeom>
        </p:spPr>
        <p:txBody>
          <a:bodyPr>
            <a:spAutoFit/>
          </a:bodyPr>
          <a:lstStyle/>
          <a:p>
            <a:r>
              <a:rPr lang="en-GB" sz="2400" b="1" dirty="0" smtClean="0"/>
              <a:t>Answer:</a:t>
            </a:r>
            <a:r>
              <a:rPr lang="en-GB" sz="2400" dirty="0" smtClean="0"/>
              <a:t> Option </a:t>
            </a:r>
            <a:r>
              <a:rPr lang="en-GB" sz="2400" b="1" dirty="0" smtClean="0"/>
              <a:t>b</a:t>
            </a:r>
            <a:endParaRPr lang="en-GB" sz="2400" dirty="0" smtClean="0"/>
          </a:p>
          <a:p>
            <a:r>
              <a:rPr lang="en-GB" sz="2400" b="1" dirty="0" smtClean="0"/>
              <a:t>Explanation:</a:t>
            </a:r>
            <a:endParaRPr lang="en-GB" sz="2400" dirty="0" smtClean="0"/>
          </a:p>
          <a:p>
            <a:r>
              <a:rPr lang="en-GB" sz="2400" dirty="0" smtClean="0"/>
              <a:t>In each step, the elements move in the sequence.</a:t>
            </a:r>
            <a:endParaRPr lang="en-GB" sz="24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2966" y="2967338"/>
            <a:ext cx="7978081" cy="1323439"/>
          </a:xfrm>
          <a:prstGeom prst="rect">
            <a:avLst/>
          </a:prstGeom>
          <a:noFill/>
        </p:spPr>
        <p:txBody>
          <a:bodyPr wrap="none" lIns="91440" tIns="45720" rIns="91440" bIns="45720">
            <a:spAutoFit/>
          </a:bodyPr>
          <a:lstStyle/>
          <a:p>
            <a:pPr algn="ctr"/>
            <a:r>
              <a:rPr lang="en-US" sz="8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RULE DETECTION</a:t>
            </a:r>
            <a:endParaRPr lang="en-US" sz="8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9525000" cy="830997"/>
          </a:xfrm>
          <a:prstGeom prst="rect">
            <a:avLst/>
          </a:prstGeom>
        </p:spPr>
        <p:txBody>
          <a:bodyPr wrap="square">
            <a:spAutoFit/>
          </a:bodyPr>
          <a:lstStyle/>
          <a:p>
            <a:r>
              <a:rPr lang="en-GB" sz="2400" dirty="0" smtClean="0"/>
              <a:t>1)Choose the set of figures which follows the given rule.</a:t>
            </a:r>
          </a:p>
          <a:p>
            <a:r>
              <a:rPr lang="en-GB" sz="2400" b="1" dirty="0" smtClean="0"/>
              <a:t>Rule: </a:t>
            </a:r>
            <a:r>
              <a:rPr lang="en-GB" sz="2400" dirty="0" smtClean="0"/>
              <a:t>Closed figures losing their sides and open figures gaining their sides</a:t>
            </a:r>
            <a:endParaRPr lang="en-GB" sz="2400" dirty="0"/>
          </a:p>
        </p:txBody>
      </p:sp>
      <p:pic>
        <p:nvPicPr>
          <p:cNvPr id="69634" name="Picture 2" descr="https://www.indiabix.com/_files/images/non-verbal-reasoning/rule-detection/3.png"/>
          <p:cNvPicPr>
            <a:picLocks noChangeAspect="1" noChangeArrowheads="1"/>
          </p:cNvPicPr>
          <p:nvPr/>
        </p:nvPicPr>
        <p:blipFill>
          <a:blip r:embed="rId2" cstate="print"/>
          <a:srcRect/>
          <a:stretch>
            <a:fillRect/>
          </a:stretch>
        </p:blipFill>
        <p:spPr bwMode="auto">
          <a:xfrm>
            <a:off x="381000" y="1524000"/>
            <a:ext cx="4572000" cy="4156364"/>
          </a:xfrm>
          <a:prstGeom prst="rect">
            <a:avLst/>
          </a:prstGeom>
          <a:noFill/>
        </p:spPr>
      </p:pic>
      <p:sp>
        <p:nvSpPr>
          <p:cNvPr id="4" name="TextBox 3"/>
          <p:cNvSpPr txBox="1"/>
          <p:nvPr/>
        </p:nvSpPr>
        <p:spPr>
          <a:xfrm>
            <a:off x="5715000" y="2286000"/>
            <a:ext cx="801823" cy="1569660"/>
          </a:xfrm>
          <a:prstGeom prst="rect">
            <a:avLst/>
          </a:prstGeom>
          <a:noFill/>
        </p:spPr>
        <p:txBody>
          <a:bodyPr wrap="none" rtlCol="0">
            <a:spAutoFit/>
          </a:bodyPr>
          <a:lstStyle/>
          <a:p>
            <a:pPr marL="457200" indent="-457200">
              <a:buFont typeface="+mj-lt"/>
              <a:buAutoNum type="alphaUcPeriod"/>
            </a:pPr>
            <a:r>
              <a:rPr lang="en-IN" sz="2400" dirty="0" smtClean="0"/>
              <a:t>1</a:t>
            </a:r>
          </a:p>
          <a:p>
            <a:pPr marL="457200" indent="-457200">
              <a:buFont typeface="+mj-lt"/>
              <a:buAutoNum type="alphaUcPeriod"/>
            </a:pPr>
            <a:r>
              <a:rPr lang="en-IN" sz="2400" dirty="0" smtClean="0"/>
              <a:t>2</a:t>
            </a:r>
          </a:p>
          <a:p>
            <a:pPr marL="457200" indent="-457200">
              <a:buFont typeface="+mj-lt"/>
              <a:buAutoNum type="alphaUcPeriod"/>
            </a:pPr>
            <a:r>
              <a:rPr lang="en-IN" sz="2400" dirty="0" smtClean="0"/>
              <a:t>3</a:t>
            </a:r>
          </a:p>
          <a:p>
            <a:pPr marL="457200" indent="-457200">
              <a:buFont typeface="+mj-lt"/>
              <a:buAutoNum type="alphaUcPeriod"/>
            </a:pPr>
            <a:r>
              <a:rPr lang="en-IN" sz="2400" dirty="0" smtClean="0"/>
              <a:t>4</a:t>
            </a:r>
            <a:endParaRPr lang="en-US" sz="2400" dirty="0"/>
          </a:p>
        </p:txBody>
      </p:sp>
      <p:sp>
        <p:nvSpPr>
          <p:cNvPr id="5" name="Rectangle 4"/>
          <p:cNvSpPr/>
          <p:nvPr/>
        </p:nvSpPr>
        <p:spPr>
          <a:xfrm>
            <a:off x="6553200" y="6172200"/>
            <a:ext cx="2396362" cy="461665"/>
          </a:xfrm>
          <a:prstGeom prst="rect">
            <a:avLst/>
          </a:prstGeom>
        </p:spPr>
        <p:txBody>
          <a:bodyPr wrap="none">
            <a:spAutoFit/>
          </a:bodyPr>
          <a:lstStyle/>
          <a:p>
            <a:r>
              <a:rPr lang="en-US" sz="2400" b="1" dirty="0" smtClean="0"/>
              <a:t>Answer:</a:t>
            </a:r>
            <a:r>
              <a:rPr lang="en-US" sz="2400" dirty="0" smtClean="0"/>
              <a:t> Option </a:t>
            </a:r>
            <a:r>
              <a:rPr lang="en-US" sz="2400" b="1" dirty="0" smtClean="0"/>
              <a:t>C</a:t>
            </a:r>
            <a:endParaRPr lang="en-US" sz="24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8305800" cy="1200329"/>
          </a:xfrm>
          <a:prstGeom prst="rect">
            <a:avLst/>
          </a:prstGeom>
        </p:spPr>
        <p:txBody>
          <a:bodyPr wrap="square">
            <a:spAutoFit/>
          </a:bodyPr>
          <a:lstStyle/>
          <a:p>
            <a:r>
              <a:rPr lang="en-GB" sz="2400" dirty="0" smtClean="0"/>
              <a:t>2)Choose the set of figures which follows the given rule.</a:t>
            </a:r>
          </a:p>
          <a:p>
            <a:r>
              <a:rPr lang="en-GB" sz="2400" b="1" dirty="0" smtClean="0"/>
              <a:t>Rule: </a:t>
            </a:r>
            <a:r>
              <a:rPr lang="en-GB" sz="2400" dirty="0" smtClean="0"/>
              <a:t>Closed figures gradually become open and open figures gradually become closed</a:t>
            </a:r>
            <a:r>
              <a:rPr lang="en-GB" dirty="0" smtClean="0"/>
              <a:t>.</a:t>
            </a:r>
            <a:endParaRPr lang="en-GB" dirty="0"/>
          </a:p>
        </p:txBody>
      </p:sp>
      <p:pic>
        <p:nvPicPr>
          <p:cNvPr id="68610" name="Picture 2" descr="https://www.indiabix.com/_files/images/non-verbal-reasoning/rule-detection/12.png"/>
          <p:cNvPicPr>
            <a:picLocks noChangeAspect="1" noChangeArrowheads="1"/>
          </p:cNvPicPr>
          <p:nvPr/>
        </p:nvPicPr>
        <p:blipFill>
          <a:blip r:embed="rId2" cstate="print"/>
          <a:srcRect/>
          <a:stretch>
            <a:fillRect/>
          </a:stretch>
        </p:blipFill>
        <p:spPr bwMode="auto">
          <a:xfrm>
            <a:off x="533400" y="1828800"/>
            <a:ext cx="4495800" cy="4256661"/>
          </a:xfrm>
          <a:prstGeom prst="rect">
            <a:avLst/>
          </a:prstGeom>
          <a:noFill/>
        </p:spPr>
      </p:pic>
      <p:sp>
        <p:nvSpPr>
          <p:cNvPr id="4" name="Rectangle 3"/>
          <p:cNvSpPr/>
          <p:nvPr/>
        </p:nvSpPr>
        <p:spPr>
          <a:xfrm>
            <a:off x="6747638" y="6248400"/>
            <a:ext cx="2396362" cy="461665"/>
          </a:xfrm>
          <a:prstGeom prst="rect">
            <a:avLst/>
          </a:prstGeom>
        </p:spPr>
        <p:txBody>
          <a:bodyPr wrap="none">
            <a:spAutoFit/>
          </a:bodyPr>
          <a:lstStyle/>
          <a:p>
            <a:r>
              <a:rPr lang="en-US" sz="2400" b="1" dirty="0" smtClean="0"/>
              <a:t>Answer:</a:t>
            </a:r>
            <a:r>
              <a:rPr lang="en-US" sz="2400" dirty="0" smtClean="0"/>
              <a:t> Option </a:t>
            </a:r>
            <a:r>
              <a:rPr lang="en-US" sz="2400" b="1" dirty="0" smtClean="0"/>
              <a:t>C</a:t>
            </a:r>
            <a:endParaRPr lang="en-US" sz="2400" dirty="0"/>
          </a:p>
        </p:txBody>
      </p:sp>
      <p:sp>
        <p:nvSpPr>
          <p:cNvPr id="5" name="TextBox 4"/>
          <p:cNvSpPr txBox="1"/>
          <p:nvPr/>
        </p:nvSpPr>
        <p:spPr>
          <a:xfrm>
            <a:off x="6248400" y="2057400"/>
            <a:ext cx="801823" cy="1569660"/>
          </a:xfrm>
          <a:prstGeom prst="rect">
            <a:avLst/>
          </a:prstGeom>
          <a:noFill/>
        </p:spPr>
        <p:txBody>
          <a:bodyPr wrap="none" rtlCol="0">
            <a:spAutoFit/>
          </a:bodyPr>
          <a:lstStyle/>
          <a:p>
            <a:pPr marL="457200" indent="-457200">
              <a:buFont typeface="+mj-lt"/>
              <a:buAutoNum type="alphaUcPeriod"/>
            </a:pPr>
            <a:r>
              <a:rPr lang="en-IN" sz="2400" dirty="0" smtClean="0"/>
              <a:t>1</a:t>
            </a:r>
          </a:p>
          <a:p>
            <a:pPr marL="457200" indent="-457200">
              <a:buFont typeface="+mj-lt"/>
              <a:buAutoNum type="alphaUcPeriod"/>
            </a:pPr>
            <a:r>
              <a:rPr lang="en-IN" sz="2400" dirty="0" smtClean="0"/>
              <a:t>2</a:t>
            </a:r>
          </a:p>
          <a:p>
            <a:pPr marL="457200" indent="-457200">
              <a:buFont typeface="+mj-lt"/>
              <a:buAutoNum type="alphaUcPeriod"/>
            </a:pPr>
            <a:r>
              <a:rPr lang="en-IN" sz="2400" dirty="0" smtClean="0"/>
              <a:t>3</a:t>
            </a:r>
          </a:p>
          <a:p>
            <a:pPr marL="457200" indent="-457200">
              <a:buFont typeface="+mj-lt"/>
              <a:buAutoNum type="alphaUcPeriod"/>
            </a:pPr>
            <a:r>
              <a:rPr lang="en-IN" sz="2400" dirty="0" smtClean="0"/>
              <a:t>4</a:t>
            </a:r>
            <a:endParaRPr lang="en-US" sz="24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8839200" cy="1200329"/>
          </a:xfrm>
          <a:prstGeom prst="rect">
            <a:avLst/>
          </a:prstGeom>
        </p:spPr>
        <p:txBody>
          <a:bodyPr wrap="square">
            <a:spAutoFit/>
          </a:bodyPr>
          <a:lstStyle/>
          <a:p>
            <a:r>
              <a:rPr lang="en-GB" sz="2400" dirty="0" smtClean="0"/>
              <a:t>3)Choose the set of figures which follows the given rule.</a:t>
            </a:r>
          </a:p>
          <a:p>
            <a:r>
              <a:rPr lang="en-GB" sz="2400" b="1" dirty="0" smtClean="0"/>
              <a:t>Rule: </a:t>
            </a:r>
            <a:r>
              <a:rPr lang="en-GB" sz="2400" dirty="0" smtClean="0"/>
              <a:t>Closed figures become more and more open and open figures become more and more closed.</a:t>
            </a:r>
            <a:endParaRPr lang="en-GB" sz="2400" dirty="0"/>
          </a:p>
        </p:txBody>
      </p:sp>
      <p:pic>
        <p:nvPicPr>
          <p:cNvPr id="67586" name="Picture 2" descr="https://www.indiabix.com/_files/images/non-verbal-reasoning/rule-detection/10.png"/>
          <p:cNvPicPr>
            <a:picLocks noChangeAspect="1" noChangeArrowheads="1"/>
          </p:cNvPicPr>
          <p:nvPr/>
        </p:nvPicPr>
        <p:blipFill>
          <a:blip r:embed="rId2" cstate="print"/>
          <a:srcRect/>
          <a:stretch>
            <a:fillRect/>
          </a:stretch>
        </p:blipFill>
        <p:spPr bwMode="auto">
          <a:xfrm>
            <a:off x="609600" y="1752600"/>
            <a:ext cx="3948752" cy="4267200"/>
          </a:xfrm>
          <a:prstGeom prst="rect">
            <a:avLst/>
          </a:prstGeom>
          <a:noFill/>
        </p:spPr>
      </p:pic>
      <p:sp>
        <p:nvSpPr>
          <p:cNvPr id="4" name="TextBox 3"/>
          <p:cNvSpPr txBox="1"/>
          <p:nvPr/>
        </p:nvSpPr>
        <p:spPr>
          <a:xfrm>
            <a:off x="5791200" y="2209800"/>
            <a:ext cx="801823" cy="1569660"/>
          </a:xfrm>
          <a:prstGeom prst="rect">
            <a:avLst/>
          </a:prstGeom>
          <a:noFill/>
        </p:spPr>
        <p:txBody>
          <a:bodyPr wrap="none" rtlCol="0">
            <a:spAutoFit/>
          </a:bodyPr>
          <a:lstStyle/>
          <a:p>
            <a:pPr marL="457200" indent="-457200">
              <a:buFont typeface="+mj-lt"/>
              <a:buAutoNum type="alphaUcPeriod"/>
            </a:pPr>
            <a:r>
              <a:rPr lang="en-IN" sz="2400" dirty="0" smtClean="0"/>
              <a:t>1</a:t>
            </a:r>
          </a:p>
          <a:p>
            <a:pPr marL="457200" indent="-457200">
              <a:buFont typeface="+mj-lt"/>
              <a:buAutoNum type="alphaUcPeriod"/>
            </a:pPr>
            <a:r>
              <a:rPr lang="en-IN" sz="2400" dirty="0" smtClean="0"/>
              <a:t>2</a:t>
            </a:r>
          </a:p>
          <a:p>
            <a:pPr marL="457200" indent="-457200">
              <a:buFont typeface="+mj-lt"/>
              <a:buAutoNum type="alphaUcPeriod"/>
            </a:pPr>
            <a:r>
              <a:rPr lang="en-IN" sz="2400" dirty="0" smtClean="0"/>
              <a:t>3</a:t>
            </a:r>
          </a:p>
          <a:p>
            <a:pPr marL="457200" indent="-457200">
              <a:buFont typeface="+mj-lt"/>
              <a:buAutoNum type="alphaUcPeriod"/>
            </a:pPr>
            <a:r>
              <a:rPr lang="en-IN" sz="2400" dirty="0" smtClean="0"/>
              <a:t>4</a:t>
            </a:r>
            <a:endParaRPr lang="en-US" sz="2400" dirty="0"/>
          </a:p>
        </p:txBody>
      </p:sp>
      <p:sp>
        <p:nvSpPr>
          <p:cNvPr id="5" name="Rectangle 4"/>
          <p:cNvSpPr/>
          <p:nvPr/>
        </p:nvSpPr>
        <p:spPr>
          <a:xfrm>
            <a:off x="6553200" y="6172200"/>
            <a:ext cx="2405980" cy="461665"/>
          </a:xfrm>
          <a:prstGeom prst="rect">
            <a:avLst/>
          </a:prstGeom>
        </p:spPr>
        <p:txBody>
          <a:bodyPr wrap="none">
            <a:spAutoFit/>
          </a:bodyPr>
          <a:lstStyle/>
          <a:p>
            <a:r>
              <a:rPr lang="en-US" sz="2400" b="1" dirty="0" smtClean="0"/>
              <a:t>Answer:</a:t>
            </a:r>
            <a:r>
              <a:rPr lang="en-US" sz="2400" dirty="0" smtClean="0"/>
              <a:t> Option </a:t>
            </a:r>
            <a:r>
              <a:rPr lang="en-US" sz="2400" b="1" dirty="0" smtClean="0"/>
              <a:t>B</a:t>
            </a:r>
            <a:endParaRPr lang="en-US" sz="24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1" y="2590800"/>
            <a:ext cx="8014695" cy="1446550"/>
          </a:xfrm>
          <a:prstGeom prst="rect">
            <a:avLst/>
          </a:prstGeom>
          <a:noFill/>
        </p:spPr>
        <p:txBody>
          <a:bodyPr wrap="none" lIns="91440" tIns="45720" rIns="91440" bIns="45720">
            <a:spAutoFit/>
          </a:bodyPr>
          <a:lstStyle/>
          <a:p>
            <a:pPr algn="ctr"/>
            <a:r>
              <a:rPr lang="en-US" sz="88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DOT SITUATION</a:t>
            </a:r>
            <a:endParaRPr lang="en-US" sz="88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686800" cy="830997"/>
          </a:xfrm>
          <a:prstGeom prst="rect">
            <a:avLst/>
          </a:prstGeom>
        </p:spPr>
        <p:txBody>
          <a:bodyPr wrap="square">
            <a:spAutoFit/>
          </a:bodyPr>
          <a:lstStyle/>
          <a:p>
            <a:r>
              <a:rPr lang="en-GB" sz="2400" dirty="0" smtClean="0"/>
              <a:t>1)Select the figure which satisfies the same conditions of placement of the dots as in Figure-X.</a:t>
            </a:r>
            <a:endParaRPr lang="en-US" sz="2400" dirty="0"/>
          </a:p>
        </p:txBody>
      </p:sp>
      <p:sp>
        <p:nvSpPr>
          <p:cNvPr id="3" name="TextBox 2"/>
          <p:cNvSpPr txBox="1"/>
          <p:nvPr/>
        </p:nvSpPr>
        <p:spPr>
          <a:xfrm>
            <a:off x="990600" y="4191000"/>
            <a:ext cx="801823" cy="1938992"/>
          </a:xfrm>
          <a:prstGeom prst="rect">
            <a:avLst/>
          </a:prstGeom>
          <a:noFill/>
        </p:spPr>
        <p:txBody>
          <a:bodyPr wrap="none" rtlCol="0">
            <a:spAutoFit/>
          </a:bodyPr>
          <a:lstStyle/>
          <a:p>
            <a:pPr marL="914400" lvl="1" indent="-457200"/>
            <a:endParaRPr lang="en-IN" sz="2400" dirty="0" smtClean="0"/>
          </a:p>
          <a:p>
            <a:pPr marL="457200" indent="-457200">
              <a:buFont typeface="+mj-lt"/>
              <a:buAutoNum type="alphaUcPeriod"/>
            </a:pPr>
            <a:r>
              <a:rPr lang="en-IN" sz="2400" dirty="0" smtClean="0"/>
              <a:t>1</a:t>
            </a:r>
          </a:p>
          <a:p>
            <a:pPr marL="457200" indent="-457200">
              <a:buFont typeface="+mj-lt"/>
              <a:buAutoNum type="alphaUcPeriod"/>
            </a:pPr>
            <a:r>
              <a:rPr lang="en-IN" sz="2400" dirty="0" smtClean="0"/>
              <a:t>2</a:t>
            </a:r>
          </a:p>
          <a:p>
            <a:pPr marL="457200" indent="-457200">
              <a:buFont typeface="+mj-lt"/>
              <a:buAutoNum type="alphaUcPeriod"/>
            </a:pPr>
            <a:r>
              <a:rPr lang="en-IN" sz="2400" dirty="0" smtClean="0"/>
              <a:t>3</a:t>
            </a:r>
          </a:p>
          <a:p>
            <a:pPr marL="457200" indent="-457200">
              <a:buFont typeface="+mj-lt"/>
              <a:buAutoNum type="alphaUcPeriod"/>
            </a:pPr>
            <a:r>
              <a:rPr lang="en-IN" sz="2400" dirty="0" smtClean="0"/>
              <a:t>4</a:t>
            </a:r>
          </a:p>
        </p:txBody>
      </p:sp>
      <p:pic>
        <p:nvPicPr>
          <p:cNvPr id="81922" name="Picture 2" descr="https://www.indiabix.com/_files/images/non-verbal-reasoning/dot-situation/11.png"/>
          <p:cNvPicPr>
            <a:picLocks noChangeAspect="1" noChangeArrowheads="1"/>
          </p:cNvPicPr>
          <p:nvPr/>
        </p:nvPicPr>
        <p:blipFill>
          <a:blip r:embed="rId2" cstate="print"/>
          <a:srcRect/>
          <a:stretch>
            <a:fillRect/>
          </a:stretch>
        </p:blipFill>
        <p:spPr bwMode="auto">
          <a:xfrm>
            <a:off x="609600" y="1600200"/>
            <a:ext cx="7059168" cy="1371600"/>
          </a:xfrm>
          <a:prstGeom prst="rect">
            <a:avLst/>
          </a:prstGeom>
          <a:noFill/>
        </p:spPr>
      </p:pic>
      <p:sp>
        <p:nvSpPr>
          <p:cNvPr id="6" name="Rectangle 5"/>
          <p:cNvSpPr/>
          <p:nvPr/>
        </p:nvSpPr>
        <p:spPr>
          <a:xfrm>
            <a:off x="6717182" y="6172200"/>
            <a:ext cx="2426818" cy="461665"/>
          </a:xfrm>
          <a:prstGeom prst="rect">
            <a:avLst/>
          </a:prstGeom>
        </p:spPr>
        <p:txBody>
          <a:bodyPr wrap="none">
            <a:spAutoFit/>
          </a:bodyPr>
          <a:lstStyle/>
          <a:p>
            <a:r>
              <a:rPr lang="en-US" sz="2400" b="1" dirty="0" smtClean="0"/>
              <a:t>Answer:</a:t>
            </a:r>
            <a:r>
              <a:rPr lang="en-US" sz="2400" dirty="0" smtClean="0"/>
              <a:t> Option </a:t>
            </a:r>
            <a:r>
              <a:rPr lang="en-US" sz="2400" b="1" dirty="0" smtClean="0"/>
              <a:t>D</a:t>
            </a:r>
            <a:endParaRPr lang="en-US" sz="24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991600" cy="830997"/>
          </a:xfrm>
          <a:prstGeom prst="rect">
            <a:avLst/>
          </a:prstGeom>
        </p:spPr>
        <p:txBody>
          <a:bodyPr wrap="square">
            <a:spAutoFit/>
          </a:bodyPr>
          <a:lstStyle/>
          <a:p>
            <a:r>
              <a:rPr lang="en-GB" sz="2400" dirty="0" smtClean="0"/>
              <a:t>2)Select the figure which satisfies the same conditions of placement of the dots as in Figure-X</a:t>
            </a:r>
            <a:r>
              <a:rPr lang="en-GB" dirty="0" smtClean="0"/>
              <a:t>.</a:t>
            </a:r>
            <a:endParaRPr lang="en-US" dirty="0"/>
          </a:p>
        </p:txBody>
      </p:sp>
      <p:sp>
        <p:nvSpPr>
          <p:cNvPr id="3" name="Rectangle 2"/>
          <p:cNvSpPr/>
          <p:nvPr/>
        </p:nvSpPr>
        <p:spPr>
          <a:xfrm>
            <a:off x="762000" y="4495800"/>
            <a:ext cx="4572000" cy="1569660"/>
          </a:xfrm>
          <a:prstGeom prst="rect">
            <a:avLst/>
          </a:prstGeom>
        </p:spPr>
        <p:txBody>
          <a:bodyPr>
            <a:spAutoFit/>
          </a:bodyPr>
          <a:lstStyle/>
          <a:p>
            <a:pPr marL="457200" indent="-457200">
              <a:buFont typeface="+mj-lt"/>
              <a:buAutoNum type="alphaUcPeriod"/>
            </a:pPr>
            <a:r>
              <a:rPr lang="en-IN" sz="2400" dirty="0" smtClean="0"/>
              <a:t>1</a:t>
            </a:r>
          </a:p>
          <a:p>
            <a:pPr marL="457200" indent="-457200">
              <a:buFont typeface="+mj-lt"/>
              <a:buAutoNum type="alphaUcPeriod"/>
            </a:pPr>
            <a:r>
              <a:rPr lang="en-IN" sz="2400" dirty="0" smtClean="0"/>
              <a:t>2</a:t>
            </a:r>
          </a:p>
          <a:p>
            <a:pPr marL="457200" indent="-457200">
              <a:buFont typeface="+mj-lt"/>
              <a:buAutoNum type="alphaUcPeriod"/>
            </a:pPr>
            <a:r>
              <a:rPr lang="en-IN" sz="2400" dirty="0" smtClean="0"/>
              <a:t>3</a:t>
            </a:r>
          </a:p>
          <a:p>
            <a:pPr marL="457200" indent="-457200">
              <a:buFont typeface="+mj-lt"/>
              <a:buAutoNum type="alphaUcPeriod"/>
            </a:pPr>
            <a:r>
              <a:rPr lang="en-IN" sz="2400" dirty="0" smtClean="0"/>
              <a:t>4</a:t>
            </a:r>
          </a:p>
        </p:txBody>
      </p:sp>
      <p:pic>
        <p:nvPicPr>
          <p:cNvPr id="80898" name="Picture 2" descr="https://www.indiabix.com/_files/images/non-verbal-reasoning/dot-situation/25.png"/>
          <p:cNvPicPr>
            <a:picLocks noChangeAspect="1" noChangeArrowheads="1"/>
          </p:cNvPicPr>
          <p:nvPr/>
        </p:nvPicPr>
        <p:blipFill>
          <a:blip r:embed="rId2" cstate="print"/>
          <a:srcRect/>
          <a:stretch>
            <a:fillRect/>
          </a:stretch>
        </p:blipFill>
        <p:spPr bwMode="auto">
          <a:xfrm>
            <a:off x="685800" y="1371600"/>
            <a:ext cx="7200900" cy="1752600"/>
          </a:xfrm>
          <a:prstGeom prst="rect">
            <a:avLst/>
          </a:prstGeom>
          <a:noFill/>
        </p:spPr>
      </p:pic>
      <p:sp>
        <p:nvSpPr>
          <p:cNvPr id="5" name="Rectangle 4"/>
          <p:cNvSpPr/>
          <p:nvPr/>
        </p:nvSpPr>
        <p:spPr>
          <a:xfrm>
            <a:off x="6553200" y="6172200"/>
            <a:ext cx="2405980" cy="461665"/>
          </a:xfrm>
          <a:prstGeom prst="rect">
            <a:avLst/>
          </a:prstGeom>
        </p:spPr>
        <p:txBody>
          <a:bodyPr wrap="none">
            <a:spAutoFit/>
          </a:bodyPr>
          <a:lstStyle/>
          <a:p>
            <a:r>
              <a:rPr lang="en-US" sz="2400" b="1" dirty="0" smtClean="0"/>
              <a:t>Answer:</a:t>
            </a:r>
            <a:r>
              <a:rPr lang="en-US" sz="2400" dirty="0" smtClean="0"/>
              <a:t> Option </a:t>
            </a:r>
            <a:r>
              <a:rPr lang="en-US" sz="2400" b="1" dirty="0" smtClean="0"/>
              <a:t>B</a:t>
            </a:r>
            <a:endParaRPr lang="en-US" sz="24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8839200" cy="830997"/>
          </a:xfrm>
          <a:prstGeom prst="rect">
            <a:avLst/>
          </a:prstGeom>
        </p:spPr>
        <p:txBody>
          <a:bodyPr wrap="square">
            <a:spAutoFit/>
          </a:bodyPr>
          <a:lstStyle/>
          <a:p>
            <a:r>
              <a:rPr lang="en-GB" sz="2400" dirty="0" smtClean="0"/>
              <a:t>3)Select the figure which satisfies the same conditions of placement of the dots as in Figure-X.</a:t>
            </a:r>
            <a:endParaRPr lang="en-US" sz="2400" dirty="0"/>
          </a:p>
        </p:txBody>
      </p:sp>
      <p:sp>
        <p:nvSpPr>
          <p:cNvPr id="3" name="Rectangle 2"/>
          <p:cNvSpPr/>
          <p:nvPr/>
        </p:nvSpPr>
        <p:spPr>
          <a:xfrm>
            <a:off x="685800" y="4648200"/>
            <a:ext cx="4572000" cy="1569660"/>
          </a:xfrm>
          <a:prstGeom prst="rect">
            <a:avLst/>
          </a:prstGeom>
        </p:spPr>
        <p:txBody>
          <a:bodyPr>
            <a:spAutoFit/>
          </a:bodyPr>
          <a:lstStyle/>
          <a:p>
            <a:pPr marL="457200" indent="-457200">
              <a:buFont typeface="+mj-lt"/>
              <a:buAutoNum type="alphaUcPeriod"/>
            </a:pPr>
            <a:r>
              <a:rPr lang="en-IN" sz="2400" dirty="0" smtClean="0"/>
              <a:t>1</a:t>
            </a:r>
          </a:p>
          <a:p>
            <a:pPr marL="457200" indent="-457200">
              <a:buFont typeface="+mj-lt"/>
              <a:buAutoNum type="alphaUcPeriod"/>
            </a:pPr>
            <a:r>
              <a:rPr lang="en-IN" sz="2400" dirty="0" smtClean="0"/>
              <a:t>2</a:t>
            </a:r>
          </a:p>
          <a:p>
            <a:pPr marL="457200" indent="-457200">
              <a:buFont typeface="+mj-lt"/>
              <a:buAutoNum type="alphaUcPeriod"/>
            </a:pPr>
            <a:r>
              <a:rPr lang="en-IN" sz="2400" dirty="0" smtClean="0"/>
              <a:t>3</a:t>
            </a:r>
          </a:p>
          <a:p>
            <a:pPr marL="457200" indent="-457200">
              <a:buFont typeface="+mj-lt"/>
              <a:buAutoNum type="alphaUcPeriod"/>
            </a:pPr>
            <a:r>
              <a:rPr lang="en-IN" sz="2400" dirty="0" smtClean="0"/>
              <a:t>4</a:t>
            </a:r>
          </a:p>
        </p:txBody>
      </p:sp>
      <p:pic>
        <p:nvPicPr>
          <p:cNvPr id="79874" name="Picture 2" descr="https://www.indiabix.com/_files/images/non-verbal-reasoning/dot-situation/3.png"/>
          <p:cNvPicPr>
            <a:picLocks noChangeAspect="1" noChangeArrowheads="1"/>
          </p:cNvPicPr>
          <p:nvPr/>
        </p:nvPicPr>
        <p:blipFill>
          <a:blip r:embed="rId2" cstate="print"/>
          <a:srcRect/>
          <a:stretch>
            <a:fillRect/>
          </a:stretch>
        </p:blipFill>
        <p:spPr bwMode="auto">
          <a:xfrm>
            <a:off x="533400" y="1524000"/>
            <a:ext cx="7605122" cy="1676400"/>
          </a:xfrm>
          <a:prstGeom prst="rect">
            <a:avLst/>
          </a:prstGeom>
          <a:noFill/>
        </p:spPr>
      </p:pic>
      <p:sp>
        <p:nvSpPr>
          <p:cNvPr id="5" name="Rectangle 4"/>
          <p:cNvSpPr/>
          <p:nvPr/>
        </p:nvSpPr>
        <p:spPr>
          <a:xfrm>
            <a:off x="6172200" y="6019800"/>
            <a:ext cx="2426818" cy="461665"/>
          </a:xfrm>
          <a:prstGeom prst="rect">
            <a:avLst/>
          </a:prstGeom>
        </p:spPr>
        <p:txBody>
          <a:bodyPr wrap="none">
            <a:spAutoFit/>
          </a:bodyPr>
          <a:lstStyle/>
          <a:p>
            <a:r>
              <a:rPr lang="en-US" sz="2400" b="1" dirty="0" smtClean="0"/>
              <a:t>Answer:</a:t>
            </a:r>
            <a:r>
              <a:rPr lang="en-US" sz="2400" dirty="0" smtClean="0"/>
              <a:t> Option </a:t>
            </a:r>
            <a:r>
              <a:rPr lang="en-US" sz="2400" b="1" dirty="0" smtClean="0"/>
              <a:t>D</a:t>
            </a:r>
            <a:endParaRPr lang="en-US" sz="24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819402"/>
            <a:ext cx="7918514" cy="1323439"/>
          </a:xfrm>
          <a:prstGeom prst="rect">
            <a:avLst/>
          </a:prstGeom>
          <a:noFill/>
        </p:spPr>
        <p:txBody>
          <a:bodyPr wrap="none" lIns="91440" tIns="45720" rIns="91440" bIns="45720">
            <a:spAutoFit/>
          </a:bodyPr>
          <a:lstStyle/>
          <a:p>
            <a:pPr algn="ctr"/>
            <a:r>
              <a:rPr lang="en-US" sz="8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IMAGE ANALYSIS</a:t>
            </a:r>
            <a:endParaRPr lang="en-US" sz="8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382000" cy="830997"/>
          </a:xfrm>
          <a:prstGeom prst="rect">
            <a:avLst/>
          </a:prstGeom>
        </p:spPr>
        <p:txBody>
          <a:bodyPr wrap="square">
            <a:spAutoFit/>
          </a:bodyPr>
          <a:lstStyle/>
          <a:p>
            <a:r>
              <a:rPr lang="en-GB" sz="2400" dirty="0" smtClean="0"/>
              <a:t>1)Find out which of the figures (1), (2), (3) and (4) can be formed from the pieces given in figure (X).</a:t>
            </a:r>
            <a:endParaRPr lang="en-US" sz="2400" dirty="0"/>
          </a:p>
        </p:txBody>
      </p:sp>
      <p:pic>
        <p:nvPicPr>
          <p:cNvPr id="1026" name="Picture 2" descr="https://www.indiabix.com/_files/images/non-verbal-reasoning/image-analysis/11.png"/>
          <p:cNvPicPr>
            <a:picLocks noChangeAspect="1" noChangeArrowheads="1"/>
          </p:cNvPicPr>
          <p:nvPr/>
        </p:nvPicPr>
        <p:blipFill>
          <a:blip r:embed="rId2" cstate="print"/>
          <a:srcRect/>
          <a:stretch>
            <a:fillRect/>
          </a:stretch>
        </p:blipFill>
        <p:spPr bwMode="auto">
          <a:xfrm>
            <a:off x="685800" y="1524000"/>
            <a:ext cx="6509650" cy="1752600"/>
          </a:xfrm>
          <a:prstGeom prst="rect">
            <a:avLst/>
          </a:prstGeom>
          <a:noFill/>
        </p:spPr>
      </p:pic>
      <p:sp>
        <p:nvSpPr>
          <p:cNvPr id="4" name="TextBox 3"/>
          <p:cNvSpPr txBox="1"/>
          <p:nvPr/>
        </p:nvSpPr>
        <p:spPr>
          <a:xfrm>
            <a:off x="990600" y="4343400"/>
            <a:ext cx="801823" cy="1569660"/>
          </a:xfrm>
          <a:prstGeom prst="rect">
            <a:avLst/>
          </a:prstGeom>
          <a:noFill/>
        </p:spPr>
        <p:txBody>
          <a:bodyPr wrap="none" rtlCol="0">
            <a:spAutoFit/>
          </a:bodyPr>
          <a:lstStyle/>
          <a:p>
            <a:pPr marL="457200" indent="-457200">
              <a:buFont typeface="+mj-lt"/>
              <a:buAutoNum type="alphaUcPeriod"/>
            </a:pPr>
            <a:r>
              <a:rPr lang="en-IN" sz="2400" dirty="0" smtClean="0"/>
              <a:t>1</a:t>
            </a:r>
          </a:p>
          <a:p>
            <a:pPr marL="457200" indent="-457200">
              <a:buFont typeface="+mj-lt"/>
              <a:buAutoNum type="alphaUcPeriod"/>
            </a:pPr>
            <a:r>
              <a:rPr lang="en-IN" sz="2400" dirty="0" smtClean="0"/>
              <a:t>2</a:t>
            </a:r>
          </a:p>
          <a:p>
            <a:pPr marL="457200" indent="-457200">
              <a:buFont typeface="+mj-lt"/>
              <a:buAutoNum type="alphaUcPeriod"/>
            </a:pPr>
            <a:r>
              <a:rPr lang="en-IN" sz="2400" dirty="0" smtClean="0"/>
              <a:t>3</a:t>
            </a:r>
          </a:p>
          <a:p>
            <a:pPr marL="457200" indent="-457200">
              <a:buFont typeface="+mj-lt"/>
              <a:buAutoNum type="alphaUcPeriod"/>
            </a:pPr>
            <a:r>
              <a:rPr lang="en-IN" sz="2400" dirty="0" smtClean="0"/>
              <a:t>4</a:t>
            </a:r>
            <a:endParaRPr lang="en-US" sz="2400" dirty="0"/>
          </a:p>
        </p:txBody>
      </p:sp>
      <p:sp>
        <p:nvSpPr>
          <p:cNvPr id="5" name="Rectangle 4"/>
          <p:cNvSpPr/>
          <p:nvPr/>
        </p:nvSpPr>
        <p:spPr>
          <a:xfrm>
            <a:off x="6553200" y="6248400"/>
            <a:ext cx="2396362" cy="461665"/>
          </a:xfrm>
          <a:prstGeom prst="rect">
            <a:avLst/>
          </a:prstGeom>
        </p:spPr>
        <p:txBody>
          <a:bodyPr wrap="none">
            <a:spAutoFit/>
          </a:bodyPr>
          <a:lstStyle/>
          <a:p>
            <a:r>
              <a:rPr lang="en-US" sz="2400" b="1" dirty="0" smtClean="0"/>
              <a:t>Answer:</a:t>
            </a:r>
            <a:r>
              <a:rPr lang="en-US" sz="2400" dirty="0" smtClean="0"/>
              <a:t> Option </a:t>
            </a:r>
            <a:r>
              <a:rPr lang="en-US" sz="2400" b="1" dirty="0" smtClean="0"/>
              <a:t>C</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915400" cy="1200329"/>
          </a:xfrm>
          <a:prstGeom prst="rect">
            <a:avLst/>
          </a:prstGeom>
        </p:spPr>
        <p:txBody>
          <a:bodyPr wrap="square">
            <a:spAutoFit/>
          </a:bodyPr>
          <a:lstStyle/>
          <a:p>
            <a:r>
              <a:rPr lang="en-GB" sz="2400" dirty="0" smtClean="0"/>
              <a:t>3)  Select a figure from amongst the Answer Figures which will continue the same series as established by the five Problem Figures.</a:t>
            </a:r>
          </a:p>
          <a:p>
            <a:r>
              <a:rPr lang="en-GB" sz="2400" dirty="0" smtClean="0"/>
              <a:t>       Problem Figures:                          Answer Figures:</a:t>
            </a:r>
            <a:endParaRPr lang="en-GB" sz="2400" dirty="0"/>
          </a:p>
        </p:txBody>
      </p:sp>
      <p:pic>
        <p:nvPicPr>
          <p:cNvPr id="18434" name="Picture 2" descr="https://www.indiabix.com/_files/images/non-verbal-reasoning/series/97.png"/>
          <p:cNvPicPr>
            <a:picLocks noChangeAspect="1" noChangeArrowheads="1"/>
          </p:cNvPicPr>
          <p:nvPr/>
        </p:nvPicPr>
        <p:blipFill>
          <a:blip r:embed="rId2" cstate="print"/>
          <a:srcRect/>
          <a:stretch>
            <a:fillRect/>
          </a:stretch>
        </p:blipFill>
        <p:spPr bwMode="auto">
          <a:xfrm>
            <a:off x="685800" y="1524000"/>
            <a:ext cx="6096000" cy="1066800"/>
          </a:xfrm>
          <a:prstGeom prst="rect">
            <a:avLst/>
          </a:prstGeom>
          <a:noFill/>
        </p:spPr>
      </p:pic>
      <p:sp>
        <p:nvSpPr>
          <p:cNvPr id="4" name="Rectangle 3"/>
          <p:cNvSpPr/>
          <p:nvPr/>
        </p:nvSpPr>
        <p:spPr>
          <a:xfrm>
            <a:off x="685800" y="2667000"/>
            <a:ext cx="6172200" cy="400110"/>
          </a:xfrm>
          <a:prstGeom prst="rect">
            <a:avLst/>
          </a:prstGeom>
        </p:spPr>
        <p:txBody>
          <a:bodyPr wrap="square">
            <a:spAutoFit/>
          </a:bodyPr>
          <a:lstStyle/>
          <a:p>
            <a:r>
              <a:rPr lang="pt-BR" dirty="0" smtClean="0"/>
              <a:t> (</a:t>
            </a:r>
            <a:r>
              <a:rPr lang="pt-BR" sz="2000" dirty="0" smtClean="0"/>
              <a:t>A)     (B)     (C)     (D)     (E)           (1)     (2)     (3)     (4)     (5)</a:t>
            </a:r>
            <a:endParaRPr lang="en-US" sz="2000" dirty="0"/>
          </a:p>
        </p:txBody>
      </p:sp>
      <p:sp>
        <p:nvSpPr>
          <p:cNvPr id="5" name="TextBox 4"/>
          <p:cNvSpPr txBox="1"/>
          <p:nvPr/>
        </p:nvSpPr>
        <p:spPr>
          <a:xfrm>
            <a:off x="609600" y="3657600"/>
            <a:ext cx="686406" cy="1938992"/>
          </a:xfrm>
          <a:prstGeom prst="rect">
            <a:avLst/>
          </a:prstGeom>
          <a:noFill/>
        </p:spPr>
        <p:txBody>
          <a:bodyPr wrap="none" rtlCol="0">
            <a:spAutoFit/>
          </a:bodyPr>
          <a:lstStyle/>
          <a:p>
            <a:pPr marL="342900" indent="-342900">
              <a:buFont typeface="+mj-lt"/>
              <a:buAutoNum type="alphaLcParenR"/>
            </a:pPr>
            <a:r>
              <a:rPr lang="en-IN" sz="2400" dirty="0" smtClean="0"/>
              <a:t>1</a:t>
            </a:r>
          </a:p>
          <a:p>
            <a:pPr marL="342900" indent="-342900">
              <a:buFont typeface="+mj-lt"/>
              <a:buAutoNum type="alphaLcParenR"/>
            </a:pPr>
            <a:r>
              <a:rPr lang="en-IN" sz="2400" dirty="0" smtClean="0"/>
              <a:t>2</a:t>
            </a:r>
          </a:p>
          <a:p>
            <a:pPr marL="342900" indent="-342900">
              <a:buFont typeface="+mj-lt"/>
              <a:buAutoNum type="alphaLcParenR"/>
            </a:pPr>
            <a:r>
              <a:rPr lang="en-IN" sz="2400" dirty="0" smtClean="0"/>
              <a:t>3</a:t>
            </a:r>
          </a:p>
          <a:p>
            <a:pPr marL="342900" indent="-342900">
              <a:buFont typeface="+mj-lt"/>
              <a:buAutoNum type="alphaLcParenR"/>
            </a:pPr>
            <a:r>
              <a:rPr lang="en-IN" sz="2400" dirty="0" smtClean="0"/>
              <a:t>4</a:t>
            </a:r>
          </a:p>
          <a:p>
            <a:pPr marL="342900" indent="-342900">
              <a:buFont typeface="+mj-lt"/>
              <a:buAutoNum type="alphaLcParenR"/>
            </a:pPr>
            <a:r>
              <a:rPr lang="en-IN" sz="2400" dirty="0" smtClean="0"/>
              <a:t>5</a:t>
            </a:r>
            <a:endParaRPr lang="en-US" sz="2400" dirty="0"/>
          </a:p>
        </p:txBody>
      </p:sp>
      <p:sp>
        <p:nvSpPr>
          <p:cNvPr id="6" name="Rectangle 5"/>
          <p:cNvSpPr/>
          <p:nvPr/>
        </p:nvSpPr>
        <p:spPr>
          <a:xfrm>
            <a:off x="4343400" y="3995680"/>
            <a:ext cx="4572000" cy="2554545"/>
          </a:xfrm>
          <a:prstGeom prst="rect">
            <a:avLst/>
          </a:prstGeom>
        </p:spPr>
        <p:txBody>
          <a:bodyPr>
            <a:spAutoFit/>
          </a:bodyPr>
          <a:lstStyle/>
          <a:p>
            <a:r>
              <a:rPr lang="en-GB" sz="2000" b="1" dirty="0" smtClean="0"/>
              <a:t>Answer:</a:t>
            </a:r>
            <a:r>
              <a:rPr lang="en-GB" sz="2000" dirty="0" smtClean="0"/>
              <a:t> Option </a:t>
            </a:r>
            <a:r>
              <a:rPr lang="en-GB" sz="2000" b="1" dirty="0" smtClean="0"/>
              <a:t>a</a:t>
            </a:r>
            <a:endParaRPr lang="en-GB" sz="2000" dirty="0" smtClean="0"/>
          </a:p>
          <a:p>
            <a:r>
              <a:rPr lang="en-GB" sz="2000" b="1" dirty="0" smtClean="0"/>
              <a:t>Explanation:</a:t>
            </a:r>
            <a:endParaRPr lang="en-GB" sz="2000" dirty="0" smtClean="0"/>
          </a:p>
          <a:p>
            <a:r>
              <a:rPr lang="en-GB" sz="2000" dirty="0" smtClean="0"/>
              <a:t>Both the larger and the smaller squares move to the adjacent corner ACW in each turn. Also, the shading in the smaller square moves 1, 2, 3, 4, 5, ... steps ACW sequentially and the shading in the larger square moves 1, 2, 3, 4, 5,.... </a:t>
            </a:r>
            <a:endParaRPr lang="en-GB" sz="20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534400" cy="830997"/>
          </a:xfrm>
          <a:prstGeom prst="rect">
            <a:avLst/>
          </a:prstGeom>
        </p:spPr>
        <p:txBody>
          <a:bodyPr wrap="square">
            <a:spAutoFit/>
          </a:bodyPr>
          <a:lstStyle/>
          <a:p>
            <a:r>
              <a:rPr lang="en-GB" sz="2400" dirty="0" smtClean="0"/>
              <a:t>2)Find out which of the figures (1), (2), (3) and (4) can be formed from the pieces given in figure (X).</a:t>
            </a:r>
            <a:endParaRPr lang="en-US" sz="2400" dirty="0"/>
          </a:p>
        </p:txBody>
      </p:sp>
      <p:sp>
        <p:nvSpPr>
          <p:cNvPr id="3" name="Rectangle 2"/>
          <p:cNvSpPr/>
          <p:nvPr/>
        </p:nvSpPr>
        <p:spPr>
          <a:xfrm>
            <a:off x="609600" y="4800600"/>
            <a:ext cx="4572000" cy="1569660"/>
          </a:xfrm>
          <a:prstGeom prst="rect">
            <a:avLst/>
          </a:prstGeom>
        </p:spPr>
        <p:txBody>
          <a:bodyPr>
            <a:spAutoFit/>
          </a:bodyPr>
          <a:lstStyle/>
          <a:p>
            <a:pPr marL="457200" indent="-457200">
              <a:buFont typeface="+mj-lt"/>
              <a:buAutoNum type="alphaUcPeriod"/>
            </a:pPr>
            <a:r>
              <a:rPr lang="en-IN" sz="2400" dirty="0" smtClean="0"/>
              <a:t>1</a:t>
            </a:r>
          </a:p>
          <a:p>
            <a:pPr marL="457200" indent="-457200">
              <a:buFont typeface="+mj-lt"/>
              <a:buAutoNum type="alphaUcPeriod"/>
            </a:pPr>
            <a:r>
              <a:rPr lang="en-IN" sz="2400" dirty="0" smtClean="0"/>
              <a:t>2</a:t>
            </a:r>
          </a:p>
          <a:p>
            <a:pPr marL="457200" indent="-457200">
              <a:buFont typeface="+mj-lt"/>
              <a:buAutoNum type="alphaUcPeriod"/>
            </a:pPr>
            <a:r>
              <a:rPr lang="en-IN" sz="2400" dirty="0" smtClean="0"/>
              <a:t>3</a:t>
            </a:r>
          </a:p>
          <a:p>
            <a:pPr marL="457200" indent="-457200">
              <a:buFont typeface="+mj-lt"/>
              <a:buAutoNum type="alphaUcPeriod"/>
            </a:pPr>
            <a:r>
              <a:rPr lang="en-IN" sz="2400" dirty="0" smtClean="0"/>
              <a:t>4</a:t>
            </a:r>
            <a:endParaRPr lang="en-US" sz="2400" dirty="0"/>
          </a:p>
        </p:txBody>
      </p:sp>
      <p:pic>
        <p:nvPicPr>
          <p:cNvPr id="66562" name="Picture 2" descr="https://www.indiabix.com/_files/images/non-verbal-reasoning/image-analysis/4.png"/>
          <p:cNvPicPr>
            <a:picLocks noChangeAspect="1" noChangeArrowheads="1"/>
          </p:cNvPicPr>
          <p:nvPr/>
        </p:nvPicPr>
        <p:blipFill>
          <a:blip r:embed="rId2" cstate="print"/>
          <a:srcRect/>
          <a:stretch>
            <a:fillRect/>
          </a:stretch>
        </p:blipFill>
        <p:spPr bwMode="auto">
          <a:xfrm>
            <a:off x="685800" y="1676400"/>
            <a:ext cx="7780329" cy="2209800"/>
          </a:xfrm>
          <a:prstGeom prst="rect">
            <a:avLst/>
          </a:prstGeom>
          <a:noFill/>
        </p:spPr>
      </p:pic>
      <p:sp>
        <p:nvSpPr>
          <p:cNvPr id="5" name="Rectangle 4"/>
          <p:cNvSpPr/>
          <p:nvPr/>
        </p:nvSpPr>
        <p:spPr>
          <a:xfrm>
            <a:off x="6553200" y="6096000"/>
            <a:ext cx="2396362" cy="461665"/>
          </a:xfrm>
          <a:prstGeom prst="rect">
            <a:avLst/>
          </a:prstGeom>
        </p:spPr>
        <p:txBody>
          <a:bodyPr wrap="none">
            <a:spAutoFit/>
          </a:bodyPr>
          <a:lstStyle/>
          <a:p>
            <a:r>
              <a:rPr lang="en-US" sz="2400" b="1" dirty="0" smtClean="0"/>
              <a:t>Answer:</a:t>
            </a:r>
            <a:r>
              <a:rPr lang="en-US" sz="2400" dirty="0" smtClean="0"/>
              <a:t> Option </a:t>
            </a:r>
            <a:r>
              <a:rPr lang="en-US" sz="2400" b="1" dirty="0" smtClean="0"/>
              <a:t>C</a:t>
            </a:r>
            <a:endParaRPr lang="en-US" sz="24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9144000" cy="830997"/>
          </a:xfrm>
          <a:prstGeom prst="rect">
            <a:avLst/>
          </a:prstGeom>
        </p:spPr>
        <p:txBody>
          <a:bodyPr wrap="square">
            <a:spAutoFit/>
          </a:bodyPr>
          <a:lstStyle/>
          <a:p>
            <a:r>
              <a:rPr lang="en-GB" sz="2400" dirty="0" smtClean="0"/>
              <a:t>3)Find out which of the figures (1), (2), (3) and (4) can be formed from the pieces given in figure (X).</a:t>
            </a:r>
            <a:endParaRPr lang="en-US" sz="2400" dirty="0"/>
          </a:p>
        </p:txBody>
      </p:sp>
      <p:sp>
        <p:nvSpPr>
          <p:cNvPr id="3" name="Rectangle 2"/>
          <p:cNvSpPr/>
          <p:nvPr/>
        </p:nvSpPr>
        <p:spPr>
          <a:xfrm>
            <a:off x="533400" y="4876800"/>
            <a:ext cx="4572000" cy="1569660"/>
          </a:xfrm>
          <a:prstGeom prst="rect">
            <a:avLst/>
          </a:prstGeom>
        </p:spPr>
        <p:txBody>
          <a:bodyPr>
            <a:spAutoFit/>
          </a:bodyPr>
          <a:lstStyle/>
          <a:p>
            <a:pPr marL="457200" indent="-457200">
              <a:buFont typeface="+mj-lt"/>
              <a:buAutoNum type="alphaUcPeriod"/>
            </a:pPr>
            <a:r>
              <a:rPr lang="en-IN" sz="2400" dirty="0" smtClean="0"/>
              <a:t>1</a:t>
            </a:r>
          </a:p>
          <a:p>
            <a:pPr marL="457200" indent="-457200">
              <a:buFont typeface="+mj-lt"/>
              <a:buAutoNum type="alphaUcPeriod"/>
            </a:pPr>
            <a:r>
              <a:rPr lang="en-IN" sz="2400" dirty="0" smtClean="0"/>
              <a:t>2</a:t>
            </a:r>
          </a:p>
          <a:p>
            <a:pPr marL="457200" indent="-457200">
              <a:buFont typeface="+mj-lt"/>
              <a:buAutoNum type="alphaUcPeriod"/>
            </a:pPr>
            <a:r>
              <a:rPr lang="en-IN" sz="2400" dirty="0" smtClean="0"/>
              <a:t>3</a:t>
            </a:r>
          </a:p>
          <a:p>
            <a:pPr marL="457200" indent="-457200">
              <a:buFont typeface="+mj-lt"/>
              <a:buAutoNum type="alphaUcPeriod"/>
            </a:pPr>
            <a:r>
              <a:rPr lang="en-IN" sz="2400" dirty="0" smtClean="0"/>
              <a:t>4</a:t>
            </a:r>
            <a:endParaRPr lang="en-US" sz="2400" dirty="0"/>
          </a:p>
        </p:txBody>
      </p:sp>
      <p:pic>
        <p:nvPicPr>
          <p:cNvPr id="65538" name="Picture 2" descr="https://www.indiabix.com/_files/images/non-verbal-reasoning/image-analysis/13.png"/>
          <p:cNvPicPr>
            <a:picLocks noChangeAspect="1" noChangeArrowheads="1"/>
          </p:cNvPicPr>
          <p:nvPr/>
        </p:nvPicPr>
        <p:blipFill>
          <a:blip r:embed="rId2" cstate="print"/>
          <a:srcRect/>
          <a:stretch>
            <a:fillRect/>
          </a:stretch>
        </p:blipFill>
        <p:spPr bwMode="auto">
          <a:xfrm>
            <a:off x="533400" y="1371600"/>
            <a:ext cx="7543800" cy="2043115"/>
          </a:xfrm>
          <a:prstGeom prst="rect">
            <a:avLst/>
          </a:prstGeom>
          <a:noFill/>
        </p:spPr>
      </p:pic>
      <p:sp>
        <p:nvSpPr>
          <p:cNvPr id="6" name="Rectangle 5"/>
          <p:cNvSpPr/>
          <p:nvPr/>
        </p:nvSpPr>
        <p:spPr>
          <a:xfrm>
            <a:off x="6553200" y="6096000"/>
            <a:ext cx="2418804" cy="461665"/>
          </a:xfrm>
          <a:prstGeom prst="rect">
            <a:avLst/>
          </a:prstGeom>
        </p:spPr>
        <p:txBody>
          <a:bodyPr wrap="none">
            <a:spAutoFit/>
          </a:bodyPr>
          <a:lstStyle/>
          <a:p>
            <a:r>
              <a:rPr lang="en-US" sz="2400" b="1" dirty="0" smtClean="0"/>
              <a:t>Answer:</a:t>
            </a:r>
            <a:r>
              <a:rPr lang="en-US" sz="2400" dirty="0" smtClean="0"/>
              <a:t> Option </a:t>
            </a:r>
            <a:r>
              <a:rPr lang="en-US" sz="2400" b="1" dirty="0" smtClean="0"/>
              <a:t>A</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1" y="2590800"/>
            <a:ext cx="8233343" cy="1446550"/>
          </a:xfrm>
          <a:prstGeom prst="rect">
            <a:avLst/>
          </a:prstGeom>
          <a:noFill/>
        </p:spPr>
        <p:txBody>
          <a:bodyPr wrap="none" lIns="91440" tIns="45720" rIns="91440" bIns="45720">
            <a:spAutoFit/>
          </a:bodyPr>
          <a:lstStyle/>
          <a:p>
            <a:pPr algn="ctr"/>
            <a:r>
              <a:rPr lang="en-IN" sz="8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CLASSIFICATION</a:t>
            </a:r>
            <a:endParaRPr lang="en-US" sz="88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2"/>
            <a:ext cx="7010400" cy="461665"/>
          </a:xfrm>
          <a:prstGeom prst="rect">
            <a:avLst/>
          </a:prstGeom>
        </p:spPr>
        <p:txBody>
          <a:bodyPr wrap="square">
            <a:spAutoFit/>
          </a:bodyPr>
          <a:lstStyle/>
          <a:p>
            <a:r>
              <a:rPr lang="en-GB" sz="2400" dirty="0" smtClean="0"/>
              <a:t>1) Choose the figure which is different from the rest.</a:t>
            </a:r>
            <a:endParaRPr lang="en-US" sz="2400" dirty="0"/>
          </a:p>
        </p:txBody>
      </p:sp>
      <p:pic>
        <p:nvPicPr>
          <p:cNvPr id="19458" name="Picture 2" descr="https://www.indiabix.com/_files/images/non-verbal-reasoning/classification/77.png"/>
          <p:cNvPicPr>
            <a:picLocks noChangeAspect="1" noChangeArrowheads="1"/>
          </p:cNvPicPr>
          <p:nvPr/>
        </p:nvPicPr>
        <p:blipFill>
          <a:blip r:embed="rId2" cstate="print"/>
          <a:srcRect/>
          <a:stretch>
            <a:fillRect/>
          </a:stretch>
        </p:blipFill>
        <p:spPr bwMode="auto">
          <a:xfrm>
            <a:off x="685800" y="914400"/>
            <a:ext cx="4038600" cy="990600"/>
          </a:xfrm>
          <a:prstGeom prst="rect">
            <a:avLst/>
          </a:prstGeom>
          <a:noFill/>
        </p:spPr>
      </p:pic>
      <p:sp>
        <p:nvSpPr>
          <p:cNvPr id="4" name="Rectangle 3"/>
          <p:cNvSpPr/>
          <p:nvPr/>
        </p:nvSpPr>
        <p:spPr>
          <a:xfrm>
            <a:off x="685800" y="1981202"/>
            <a:ext cx="4953000" cy="461665"/>
          </a:xfrm>
          <a:prstGeom prst="rect">
            <a:avLst/>
          </a:prstGeom>
        </p:spPr>
        <p:txBody>
          <a:bodyPr wrap="square">
            <a:spAutoFit/>
          </a:bodyPr>
          <a:lstStyle/>
          <a:p>
            <a:r>
              <a:rPr lang="en-US" sz="2400" dirty="0" smtClean="0"/>
              <a:t>(1)        (2)       (3)       (4)       (5)</a:t>
            </a:r>
            <a:endParaRPr lang="en-US" sz="2400" dirty="0"/>
          </a:p>
        </p:txBody>
      </p:sp>
      <p:sp>
        <p:nvSpPr>
          <p:cNvPr id="5" name="TextBox 4"/>
          <p:cNvSpPr txBox="1"/>
          <p:nvPr/>
        </p:nvSpPr>
        <p:spPr>
          <a:xfrm>
            <a:off x="838200" y="2971800"/>
            <a:ext cx="686406" cy="1938992"/>
          </a:xfrm>
          <a:prstGeom prst="rect">
            <a:avLst/>
          </a:prstGeom>
          <a:noFill/>
        </p:spPr>
        <p:txBody>
          <a:bodyPr wrap="none" rtlCol="0">
            <a:spAutoFit/>
          </a:bodyPr>
          <a:lstStyle/>
          <a:p>
            <a:pPr marL="342900" indent="-342900">
              <a:buFont typeface="+mj-lt"/>
              <a:buAutoNum type="alphaLcParenR"/>
            </a:pPr>
            <a:r>
              <a:rPr lang="en-IN" sz="2400" dirty="0" smtClean="0"/>
              <a:t>1</a:t>
            </a:r>
          </a:p>
          <a:p>
            <a:pPr marL="342900" indent="-342900">
              <a:buFont typeface="+mj-lt"/>
              <a:buAutoNum type="alphaLcParenR"/>
            </a:pPr>
            <a:r>
              <a:rPr lang="en-IN" sz="2400" dirty="0" smtClean="0"/>
              <a:t>2</a:t>
            </a:r>
          </a:p>
          <a:p>
            <a:pPr marL="342900" indent="-342900">
              <a:buFont typeface="+mj-lt"/>
              <a:buAutoNum type="alphaLcParenR"/>
            </a:pPr>
            <a:r>
              <a:rPr lang="en-IN" sz="2400" dirty="0" smtClean="0"/>
              <a:t>3</a:t>
            </a:r>
          </a:p>
          <a:p>
            <a:pPr marL="342900" indent="-342900">
              <a:buFont typeface="+mj-lt"/>
              <a:buAutoNum type="alphaLcParenR"/>
            </a:pPr>
            <a:r>
              <a:rPr lang="en-IN" sz="2400" dirty="0" smtClean="0"/>
              <a:t>4</a:t>
            </a:r>
          </a:p>
          <a:p>
            <a:pPr marL="342900" indent="-342900">
              <a:buFont typeface="+mj-lt"/>
              <a:buAutoNum type="alphaLcParenR"/>
            </a:pPr>
            <a:r>
              <a:rPr lang="en-IN" sz="2400" dirty="0" smtClean="0"/>
              <a:t>5</a:t>
            </a:r>
            <a:endParaRPr lang="en-US" sz="2400" dirty="0"/>
          </a:p>
        </p:txBody>
      </p:sp>
      <p:sp>
        <p:nvSpPr>
          <p:cNvPr id="6" name="Rectangle 5"/>
          <p:cNvSpPr/>
          <p:nvPr/>
        </p:nvSpPr>
        <p:spPr>
          <a:xfrm>
            <a:off x="4267200" y="4038602"/>
            <a:ext cx="4572000" cy="2554545"/>
          </a:xfrm>
          <a:prstGeom prst="rect">
            <a:avLst/>
          </a:prstGeom>
        </p:spPr>
        <p:txBody>
          <a:bodyPr>
            <a:spAutoFit/>
          </a:bodyPr>
          <a:lstStyle/>
          <a:p>
            <a:r>
              <a:rPr lang="en-GB" sz="2000" b="1" dirty="0" smtClean="0"/>
              <a:t>Answer:</a:t>
            </a:r>
            <a:r>
              <a:rPr lang="en-GB" sz="2000" dirty="0" smtClean="0"/>
              <a:t> Option </a:t>
            </a:r>
            <a:r>
              <a:rPr lang="en-GB" sz="2000" b="1" dirty="0" smtClean="0"/>
              <a:t>a</a:t>
            </a:r>
          </a:p>
          <a:p>
            <a:r>
              <a:rPr lang="en-GB" sz="2000" b="1" dirty="0" smtClean="0"/>
              <a:t>Explanation:</a:t>
            </a:r>
            <a:endParaRPr lang="en-GB" sz="2000" dirty="0" smtClean="0"/>
          </a:p>
          <a:p>
            <a:r>
              <a:rPr lang="en-GB" sz="2000" dirty="0" smtClean="0"/>
              <a:t>The pins, equal in number to the number of sides in the main figure are attached to the midpoint of a side of the main figure in case of figures (2), (3), (4) and (5). In fig. (1), these pins are attached to a vertex of the main figure.</a:t>
            </a:r>
            <a:endParaRPr lang="en-GB"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532</TotalTime>
  <Words>1449</Words>
  <Application>Microsoft Office PowerPoint</Application>
  <PresentationFormat>On-screen Show (4:3)</PresentationFormat>
  <Paragraphs>454</Paragraphs>
  <Slides>71</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71</vt:i4>
      </vt:variant>
    </vt:vector>
  </HeadingPairs>
  <TitlesOfParts>
    <vt:vector size="75"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sarat</dc:creator>
  <cp:lastModifiedBy>Windows User</cp:lastModifiedBy>
  <cp:revision>36</cp:revision>
  <dcterms:created xsi:type="dcterms:W3CDTF">2006-08-16T00:00:00Z</dcterms:created>
  <dcterms:modified xsi:type="dcterms:W3CDTF">2018-04-22T05:34:43Z</dcterms:modified>
</cp:coreProperties>
</file>