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70" r:id="rId5"/>
    <p:sldId id="273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03" autoAdjust="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INEQUALITY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6632" y="2450018"/>
            <a:ext cx="11516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/>
              <a:t>An inequality says that two values are not equal. </a:t>
            </a:r>
            <a:br>
              <a:rPr lang="en-US" sz="2400" dirty="0"/>
            </a:br>
            <a:r>
              <a:rPr lang="en-US" sz="2400" dirty="0" smtClean="0"/>
              <a:t>a </a:t>
            </a:r>
            <a:r>
              <a:rPr lang="en-US" sz="2400" dirty="0"/>
              <a:t>≠ b says that a is not equal to b</a:t>
            </a:r>
            <a:br>
              <a:rPr lang="en-US" sz="2400" dirty="0"/>
            </a:br>
            <a:r>
              <a:rPr lang="en-US" sz="2400" dirty="0" smtClean="0"/>
              <a:t>There </a:t>
            </a:r>
            <a:r>
              <a:rPr lang="en-US" sz="2400" dirty="0"/>
              <a:t>are other special symbols that show in </a:t>
            </a:r>
            <a:r>
              <a:rPr lang="en-US" sz="2400" i="1" dirty="0"/>
              <a:t>what way</a:t>
            </a:r>
            <a:r>
              <a:rPr lang="en-US" sz="2400" dirty="0"/>
              <a:t> things are not equal.</a:t>
            </a:r>
            <a:br>
              <a:rPr lang="en-US" sz="2400" dirty="0"/>
            </a:br>
            <a:r>
              <a:rPr lang="en-US" sz="2400" dirty="0" smtClean="0"/>
              <a:t>a </a:t>
            </a:r>
            <a:r>
              <a:rPr lang="en-US" sz="2400" dirty="0"/>
              <a:t>&lt; b says that a is less than b</a:t>
            </a:r>
            <a:br>
              <a:rPr lang="en-US" sz="2400" dirty="0"/>
            </a:br>
            <a:r>
              <a:rPr lang="en-US" sz="2400" dirty="0"/>
              <a:t>a &gt; b says that a is greater than b</a:t>
            </a:r>
            <a:br>
              <a:rPr lang="en-US" sz="2400" dirty="0"/>
            </a:br>
            <a:r>
              <a:rPr lang="en-US" sz="2400" dirty="0"/>
              <a:t>(those two are known as strict inequality) 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284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328" y="2038814"/>
            <a:ext cx="114329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 ≤ b means that a is less than or equal to b</a:t>
            </a:r>
            <a:br>
              <a:rPr lang="en-US" sz="2400" dirty="0"/>
            </a:br>
            <a:r>
              <a:rPr lang="en-US" sz="2400" dirty="0"/>
              <a:t>a ≥ b means that a is greater than or equal to b.</a:t>
            </a:r>
            <a:endParaRPr lang="en-IN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An </a:t>
            </a:r>
            <a:r>
              <a:rPr lang="en-US" sz="2400" i="1" dirty="0"/>
              <a:t>inequality</a:t>
            </a:r>
            <a:r>
              <a:rPr lang="en-US" sz="2400" dirty="0"/>
              <a:t> is like an equation that uses symbols for "less than"(&lt;) and "greater than"(&gt;) where an equation uses a symbol for "is equal to" (=). </a:t>
            </a:r>
            <a:br>
              <a:rPr lang="en-US" sz="2400" dirty="0"/>
            </a:br>
            <a:r>
              <a:rPr lang="en-US" sz="2400" dirty="0"/>
              <a:t>So where the equation: </a:t>
            </a:r>
            <a:endParaRPr lang="en-IN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y </a:t>
            </a:r>
            <a:r>
              <a:rPr lang="en-US" sz="2400" dirty="0"/>
              <a:t>+ 5  says that </a:t>
            </a:r>
            <a:r>
              <a:rPr lang="en-US" sz="2400" dirty="0" smtClean="0"/>
              <a:t>“x </a:t>
            </a:r>
            <a:r>
              <a:rPr lang="en-US" sz="2400" dirty="0"/>
              <a:t>is equal to </a:t>
            </a:r>
            <a:r>
              <a:rPr lang="en-US" sz="2400" dirty="0" smtClean="0"/>
              <a:t>y </a:t>
            </a:r>
            <a:r>
              <a:rPr lang="en-US" sz="2400" dirty="0"/>
              <a:t>plus 5",  </a:t>
            </a:r>
            <a:endParaRPr lang="en-IN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&lt; </a:t>
            </a:r>
            <a:r>
              <a:rPr lang="en-US" sz="2400" dirty="0" smtClean="0"/>
              <a:t>y </a:t>
            </a:r>
            <a:r>
              <a:rPr lang="en-US" sz="2400" dirty="0"/>
              <a:t>+ 5  says that </a:t>
            </a:r>
            <a:r>
              <a:rPr lang="en-US" sz="2400" dirty="0" smtClean="0"/>
              <a:t>“x </a:t>
            </a:r>
            <a:r>
              <a:rPr lang="en-US" sz="2400" dirty="0"/>
              <a:t>is less than </a:t>
            </a:r>
            <a:r>
              <a:rPr lang="en-US" sz="2400" dirty="0" smtClean="0"/>
              <a:t>y </a:t>
            </a:r>
            <a:r>
              <a:rPr lang="en-US" sz="2400" dirty="0"/>
              <a:t>plus 5", </a:t>
            </a:r>
            <a:r>
              <a:rPr lang="en-US" sz="2400" dirty="0" smtClean="0"/>
              <a:t>and  </a:t>
            </a:r>
            <a:endParaRPr lang="en-IN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&gt; </a:t>
            </a:r>
            <a:r>
              <a:rPr lang="en-US" sz="2400" dirty="0" smtClean="0"/>
              <a:t>y </a:t>
            </a:r>
            <a:r>
              <a:rPr lang="en-US" sz="2400" dirty="0"/>
              <a:t>+ 5 says that </a:t>
            </a:r>
            <a:r>
              <a:rPr lang="en-US" sz="2400" dirty="0" smtClean="0"/>
              <a:t>“x </a:t>
            </a:r>
            <a:r>
              <a:rPr lang="en-US" sz="2400" dirty="0"/>
              <a:t>is greater than </a:t>
            </a:r>
            <a:r>
              <a:rPr lang="en-US" sz="2400" dirty="0" smtClean="0"/>
              <a:t>y </a:t>
            </a:r>
            <a:r>
              <a:rPr lang="en-US" sz="2400" dirty="0"/>
              <a:t>plus 5". 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69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INEQUALITY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776" y="2003824"/>
            <a:ext cx="112174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 </a:t>
            </a:r>
            <a:r>
              <a:rPr lang="en-US" sz="2400" b="1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1. Substitute </a:t>
            </a:r>
            <a:r>
              <a:rPr lang="en-US" sz="2400" dirty="0"/>
              <a:t>the ? in the following expression for the correct inequality symbol:</a:t>
            </a:r>
            <a:endParaRPr lang="en-IN" sz="2400" dirty="0"/>
          </a:p>
          <a:p>
            <a:r>
              <a:rPr lang="en-US" sz="2400" dirty="0"/>
              <a:t>  </a:t>
            </a:r>
            <a:endParaRPr lang="en-IN" sz="2400" dirty="0"/>
          </a:p>
          <a:p>
            <a:r>
              <a:rPr lang="en-US" sz="2400" dirty="0" smtClean="0"/>
              <a:t>4 ?  </a:t>
            </a:r>
            <a:r>
              <a:rPr lang="en-US" sz="2400" dirty="0"/>
              <a:t>5</a:t>
            </a:r>
            <a:r>
              <a:rPr lang="en-US" sz="2400" dirty="0" smtClean="0"/>
              <a:t>                           	</a:t>
            </a:r>
            <a:r>
              <a:rPr lang="en-US" sz="2400" b="1" dirty="0" err="1" smtClean="0"/>
              <a:t>Ans</a:t>
            </a:r>
            <a:r>
              <a:rPr lang="en-US" sz="2400" b="1" dirty="0" smtClean="0"/>
              <a:t> - &lt;</a:t>
            </a:r>
          </a:p>
          <a:p>
            <a:endParaRPr lang="en-US" sz="2400" dirty="0"/>
          </a:p>
          <a:p>
            <a:r>
              <a:rPr lang="en-US" sz="2400" dirty="0" smtClean="0"/>
              <a:t>2. Substitute </a:t>
            </a:r>
            <a:r>
              <a:rPr lang="en-US" sz="2400" dirty="0"/>
              <a:t>the ? in the following expression for the correct inequality symbol:</a:t>
            </a:r>
            <a:endParaRPr lang="en-IN" sz="2400" dirty="0"/>
          </a:p>
          <a:p>
            <a:r>
              <a:rPr lang="en-US" sz="2400" dirty="0"/>
              <a:t>  </a:t>
            </a:r>
            <a:endParaRPr lang="en-IN" sz="2400" dirty="0"/>
          </a:p>
          <a:p>
            <a:r>
              <a:rPr lang="en-US" sz="2400" dirty="0" smtClean="0"/>
              <a:t>99999909  </a:t>
            </a:r>
            <a:r>
              <a:rPr lang="en-US" sz="2400" dirty="0"/>
              <a:t>?  </a:t>
            </a:r>
            <a:r>
              <a:rPr lang="en-US" sz="2400" dirty="0" smtClean="0"/>
              <a:t>99999099 </a:t>
            </a:r>
            <a:r>
              <a:rPr lang="en-US" sz="2400" b="1" dirty="0" err="1"/>
              <a:t>Ans</a:t>
            </a:r>
            <a:r>
              <a:rPr lang="en-US" sz="2400" b="1" dirty="0"/>
              <a:t>- </a:t>
            </a:r>
            <a:r>
              <a:rPr lang="en-US" sz="2400" b="1" dirty="0" smtClean="0"/>
              <a:t>&gt;</a:t>
            </a:r>
            <a:endParaRPr lang="en-IN" sz="2400" b="1" dirty="0"/>
          </a:p>
          <a:p>
            <a:pPr marL="457200" indent="-457200">
              <a:buAutoNum type="arabicPlain" startAt="5"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2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INEQUQLITIES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9862" y="2428406"/>
            <a:ext cx="541144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sz="2400" dirty="0" smtClean="0">
                <a:latin typeface="Arial Narrow" pitchFamily="34" charset="0"/>
                <a:ea typeface="Times New Roman" pitchFamily="18" charset="0"/>
                <a:cs typeface="Calibri" pitchFamily="34" charset="0"/>
              </a:rPr>
              <a:t>Symbol	Words				Example</a:t>
            </a:r>
            <a:endParaRPr lang="en-US" sz="2400" dirty="0" smtClean="0">
              <a:latin typeface="Arial Narrow" pitchFamily="34" charset="0"/>
              <a:cs typeface="Arial" pitchFamily="34" charset="0"/>
            </a:endParaRPr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sz="2400" dirty="0" smtClean="0">
                <a:latin typeface="Arial Narrow" pitchFamily="34" charset="0"/>
                <a:ea typeface="Times New Roman" pitchFamily="18" charset="0"/>
                <a:cs typeface="Calibri" pitchFamily="34" charset="0"/>
              </a:rPr>
              <a:t>&gt;		greater than			x + 9 &gt;2</a:t>
            </a:r>
            <a:endParaRPr lang="en-US" sz="2400" dirty="0" smtClean="0">
              <a:latin typeface="Arial Narrow" pitchFamily="34" charset="0"/>
              <a:cs typeface="Arial" pitchFamily="34" charset="0"/>
            </a:endParaRPr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sz="2400" dirty="0" smtClean="0">
                <a:latin typeface="Arial Narrow" pitchFamily="34" charset="0"/>
                <a:ea typeface="Times New Roman" pitchFamily="18" charset="0"/>
                <a:cs typeface="Calibri" pitchFamily="34" charset="0"/>
              </a:rPr>
              <a:t>&lt;		smaller than			5x + 4 &lt; 3</a:t>
            </a:r>
            <a:endParaRPr lang="en-US" sz="2400" dirty="0" smtClean="0">
              <a:latin typeface="Arial Narrow" pitchFamily="34" charset="0"/>
              <a:cs typeface="Arial" pitchFamily="34" charset="0"/>
            </a:endParaRPr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sz="2400" dirty="0" smtClean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≥		Greater than equal to 	5 ≥ x – 7</a:t>
            </a:r>
            <a:endParaRPr lang="en-US" sz="2400" dirty="0" smtClean="0">
              <a:latin typeface="Arial Narrow" pitchFamily="34" charset="0"/>
              <a:cs typeface="Arial" pitchFamily="34" charset="0"/>
            </a:endParaRPr>
          </a:p>
          <a:p>
            <a:pPr lvl="0" defTabSz="9144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sz="2400" dirty="0" smtClean="0"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≤		Less than equal to		3x -7≤34</a:t>
            </a:r>
            <a:endParaRPr lang="en-US" sz="2400" dirty="0" smtClean="0">
              <a:latin typeface="Arial Narrow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INEQUALITIES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49705" y="2134800"/>
            <a:ext cx="966865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Many simple inequalities can be solved by adding,   subtracting, multiplying or dividing both sides. </a:t>
            </a:r>
            <a:endParaRPr kumimoji="0" lang="en-US" sz="3600" b="0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But these things will change direction of the inequality.</a:t>
            </a:r>
            <a:endParaRPr kumimoji="0" lang="en-US" sz="3600" b="0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Multiplying or dividing both sides by a negative number. </a:t>
            </a:r>
            <a:endParaRPr kumimoji="0" lang="en-US" sz="3600" b="0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Swapping left and right hand side.</a:t>
            </a:r>
            <a:endParaRPr kumimoji="0" lang="en-US" sz="3600" b="0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INEQUALITIES</a:t>
            </a:r>
            <a:endParaRPr lang="en-US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39843" y="2179796"/>
            <a:ext cx="1088285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Example: x + 62 &gt; 126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:- Subtract 62 in left hand side and right hand side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Hence x + 62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62 &gt; 126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62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=&gt; X &gt; 64 (solved)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Adding (or subtracting) a number in both sides and Multiplying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(or dividing) both sides by 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positive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number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Example: 13x &lt; 7+32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Verdana" pitchFamily="34" charset="0"/>
                <a:ea typeface="Times New Roman" pitchFamily="18" charset="0"/>
                <a:cs typeface="Times New Roman" pitchFamily="18" charset="0"/>
              </a:rPr>
              <a:t>=&gt;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13x &lt; 39 (Adding in right)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Verdana" pitchFamily="34" charset="0"/>
                <a:ea typeface="Times New Roman" pitchFamily="18" charset="0"/>
                <a:cs typeface="Times New Roman" pitchFamily="18" charset="0"/>
              </a:rPr>
              <a:t>=&gt; x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&lt; 3(Dividing 13 in both sides)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INEQUALITIES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828" name="Rectangle 12"/>
              <p:cNvSpPr>
                <a:spLocks noChangeArrowheads="1"/>
              </p:cNvSpPr>
              <p:nvPr/>
            </p:nvSpPr>
            <p:spPr bwMode="auto">
              <a:xfrm>
                <a:off x="420624" y="2092527"/>
                <a:ext cx="11771376" cy="44907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sz="240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Important-When we multiply or divide by a negative number we must reverse the inequality.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sz="240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Example 6 &gt; 4 but – 6 &lt; - 4</a:t>
                </a:r>
              </a:p>
              <a:p>
                <a:r>
                  <a:rPr lang="en-US" sz="2400" dirty="0" smtClean="0">
                    <a:solidFill>
                      <a:srgbClr val="00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Solve: - 5x &lt; - 55</a:t>
                </a:r>
              </a:p>
              <a:p>
                <a:pPr lvl="0"/>
                <a:r>
                  <a:rPr lang="en-US" sz="2400" dirty="0" smtClean="0">
                    <a:solidFill>
                      <a:srgbClr val="00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5x &gt; 55 (multiplying (-) in LHS and RHS equality changes)</a:t>
                </a:r>
              </a:p>
              <a:p>
                <a:pPr lvl="0"/>
                <a:r>
                  <a:rPr lang="en-US" sz="2400" dirty="0" smtClean="0">
                    <a:solidFill>
                      <a:srgbClr val="00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X &gt; 11(Dividing 5 in both the sides)</a:t>
                </a:r>
              </a:p>
              <a:p>
                <a:r>
                  <a:rPr lang="en-US" sz="2400" b="1" dirty="0" smtClean="0"/>
                  <a:t>Q:</a:t>
                </a:r>
                <a:r>
                  <a:rPr lang="en-US" sz="2400" b="1" dirty="0"/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/>
                  <a:t> &lt; −6</a:t>
                </a:r>
                <a:endParaRPr lang="en-IN" sz="2400" dirty="0"/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i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400" b="1" i="1" dirty="0"/>
                  <a:t> 4 &lt; -6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IN" sz="2400" b="1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&lt; −24</m:t>
                    </m:r>
                  </m:oMath>
                </a14:m>
                <a:endParaRPr lang="en-IN" sz="2400" dirty="0"/>
              </a:p>
              <a:p>
                <a:pPr lvl="0"/>
                <a:r>
                  <a:rPr lang="en-US" sz="2400" b="1" dirty="0"/>
                  <a:t>x-15+15 &lt; -24 + 15</a:t>
                </a:r>
                <a:endParaRPr lang="en-IN" sz="2400" dirty="0"/>
              </a:p>
              <a:p>
                <a:pPr lvl="0"/>
                <a:r>
                  <a:rPr lang="en-US" sz="2400" b="1" dirty="0"/>
                  <a:t>x &lt; -9(Solved)</a:t>
                </a:r>
                <a:endParaRPr lang="en-IN" sz="2400" dirty="0"/>
              </a:p>
              <a:p>
                <a:pPr lvl="0"/>
                <a:endParaRPr lang="en-US" sz="2400" dirty="0" smtClean="0">
                  <a:solidFill>
                    <a:srgbClr val="0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>
          <p:sp>
            <p:nvSpPr>
              <p:cNvPr id="34828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624" y="2092527"/>
                <a:ext cx="11771376" cy="4490717"/>
              </a:xfrm>
              <a:prstGeom prst="rect">
                <a:avLst/>
              </a:prstGeom>
              <a:blipFill rotWithShape="0">
                <a:blip r:embed="rId2"/>
                <a:stretch>
                  <a:fillRect l="-777" t="-54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172</TotalTime>
  <Words>140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Calibri</vt:lpstr>
      <vt:lpstr>Cambria Math</vt:lpstr>
      <vt:lpstr>Century Gothic</vt:lpstr>
      <vt:lpstr>Times New Roman</vt:lpstr>
      <vt:lpstr>Verdana</vt:lpstr>
      <vt:lpstr>Wingdings 3</vt:lpstr>
      <vt:lpstr>Ion Boardroom</vt:lpstr>
      <vt:lpstr>INEQUALITY</vt:lpstr>
      <vt:lpstr>INEQUALITY</vt:lpstr>
      <vt:lpstr>INEQUALITY</vt:lpstr>
      <vt:lpstr>INEQUQLITIES</vt:lpstr>
      <vt:lpstr>INEQUALITIES</vt:lpstr>
      <vt:lpstr>INEQUALITIES</vt:lpstr>
      <vt:lpstr>INEQUALITIES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ANTONYM</dc:title>
  <dc:creator>Lenovo</dc:creator>
  <cp:lastModifiedBy>Windows User</cp:lastModifiedBy>
  <cp:revision>46</cp:revision>
  <dcterms:created xsi:type="dcterms:W3CDTF">2018-04-07T10:23:28Z</dcterms:created>
  <dcterms:modified xsi:type="dcterms:W3CDTF">2018-04-11T04:39:27Z</dcterms:modified>
</cp:coreProperties>
</file>