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3" autoAdjust="0"/>
    <p:restoredTop sz="94660"/>
  </p:normalViewPr>
  <p:slideViewPr>
    <p:cSldViewPr>
      <p:cViewPr varScale="1">
        <p:scale>
          <a:sx n="66" d="100"/>
          <a:sy n="66" d="100"/>
        </p:scale>
        <p:origin x="117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E8152-3374-4E89-9D50-6030680A9A4E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82369-A96F-474B-98DD-4E38D47CD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4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04C61FF-B953-4CD3-9821-8D3B3B6B630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6C78BA-B4AF-4C34-9EF7-B4AF0C5BBA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44824"/>
            <a:ext cx="842493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ALGEBRIC EQUATION </a:t>
            </a:r>
          </a:p>
        </p:txBody>
      </p:sp>
      <p:pic>
        <p:nvPicPr>
          <p:cNvPr id="3" name="~PP1729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1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294" y="188641"/>
            <a:ext cx="60179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VARIABLE</a:t>
            </a:r>
            <a:endParaRPr lang="en-US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52536" y="1556793"/>
            <a:ext cx="92170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IN" sz="2800" dirty="0" smtClean="0">
                <a:solidFill>
                  <a:srgbClr val="00B0F0"/>
                </a:solidFill>
              </a:rPr>
              <a:t>The unknown quantities used in any equation are known as variables . </a:t>
            </a:r>
            <a:endParaRPr lang="en-IN" sz="2800" dirty="0">
              <a:solidFill>
                <a:srgbClr val="00B0F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IN" sz="2800" dirty="0" smtClean="0">
                <a:solidFill>
                  <a:srgbClr val="00B0F0"/>
                </a:solidFill>
              </a:rPr>
              <a:t>Generally, they are denoted by the last </a:t>
            </a:r>
            <a:r>
              <a:rPr lang="en-IN" sz="2800" dirty="0" err="1" smtClean="0">
                <a:solidFill>
                  <a:srgbClr val="00B0F0"/>
                </a:solidFill>
              </a:rPr>
              <a:t>english</a:t>
            </a:r>
            <a:r>
              <a:rPr lang="en-IN" sz="2800" dirty="0" smtClean="0">
                <a:solidFill>
                  <a:srgbClr val="00B0F0"/>
                </a:solidFill>
              </a:rPr>
              <a:t> alphabets </a:t>
            </a:r>
          </a:p>
          <a:p>
            <a:pPr lvl="1"/>
            <a:r>
              <a:rPr lang="en-IN" sz="2800" dirty="0" smtClean="0">
                <a:solidFill>
                  <a:srgbClr val="00B0F0"/>
                </a:solidFill>
              </a:rPr>
              <a:t>X, y, z.etc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4005065"/>
            <a:ext cx="828944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800" dirty="0" smtClean="0">
                <a:solidFill>
                  <a:srgbClr val="002060"/>
                </a:solidFill>
              </a:rPr>
              <a:t>An equation is a statement of equality of algebraic </a:t>
            </a:r>
          </a:p>
          <a:p>
            <a:r>
              <a:rPr lang="en-IN" sz="2800" dirty="0">
                <a:solidFill>
                  <a:srgbClr val="002060"/>
                </a:solidFill>
              </a:rPr>
              <a:t>e</a:t>
            </a:r>
            <a:r>
              <a:rPr lang="en-IN" sz="2800" dirty="0" smtClean="0">
                <a:solidFill>
                  <a:srgbClr val="002060"/>
                </a:solidFill>
              </a:rPr>
              <a:t>xpressions, which involve one or more unknown </a:t>
            </a:r>
          </a:p>
          <a:p>
            <a:r>
              <a:rPr lang="en-IN" sz="2800" dirty="0" smtClean="0">
                <a:solidFill>
                  <a:srgbClr val="002060"/>
                </a:solidFill>
              </a:rPr>
              <a:t>Quantities , called the variables .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5" name="~PP70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3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6190" y="188640"/>
            <a:ext cx="75841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LINEAR EQUATION 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412776"/>
            <a:ext cx="950505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chemeClr val="bg2">
                    <a:lumMod val="25000"/>
                  </a:schemeClr>
                </a:solidFill>
              </a:rPr>
              <a:t>An equation in which the highest power of variables is one,</a:t>
            </a:r>
          </a:p>
          <a:p>
            <a:r>
              <a:rPr lang="en-IN" sz="2400" dirty="0" smtClean="0">
                <a:solidFill>
                  <a:schemeClr val="bg2">
                    <a:lumMod val="25000"/>
                  </a:schemeClr>
                </a:solidFill>
              </a:rPr>
              <a:t>Is called </a:t>
            </a:r>
            <a:r>
              <a:rPr lang="en-IN" sz="2400" b="1" dirty="0" smtClean="0">
                <a:solidFill>
                  <a:schemeClr val="bg2">
                    <a:lumMod val="25000"/>
                  </a:schemeClr>
                </a:solidFill>
              </a:rPr>
              <a:t>linear equation.</a:t>
            </a:r>
          </a:p>
          <a:p>
            <a:r>
              <a:rPr lang="en-IN" sz="2400" dirty="0" smtClean="0">
                <a:solidFill>
                  <a:schemeClr val="bg2">
                    <a:lumMod val="25000"/>
                  </a:schemeClr>
                </a:solidFill>
              </a:rPr>
              <a:t>These equations are called linear because the graph of such </a:t>
            </a:r>
          </a:p>
          <a:p>
            <a:r>
              <a:rPr lang="en-IN" sz="2400" dirty="0" smtClean="0">
                <a:solidFill>
                  <a:schemeClr val="bg2">
                    <a:lumMod val="25000"/>
                  </a:schemeClr>
                </a:solidFill>
              </a:rPr>
              <a:t>Equations on x-y </a:t>
            </a:r>
            <a:r>
              <a:rPr lang="en-IN" sz="2400" dirty="0" err="1" smtClean="0">
                <a:solidFill>
                  <a:schemeClr val="bg2">
                    <a:lumMod val="25000"/>
                  </a:schemeClr>
                </a:solidFill>
              </a:rPr>
              <a:t>cartesian</a:t>
            </a:r>
            <a:r>
              <a:rPr lang="en-IN" sz="2400" dirty="0" smtClean="0">
                <a:solidFill>
                  <a:schemeClr val="bg2">
                    <a:lumMod val="25000"/>
                  </a:schemeClr>
                </a:solidFill>
              </a:rPr>
              <a:t> plane is a straight line.</a:t>
            </a:r>
          </a:p>
          <a:p>
            <a:r>
              <a:rPr lang="en-IN" sz="2800" dirty="0" smtClean="0"/>
              <a:t>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3140968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/>
              <a:t>Linear equation in one variable </a:t>
            </a:r>
            <a:r>
              <a:rPr lang="en-IN" sz="2800" dirty="0" smtClean="0"/>
              <a:t>:</a:t>
            </a:r>
          </a:p>
          <a:p>
            <a:r>
              <a:rPr lang="en-IN" sz="2800" dirty="0"/>
              <a:t>A</a:t>
            </a:r>
            <a:r>
              <a:rPr lang="en-IN" sz="2800" dirty="0" smtClean="0"/>
              <a:t>  linear equation which contains only one variable is called </a:t>
            </a:r>
            <a:r>
              <a:rPr lang="en-IN" sz="2800" dirty="0" smtClean="0">
                <a:solidFill>
                  <a:srgbClr val="FF0000"/>
                </a:solidFill>
              </a:rPr>
              <a:t>linear equation in one variable</a:t>
            </a:r>
            <a:r>
              <a:rPr lang="en-IN" sz="2800" dirty="0" smtClean="0"/>
              <a:t>.</a:t>
            </a:r>
          </a:p>
          <a:p>
            <a:r>
              <a:rPr lang="en-IN" sz="2800" dirty="0" smtClean="0"/>
              <a:t>The general form of such equations is </a:t>
            </a:r>
            <a:r>
              <a:rPr lang="en-IN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2800" dirty="0" err="1" smtClean="0">
                <a:latin typeface="Brush Script MT" pitchFamily="66" charset="0"/>
              </a:rPr>
              <a:t>x+</a:t>
            </a:r>
            <a:r>
              <a:rPr lang="en-US" sz="2800" dirty="0" err="1" smtClean="0">
                <a:latin typeface="+mj-lt"/>
              </a:rPr>
              <a:t>b</a:t>
            </a:r>
            <a:r>
              <a:rPr lang="en-US" sz="2800" dirty="0" smtClean="0">
                <a:latin typeface="+mj-lt"/>
              </a:rPr>
              <a:t> = c</a:t>
            </a:r>
          </a:p>
          <a:p>
            <a:r>
              <a:rPr lang="en-IN" sz="2800" dirty="0" smtClean="0">
                <a:latin typeface="+mj-lt"/>
              </a:rPr>
              <a:t>Where a, b and c are constants and a not equal to 0.</a:t>
            </a:r>
          </a:p>
          <a:p>
            <a:r>
              <a:rPr lang="en-IN" sz="2800" b="1" dirty="0" smtClean="0">
                <a:latin typeface="+mj-lt"/>
              </a:rPr>
              <a:t>SOLUTION : </a:t>
            </a:r>
            <a:r>
              <a:rPr lang="en-IN" sz="2800" dirty="0" smtClean="0">
                <a:latin typeface="+mj-lt"/>
              </a:rPr>
              <a:t>All the values of x that satisfies this equation are called its solutions.</a:t>
            </a:r>
            <a:endParaRPr lang="en-US" sz="2800" b="1" dirty="0"/>
          </a:p>
        </p:txBody>
      </p:sp>
      <p:pic>
        <p:nvPicPr>
          <p:cNvPr id="5" name="~PP2195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9865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smtClean="0">
                <a:solidFill>
                  <a:srgbClr val="C00000"/>
                </a:solidFill>
              </a:rPr>
              <a:t>Applications of linear equations </a:t>
            </a:r>
          </a:p>
          <a:p>
            <a:r>
              <a:rPr lang="en-IN" sz="4800" dirty="0" smtClean="0">
                <a:solidFill>
                  <a:srgbClr val="C00000"/>
                </a:solidFill>
              </a:rPr>
              <a:t>           with one variable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1772817"/>
            <a:ext cx="88924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STEPS INVOLVED IN SOLVING A LINEAR EQUATION WORD PROBLEM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●</a:t>
            </a:r>
            <a:r>
              <a:rPr lang="en-GB" dirty="0">
                <a:solidFill>
                  <a:srgbClr val="FF0000"/>
                </a:solidFill>
              </a:rPr>
              <a:t> Read the problem carefully and note what is given and what is required and what is given. </a:t>
            </a: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>
                <a:solidFill>
                  <a:srgbClr val="FF0000"/>
                </a:solidFill>
              </a:rPr>
              <a:t>● Denote the unknown by the variables as x, y, …….</a:t>
            </a: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>
                <a:solidFill>
                  <a:srgbClr val="FF0000"/>
                </a:solidFill>
              </a:rPr>
              <a:t>● Translate the problem to the language of mathematics or mathematical statements. </a:t>
            </a: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>
                <a:solidFill>
                  <a:srgbClr val="FF0000"/>
                </a:solidFill>
              </a:rPr>
              <a:t>● Form the linear equation in one variable using the conditions given in the problems. </a:t>
            </a: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>
                <a:solidFill>
                  <a:srgbClr val="FF0000"/>
                </a:solidFill>
              </a:rPr>
              <a:t>● Solve the equation for the unknown. </a:t>
            </a: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>
                <a:solidFill>
                  <a:srgbClr val="FF0000"/>
                </a:solidFill>
              </a:rPr>
              <a:t>● Verify to be sure whether the answer satisfies the conditions of the problem.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~PP2724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5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7"/>
            <a:ext cx="89644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.The </a:t>
            </a:r>
            <a:r>
              <a:rPr lang="en-GB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sum of two numbers is 25. One of the numbers exceeds the other by 9. Find </a:t>
            </a:r>
            <a: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the numbers</a:t>
            </a:r>
            <a:r>
              <a:rPr lang="en-GB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 </a:t>
            </a:r>
            <a: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1412777"/>
            <a:ext cx="4572000" cy="152349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Solution: </a:t>
            </a:r>
            <a:r>
              <a:rPr lang="en-GB" dirty="0" smtClean="0">
                <a:solidFill>
                  <a:srgbClr val="0070C0"/>
                </a:solidFill>
              </a:rPr>
              <a:t>Then </a:t>
            </a:r>
            <a:r>
              <a:rPr lang="en-GB" dirty="0">
                <a:solidFill>
                  <a:srgbClr val="0070C0"/>
                </a:solidFill>
              </a:rPr>
              <a:t>the other number = x + 9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                  Let </a:t>
            </a:r>
            <a:r>
              <a:rPr lang="en-GB" dirty="0">
                <a:solidFill>
                  <a:srgbClr val="0070C0"/>
                </a:solidFill>
              </a:rPr>
              <a:t>the number be x. 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                  Sum </a:t>
            </a:r>
            <a:r>
              <a:rPr lang="en-GB" dirty="0">
                <a:solidFill>
                  <a:srgbClr val="0070C0"/>
                </a:solidFill>
              </a:rPr>
              <a:t>of two numbers = 25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                   According </a:t>
            </a:r>
            <a:r>
              <a:rPr lang="en-GB" dirty="0">
                <a:solidFill>
                  <a:srgbClr val="0070C0"/>
                </a:solidFill>
              </a:rPr>
              <a:t>to question, x + x + 9 = 25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1640" y="2780929"/>
            <a:ext cx="81186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⇒ 2x + 9 = 25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⇒ </a:t>
            </a:r>
            <a:r>
              <a:rPr lang="en-GB" dirty="0">
                <a:solidFill>
                  <a:srgbClr val="0070C0"/>
                </a:solidFill>
              </a:rPr>
              <a:t>2x = 25 - 9 (transposing 9 to the R.H.S changes to -9) 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⇒ </a:t>
            </a:r>
            <a:r>
              <a:rPr lang="en-GB" dirty="0">
                <a:solidFill>
                  <a:srgbClr val="0070C0"/>
                </a:solidFill>
              </a:rPr>
              <a:t>2x = 16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⇒ </a:t>
            </a:r>
            <a:r>
              <a:rPr lang="en-GB" dirty="0">
                <a:solidFill>
                  <a:srgbClr val="0070C0"/>
                </a:solidFill>
              </a:rPr>
              <a:t>2x/2 = 16/2 (divide by 2 on both the sides) 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⇒ </a:t>
            </a:r>
            <a:r>
              <a:rPr lang="en-GB" dirty="0">
                <a:solidFill>
                  <a:srgbClr val="0070C0"/>
                </a:solidFill>
              </a:rPr>
              <a:t>x = 8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Therefore</a:t>
            </a:r>
            <a:r>
              <a:rPr lang="en-GB" dirty="0">
                <a:solidFill>
                  <a:srgbClr val="0070C0"/>
                </a:solidFill>
              </a:rPr>
              <a:t>, x + 9 = 8 + 9 = 17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50131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/>
              <a:t>Therefore, the two numbers are 8 and 17.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pic>
        <p:nvPicPr>
          <p:cNvPr id="6" name="~PP2175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4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5"/>
            <a:ext cx="8388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2. </a:t>
            </a:r>
            <a:r>
              <a:rPr lang="en-GB" sz="2000" b="1" dirty="0"/>
              <a:t>Aaron is 5 years younger than Ron. Four years later, Ron will be twice as old as Aaron. Find their present ages.</a:t>
            </a: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251520" y="1340768"/>
            <a:ext cx="97565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Solution:</a:t>
            </a:r>
            <a:r>
              <a:rPr lang="en-GB" dirty="0"/>
              <a:t> </a:t>
            </a:r>
            <a:r>
              <a:rPr lang="en-GB" dirty="0" smtClean="0">
                <a:solidFill>
                  <a:srgbClr val="0070C0"/>
                </a:solidFill>
              </a:rPr>
              <a:t>Let </a:t>
            </a:r>
            <a:r>
              <a:rPr lang="en-GB" dirty="0">
                <a:solidFill>
                  <a:srgbClr val="0070C0"/>
                </a:solidFill>
              </a:rPr>
              <a:t>Ron’s present age be x. 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                  Then </a:t>
            </a:r>
            <a:r>
              <a:rPr lang="en-GB" dirty="0">
                <a:solidFill>
                  <a:srgbClr val="0070C0"/>
                </a:solidFill>
              </a:rPr>
              <a:t>Aaron’s present age = x </a:t>
            </a:r>
            <a:r>
              <a:rPr lang="en-GB" dirty="0" smtClean="0">
                <a:solidFill>
                  <a:srgbClr val="0070C0"/>
                </a:solidFill>
              </a:rPr>
              <a:t>– 5</a:t>
            </a:r>
            <a:endParaRPr lang="en-GB" dirty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                   After </a:t>
            </a:r>
            <a:r>
              <a:rPr lang="en-GB" dirty="0">
                <a:solidFill>
                  <a:srgbClr val="0070C0"/>
                </a:solidFill>
              </a:rPr>
              <a:t>4 years Ron’s age = x + 4, Aaron’s age x - 5 + 4. 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                According </a:t>
            </a:r>
            <a:r>
              <a:rPr lang="en-GB" dirty="0">
                <a:solidFill>
                  <a:srgbClr val="0070C0"/>
                </a:solidFill>
              </a:rPr>
              <a:t>to the question; 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                 Ron </a:t>
            </a:r>
            <a:r>
              <a:rPr lang="en-GB" dirty="0">
                <a:solidFill>
                  <a:srgbClr val="0070C0"/>
                </a:solidFill>
              </a:rPr>
              <a:t>will be twice as old as Aaron</a:t>
            </a:r>
            <a:r>
              <a:rPr lang="en-GB" dirty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31640" y="2636912"/>
            <a:ext cx="685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r>
              <a:rPr lang="en-GB" dirty="0" smtClean="0">
                <a:solidFill>
                  <a:srgbClr val="0070C0"/>
                </a:solidFill>
              </a:rPr>
              <a:t>Therefore</a:t>
            </a:r>
            <a:r>
              <a:rPr lang="en-GB" dirty="0">
                <a:solidFill>
                  <a:srgbClr val="0070C0"/>
                </a:solidFill>
              </a:rPr>
              <a:t>, x + 4 = 2(x - 5 + 4) 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⇒ </a:t>
            </a:r>
            <a:r>
              <a:rPr lang="en-GB" dirty="0">
                <a:solidFill>
                  <a:srgbClr val="0070C0"/>
                </a:solidFill>
              </a:rPr>
              <a:t>x + 4 = 2(x - 1) 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⇒ </a:t>
            </a:r>
            <a:r>
              <a:rPr lang="en-GB" dirty="0">
                <a:solidFill>
                  <a:srgbClr val="0070C0"/>
                </a:solidFill>
              </a:rPr>
              <a:t>x + 4 = 2x - 2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⇒ </a:t>
            </a:r>
            <a:r>
              <a:rPr lang="en-GB" dirty="0">
                <a:solidFill>
                  <a:srgbClr val="0070C0"/>
                </a:solidFill>
              </a:rPr>
              <a:t>x + 4 = 2x </a:t>
            </a:r>
            <a:r>
              <a:rPr lang="en-GB" dirty="0" smtClean="0">
                <a:solidFill>
                  <a:srgbClr val="0070C0"/>
                </a:solidFill>
              </a:rPr>
              <a:t>– 2</a:t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⇒ </a:t>
            </a:r>
            <a:r>
              <a:rPr lang="en-GB" dirty="0">
                <a:solidFill>
                  <a:srgbClr val="0070C0"/>
                </a:solidFill>
              </a:rPr>
              <a:t>x - 2x = -2 - 4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⇒ </a:t>
            </a:r>
            <a:r>
              <a:rPr lang="en-GB" dirty="0">
                <a:solidFill>
                  <a:srgbClr val="0070C0"/>
                </a:solidFill>
              </a:rPr>
              <a:t>-x = -6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⇒ </a:t>
            </a:r>
            <a:r>
              <a:rPr lang="en-GB" dirty="0">
                <a:solidFill>
                  <a:srgbClr val="0070C0"/>
                </a:solidFill>
              </a:rPr>
              <a:t>x = 6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Therefore</a:t>
            </a:r>
            <a:r>
              <a:rPr lang="en-GB" dirty="0">
                <a:solidFill>
                  <a:srgbClr val="0070C0"/>
                </a:solidFill>
              </a:rPr>
              <a:t>, Aaron’s present age = x - 5 = 6 - 5 = 1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5373217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Therefore, present age of Ron = 6 years and present age of Aaron = 1 year.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pic>
        <p:nvPicPr>
          <p:cNvPr id="6" name="~PP3066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8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92890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3. </a:t>
            </a:r>
            <a:r>
              <a:rPr lang="en-GB" sz="2000" b="1" dirty="0"/>
              <a:t>The cost of two tables and three chairs is $705. If the table costs $40 more than the chair, find the cost of the table and the chair. </a:t>
            </a:r>
            <a:r>
              <a:rPr lang="en-GB" sz="2000" b="1" dirty="0" smtClean="0"/>
              <a:t/>
            </a:r>
            <a:br>
              <a:rPr lang="en-GB" sz="2000" b="1" dirty="0" smtClean="0"/>
            </a:b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403648" y="119675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The table cost $ 40 more than the chair. 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Let </a:t>
            </a:r>
            <a:r>
              <a:rPr lang="en-GB" dirty="0">
                <a:solidFill>
                  <a:srgbClr val="0070C0"/>
                </a:solidFill>
              </a:rPr>
              <a:t>us assume the cost of the chair to be x. 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Then </a:t>
            </a:r>
            <a:r>
              <a:rPr lang="en-GB" dirty="0">
                <a:solidFill>
                  <a:srgbClr val="0070C0"/>
                </a:solidFill>
              </a:rPr>
              <a:t>the cost of the table = $ 40 + x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The </a:t>
            </a:r>
            <a:r>
              <a:rPr lang="en-GB" dirty="0">
                <a:solidFill>
                  <a:srgbClr val="0070C0"/>
                </a:solidFill>
              </a:rPr>
              <a:t>cost of 3 chairs = 3 × x = 3x </a:t>
            </a:r>
            <a:r>
              <a:rPr lang="en-GB" dirty="0" smtClean="0">
                <a:solidFill>
                  <a:srgbClr val="0070C0"/>
                </a:solidFill>
              </a:rPr>
              <a:t>and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>
                <a:solidFill>
                  <a:srgbClr val="0070C0"/>
                </a:solidFill>
              </a:rPr>
              <a:t>the cost of 2 tables </a:t>
            </a:r>
            <a:r>
              <a:rPr lang="en-GB" dirty="0" smtClean="0">
                <a:solidFill>
                  <a:srgbClr val="0070C0"/>
                </a:solidFill>
              </a:rPr>
              <a:t>=2(40 </a:t>
            </a:r>
            <a:r>
              <a:rPr lang="en-GB" dirty="0">
                <a:solidFill>
                  <a:srgbClr val="0070C0"/>
                </a:solidFill>
              </a:rPr>
              <a:t>+ x) 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Total </a:t>
            </a:r>
            <a:r>
              <a:rPr lang="en-GB" dirty="0">
                <a:solidFill>
                  <a:srgbClr val="0070C0"/>
                </a:solidFill>
              </a:rPr>
              <a:t>cost of 2 tables and 3 chairs = $705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Therefore</a:t>
            </a:r>
            <a:r>
              <a:rPr lang="en-GB" dirty="0">
                <a:solidFill>
                  <a:srgbClr val="0070C0"/>
                </a:solidFill>
              </a:rPr>
              <a:t>, 2(40 + x) + 3x = 705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196752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Solution: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75656" y="436510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75656" y="34290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80 + 2x + 3x = 705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80 </a:t>
            </a:r>
            <a:r>
              <a:rPr lang="en-GB" dirty="0">
                <a:solidFill>
                  <a:srgbClr val="0070C0"/>
                </a:solidFill>
              </a:rPr>
              <a:t>+ 5x = 705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5x </a:t>
            </a:r>
            <a:r>
              <a:rPr lang="en-GB" dirty="0">
                <a:solidFill>
                  <a:srgbClr val="0070C0"/>
                </a:solidFill>
              </a:rPr>
              <a:t>= 705 - 80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5x </a:t>
            </a:r>
            <a:r>
              <a:rPr lang="en-GB" dirty="0">
                <a:solidFill>
                  <a:srgbClr val="0070C0"/>
                </a:solidFill>
              </a:rPr>
              <a:t>= 625/5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70C0"/>
                </a:solidFill>
              </a:rPr>
              <a:t>x </a:t>
            </a:r>
            <a:r>
              <a:rPr lang="en-GB" dirty="0">
                <a:solidFill>
                  <a:srgbClr val="0070C0"/>
                </a:solidFill>
              </a:rPr>
              <a:t>= 125 and 40 + x = 40 + 125 = 165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648" y="5229200"/>
            <a:ext cx="5598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Therefore, the cost of each chair is $125 and that of each table is $165. </a:t>
            </a:r>
            <a:endParaRPr lang="en-US" dirty="0"/>
          </a:p>
        </p:txBody>
      </p:sp>
      <p:pic>
        <p:nvPicPr>
          <p:cNvPr id="9" name="~PP313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2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236</TotalTime>
  <Words>365</Words>
  <Application>Microsoft Office PowerPoint</Application>
  <PresentationFormat>On-screen Show (4:3)</PresentationFormat>
  <Paragraphs>45</Paragraphs>
  <Slides>7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 Unicode MS</vt:lpstr>
      <vt:lpstr>Arial</vt:lpstr>
      <vt:lpstr>Brush Script MT</vt:lpstr>
      <vt:lpstr>Calibri</vt:lpstr>
      <vt:lpstr>Georgia</vt:lpstr>
      <vt:lpstr>Wingdings</vt:lpstr>
      <vt:lpstr>Wingdings 2</vt:lpstr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sarat</dc:creator>
  <cp:lastModifiedBy>Windows User</cp:lastModifiedBy>
  <cp:revision>30</cp:revision>
  <dcterms:created xsi:type="dcterms:W3CDTF">2018-03-23T14:06:25Z</dcterms:created>
  <dcterms:modified xsi:type="dcterms:W3CDTF">2018-03-26T07:25:02Z</dcterms:modified>
</cp:coreProperties>
</file>