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00CC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443" autoAdjust="0"/>
    <p:restoredTop sz="94660"/>
  </p:normalViewPr>
  <p:slideViewPr>
    <p:cSldViewPr>
      <p:cViewPr varScale="1">
        <p:scale>
          <a:sx n="66" d="100"/>
          <a:sy n="66" d="100"/>
        </p:scale>
        <p:origin x="1172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1E8152-3374-4E89-9D50-6030680A9A4E}" type="datetimeFigureOut">
              <a:rPr lang="en-US" smtClean="0"/>
              <a:pPr/>
              <a:t>3/26/2018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D82369-A96F-474B-98DD-4E38D47CD2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3442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7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C61FF-B953-4CD3-9821-8D3B3B6B6304}" type="datetimeFigureOut">
              <a:rPr lang="en-US" smtClean="0"/>
              <a:pPr/>
              <a:t>3/26/2018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1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F6C78BA-B4AF-4C34-9EF7-B4AF0C5BBA8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C61FF-B953-4CD3-9821-8D3B3B6B6304}" type="datetimeFigureOut">
              <a:rPr lang="en-US" smtClean="0"/>
              <a:pPr/>
              <a:t>3/26/2018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C78BA-B4AF-4C34-9EF7-B4AF0C5BBA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7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2"/>
            <a:ext cx="457200" cy="441325"/>
          </a:xfrm>
        </p:spPr>
        <p:txBody>
          <a:bodyPr/>
          <a:lstStyle/>
          <a:p>
            <a:fld id="{0F6C78BA-B4AF-4C34-9EF7-B4AF0C5BBA8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C61FF-B953-4CD3-9821-8D3B3B6B6304}" type="datetimeFigureOut">
              <a:rPr lang="en-US" smtClean="0"/>
              <a:pPr/>
              <a:t>3/26/2018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2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C61FF-B953-4CD3-9821-8D3B3B6B6304}" type="datetimeFigureOut">
              <a:rPr lang="en-US" smtClean="0"/>
              <a:pPr/>
              <a:t>3/26/2018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3"/>
            <a:ext cx="457200" cy="441325"/>
          </a:xfrm>
        </p:spPr>
        <p:txBody>
          <a:bodyPr/>
          <a:lstStyle/>
          <a:p>
            <a:fld id="{0F6C78BA-B4AF-4C34-9EF7-B4AF0C5BBA8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1"/>
            <a:ext cx="6480175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7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C61FF-B953-4CD3-9821-8D3B3B6B6304}" type="datetimeFigureOut">
              <a:rPr lang="en-US" smtClean="0"/>
              <a:pPr/>
              <a:t>3/26/2018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1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F6C78BA-B4AF-4C34-9EF7-B4AF0C5BBA8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A04C61FF-B953-4CD3-9821-8D3B3B6B6304}" type="datetimeFigureOut">
              <a:rPr lang="en-US" smtClean="0"/>
              <a:pPr/>
              <a:t>3/26/2018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C78BA-B4AF-4C34-9EF7-B4AF0C5BBA8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1" y="1575653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3" y="1524001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1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C61FF-B953-4CD3-9821-8D3B3B6B6304}" type="datetimeFigureOut">
              <a:rPr lang="en-US" smtClean="0"/>
              <a:pPr/>
              <a:t>3/26/2018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4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7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0F6C78BA-B4AF-4C34-9EF7-B4AF0C5BBA8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C61FF-B953-4CD3-9821-8D3B3B6B6304}" type="datetimeFigureOut">
              <a:rPr lang="en-US" smtClean="0"/>
              <a:pPr/>
              <a:t>3/26/2018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1"/>
            <a:ext cx="457200" cy="441325"/>
          </a:xfrm>
        </p:spPr>
        <p:txBody>
          <a:bodyPr/>
          <a:lstStyle/>
          <a:p>
            <a:fld id="{0F6C78BA-B4AF-4C34-9EF7-B4AF0C5BBA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7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C61FF-B953-4CD3-9821-8D3B3B6B6304}" type="datetimeFigureOut">
              <a:rPr lang="en-US" smtClean="0"/>
              <a:pPr/>
              <a:t>3/26/2018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F6C78BA-B4AF-4C34-9EF7-B4AF0C5BBA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1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9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F6C78BA-B4AF-4C34-9EF7-B4AF0C5BBA8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C61FF-B953-4CD3-9821-8D3B3B6B6304}" type="datetimeFigureOut">
              <a:rPr lang="en-US" smtClean="0"/>
              <a:pPr/>
              <a:t>3/26/2018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9"/>
            <a:ext cx="457200" cy="441325"/>
          </a:xfrm>
        </p:spPr>
        <p:txBody>
          <a:bodyPr/>
          <a:lstStyle/>
          <a:p>
            <a:fld id="{0F6C78BA-B4AF-4C34-9EF7-B4AF0C5BBA8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A04C61FF-B953-4CD3-9821-8D3B3B6B6304}" type="datetimeFigureOut">
              <a:rPr lang="en-US" smtClean="0"/>
              <a:pPr/>
              <a:t>3/26/2018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1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A04C61FF-B953-4CD3-9821-8D3B3B6B6304}" type="datetimeFigureOut">
              <a:rPr lang="en-US" smtClean="0"/>
              <a:pPr/>
              <a:t>3/26/2018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5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F6C78BA-B4AF-4C34-9EF7-B4AF0C5BBA8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3.WAV"/><Relationship Id="rId1" Type="http://schemas.microsoft.com/office/2007/relationships/media" Target="../media/media3.WAV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4.WAV"/><Relationship Id="rId1" Type="http://schemas.microsoft.com/office/2007/relationships/media" Target="../media/media4.WAV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5.WAV"/><Relationship Id="rId1" Type="http://schemas.microsoft.com/office/2007/relationships/media" Target="../media/media5.WAV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6.WAV"/><Relationship Id="rId1" Type="http://schemas.microsoft.com/office/2007/relationships/media" Target="../media/media6.WAV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7.WAV"/><Relationship Id="rId1" Type="http://schemas.microsoft.com/office/2007/relationships/media" Target="../media/media7.WAV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1844824"/>
            <a:ext cx="8424936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ALGEBRIC EQUATION </a:t>
            </a:r>
          </a:p>
        </p:txBody>
      </p:sp>
      <p:pic>
        <p:nvPicPr>
          <p:cNvPr id="3" name="~PP1729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 cstate="print"/>
          <a:stretch>
            <a:fillRect/>
          </a:stretch>
        </p:blipFill>
        <p:spPr>
          <a:xfrm>
            <a:off x="8632825" y="6346825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415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85294" y="188641"/>
            <a:ext cx="6017994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VARIABLE</a:t>
            </a:r>
            <a:endParaRPr lang="en-US" sz="8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-252536" y="1556793"/>
            <a:ext cx="921702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buFont typeface="Arial" pitchFamily="34" charset="0"/>
              <a:buChar char="•"/>
            </a:pPr>
            <a:r>
              <a:rPr lang="en-IN" sz="2800" dirty="0" smtClean="0">
                <a:solidFill>
                  <a:srgbClr val="00B0F0"/>
                </a:solidFill>
              </a:rPr>
              <a:t>The unknown quantities used in any equation are known as variables . </a:t>
            </a:r>
            <a:endParaRPr lang="en-IN" sz="2800" dirty="0">
              <a:solidFill>
                <a:srgbClr val="00B0F0"/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en-IN" sz="2800" dirty="0" smtClean="0">
                <a:solidFill>
                  <a:srgbClr val="00B0F0"/>
                </a:solidFill>
              </a:rPr>
              <a:t>Generally, they are denoted by the last </a:t>
            </a:r>
            <a:r>
              <a:rPr lang="en-IN" sz="2800" dirty="0" err="1" smtClean="0">
                <a:solidFill>
                  <a:srgbClr val="00B0F0"/>
                </a:solidFill>
              </a:rPr>
              <a:t>english</a:t>
            </a:r>
            <a:r>
              <a:rPr lang="en-IN" sz="2800" dirty="0" smtClean="0">
                <a:solidFill>
                  <a:srgbClr val="00B0F0"/>
                </a:solidFill>
              </a:rPr>
              <a:t> alphabets </a:t>
            </a:r>
          </a:p>
          <a:p>
            <a:pPr lvl="1"/>
            <a:r>
              <a:rPr lang="en-IN" sz="2800" dirty="0" smtClean="0">
                <a:solidFill>
                  <a:srgbClr val="00B0F0"/>
                </a:solidFill>
              </a:rPr>
              <a:t>X, y, z.etc</a:t>
            </a:r>
            <a:endParaRPr lang="en-US" sz="2800" dirty="0">
              <a:solidFill>
                <a:srgbClr val="00B0F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4005065"/>
            <a:ext cx="8289449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IN" sz="2800" dirty="0" smtClean="0">
                <a:solidFill>
                  <a:srgbClr val="002060"/>
                </a:solidFill>
              </a:rPr>
              <a:t>An equation is a statement of equality of algebraic </a:t>
            </a:r>
          </a:p>
          <a:p>
            <a:r>
              <a:rPr lang="en-IN" sz="2800" dirty="0">
                <a:solidFill>
                  <a:srgbClr val="002060"/>
                </a:solidFill>
              </a:rPr>
              <a:t>e</a:t>
            </a:r>
            <a:r>
              <a:rPr lang="en-IN" sz="2800" dirty="0" smtClean="0">
                <a:solidFill>
                  <a:srgbClr val="002060"/>
                </a:solidFill>
              </a:rPr>
              <a:t>xpressions, which involve one or more unknown </a:t>
            </a:r>
          </a:p>
          <a:p>
            <a:r>
              <a:rPr lang="en-IN" sz="2800" dirty="0" smtClean="0">
                <a:solidFill>
                  <a:srgbClr val="002060"/>
                </a:solidFill>
              </a:rPr>
              <a:t>Quantities , called the variables .</a:t>
            </a:r>
            <a:endParaRPr lang="en-US" sz="2800" dirty="0">
              <a:solidFill>
                <a:srgbClr val="002060"/>
              </a:solidFill>
            </a:endParaRPr>
          </a:p>
        </p:txBody>
      </p:sp>
      <p:pic>
        <p:nvPicPr>
          <p:cNvPr id="5" name="~PP70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 cstate="print"/>
          <a:stretch>
            <a:fillRect/>
          </a:stretch>
        </p:blipFill>
        <p:spPr>
          <a:xfrm>
            <a:off x="8632825" y="6346825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236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96190" y="188640"/>
            <a:ext cx="75841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LINEAR EQUATION </a:t>
            </a:r>
            <a:endParaRPr 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0" y="1412776"/>
            <a:ext cx="9505056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 smtClean="0">
                <a:solidFill>
                  <a:schemeClr val="bg2">
                    <a:lumMod val="25000"/>
                  </a:schemeClr>
                </a:solidFill>
              </a:rPr>
              <a:t>An equation in which the highest power of variables is one,</a:t>
            </a:r>
          </a:p>
          <a:p>
            <a:r>
              <a:rPr lang="en-IN" sz="2400" dirty="0" smtClean="0">
                <a:solidFill>
                  <a:schemeClr val="bg2">
                    <a:lumMod val="25000"/>
                  </a:schemeClr>
                </a:solidFill>
              </a:rPr>
              <a:t>Is called </a:t>
            </a:r>
            <a:r>
              <a:rPr lang="en-IN" sz="2400" b="1" dirty="0" smtClean="0">
                <a:solidFill>
                  <a:schemeClr val="bg2">
                    <a:lumMod val="25000"/>
                  </a:schemeClr>
                </a:solidFill>
              </a:rPr>
              <a:t>linear equation.</a:t>
            </a:r>
          </a:p>
          <a:p>
            <a:r>
              <a:rPr lang="en-IN" sz="2400" dirty="0" smtClean="0">
                <a:solidFill>
                  <a:schemeClr val="bg2">
                    <a:lumMod val="25000"/>
                  </a:schemeClr>
                </a:solidFill>
              </a:rPr>
              <a:t>These equations are called linear because the graph of such </a:t>
            </a:r>
          </a:p>
          <a:p>
            <a:r>
              <a:rPr lang="en-IN" sz="2400" dirty="0" smtClean="0">
                <a:solidFill>
                  <a:schemeClr val="bg2">
                    <a:lumMod val="25000"/>
                  </a:schemeClr>
                </a:solidFill>
              </a:rPr>
              <a:t>Equations on x-y </a:t>
            </a:r>
            <a:r>
              <a:rPr lang="en-IN" sz="2400" dirty="0" err="1" smtClean="0">
                <a:solidFill>
                  <a:schemeClr val="bg2">
                    <a:lumMod val="25000"/>
                  </a:schemeClr>
                </a:solidFill>
              </a:rPr>
              <a:t>cartesian</a:t>
            </a:r>
            <a:r>
              <a:rPr lang="en-IN" sz="2400" dirty="0" smtClean="0">
                <a:solidFill>
                  <a:schemeClr val="bg2">
                    <a:lumMod val="25000"/>
                  </a:schemeClr>
                </a:solidFill>
              </a:rPr>
              <a:t> plane is a straight line.</a:t>
            </a:r>
          </a:p>
          <a:p>
            <a:r>
              <a:rPr lang="en-IN" sz="2800" dirty="0" smtClean="0"/>
              <a:t> 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323528" y="3140968"/>
            <a:ext cx="835292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800" b="1" dirty="0" smtClean="0"/>
              <a:t>Linear equation in one variable </a:t>
            </a:r>
            <a:r>
              <a:rPr lang="en-IN" sz="2800" dirty="0" smtClean="0"/>
              <a:t>:</a:t>
            </a:r>
          </a:p>
          <a:p>
            <a:r>
              <a:rPr lang="en-IN" sz="2800" dirty="0"/>
              <a:t>A</a:t>
            </a:r>
            <a:r>
              <a:rPr lang="en-IN" sz="2800" dirty="0" smtClean="0"/>
              <a:t>  linear equation which contains only one variable is called </a:t>
            </a:r>
            <a:r>
              <a:rPr lang="en-IN" sz="2800" dirty="0" smtClean="0">
                <a:solidFill>
                  <a:srgbClr val="FF0000"/>
                </a:solidFill>
              </a:rPr>
              <a:t>linear equation in one variable</a:t>
            </a:r>
            <a:r>
              <a:rPr lang="en-IN" sz="2800" dirty="0" smtClean="0"/>
              <a:t>.</a:t>
            </a:r>
          </a:p>
          <a:p>
            <a:r>
              <a:rPr lang="en-IN" sz="2800" dirty="0" smtClean="0"/>
              <a:t>The general form of such equations is </a:t>
            </a:r>
            <a:r>
              <a:rPr lang="en-IN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</a:t>
            </a:r>
            <a:r>
              <a:rPr lang="en-US" sz="2800" dirty="0" err="1" smtClean="0">
                <a:latin typeface="Brush Script MT" pitchFamily="66" charset="0"/>
              </a:rPr>
              <a:t>x+</a:t>
            </a:r>
            <a:r>
              <a:rPr lang="en-US" sz="2800" dirty="0" err="1" smtClean="0">
                <a:latin typeface="+mj-lt"/>
              </a:rPr>
              <a:t>b</a:t>
            </a:r>
            <a:r>
              <a:rPr lang="en-US" sz="2800" dirty="0" smtClean="0">
                <a:latin typeface="+mj-lt"/>
              </a:rPr>
              <a:t> = c</a:t>
            </a:r>
          </a:p>
          <a:p>
            <a:r>
              <a:rPr lang="en-IN" sz="2800" dirty="0" smtClean="0">
                <a:latin typeface="+mj-lt"/>
              </a:rPr>
              <a:t>Where a, b and c are constants and a not equal to 0.</a:t>
            </a:r>
          </a:p>
          <a:p>
            <a:r>
              <a:rPr lang="en-IN" sz="2800" b="1" dirty="0" smtClean="0">
                <a:latin typeface="+mj-lt"/>
              </a:rPr>
              <a:t>SOLUTION : </a:t>
            </a:r>
            <a:r>
              <a:rPr lang="en-IN" sz="2800" dirty="0" smtClean="0">
                <a:latin typeface="+mj-lt"/>
              </a:rPr>
              <a:t>All the values of x that satisfies this equation are called its solutions.</a:t>
            </a:r>
            <a:endParaRPr lang="en-US" sz="2800" b="1" dirty="0"/>
          </a:p>
        </p:txBody>
      </p:sp>
      <p:pic>
        <p:nvPicPr>
          <p:cNvPr id="5" name="~PP2195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 cstate="print"/>
          <a:stretch>
            <a:fillRect/>
          </a:stretch>
        </p:blipFill>
        <p:spPr>
          <a:xfrm>
            <a:off x="8632825" y="6346825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204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0"/>
            <a:ext cx="98650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800" dirty="0" smtClean="0">
                <a:solidFill>
                  <a:srgbClr val="C00000"/>
                </a:solidFill>
              </a:rPr>
              <a:t>Applications of linear equations </a:t>
            </a:r>
          </a:p>
          <a:p>
            <a:r>
              <a:rPr lang="en-IN" sz="4800" dirty="0" smtClean="0">
                <a:solidFill>
                  <a:srgbClr val="C00000"/>
                </a:solidFill>
              </a:rPr>
              <a:t>           with one variable</a:t>
            </a:r>
            <a:endParaRPr lang="en-US" sz="4800" dirty="0">
              <a:solidFill>
                <a:srgbClr val="C0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51520" y="1772817"/>
            <a:ext cx="889248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 smtClean="0"/>
              <a:t>STEPS INVOLVED IN SOLVING A LINEAR EQUATION WORD PROBLEM</a:t>
            </a:r>
          </a:p>
          <a:p>
            <a:endParaRPr lang="en-GB" dirty="0"/>
          </a:p>
          <a:p>
            <a:r>
              <a:rPr lang="en-GB" dirty="0" smtClean="0">
                <a:solidFill>
                  <a:srgbClr val="FF0000"/>
                </a:solidFill>
              </a:rPr>
              <a:t>●</a:t>
            </a:r>
            <a:r>
              <a:rPr lang="en-GB" dirty="0">
                <a:solidFill>
                  <a:srgbClr val="FF0000"/>
                </a:solidFill>
              </a:rPr>
              <a:t> Read the problem carefully and note what is given and what is required and what is given. </a:t>
            </a:r>
            <a:r>
              <a:rPr lang="en-GB" dirty="0" smtClean="0">
                <a:solidFill>
                  <a:srgbClr val="FF0000"/>
                </a:solidFill>
              </a:rPr>
              <a:t/>
            </a:r>
            <a:br>
              <a:rPr lang="en-GB" dirty="0" smtClean="0">
                <a:solidFill>
                  <a:srgbClr val="FF0000"/>
                </a:solidFill>
              </a:rPr>
            </a:br>
            <a:r>
              <a:rPr lang="en-GB" dirty="0" smtClean="0">
                <a:solidFill>
                  <a:srgbClr val="FF0000"/>
                </a:solidFill>
              </a:rPr>
              <a:t/>
            </a:r>
            <a:br>
              <a:rPr lang="en-GB" dirty="0" smtClean="0">
                <a:solidFill>
                  <a:srgbClr val="FF0000"/>
                </a:solidFill>
              </a:rPr>
            </a:br>
            <a:r>
              <a:rPr lang="en-GB" dirty="0">
                <a:solidFill>
                  <a:srgbClr val="FF0000"/>
                </a:solidFill>
              </a:rPr>
              <a:t>● Denote the unknown by the variables as x, y, …….</a:t>
            </a:r>
            <a:r>
              <a:rPr lang="en-GB" dirty="0" smtClean="0">
                <a:solidFill>
                  <a:srgbClr val="FF0000"/>
                </a:solidFill>
              </a:rPr>
              <a:t/>
            </a:r>
            <a:br>
              <a:rPr lang="en-GB" dirty="0" smtClean="0">
                <a:solidFill>
                  <a:srgbClr val="FF0000"/>
                </a:solidFill>
              </a:rPr>
            </a:br>
            <a:r>
              <a:rPr lang="en-GB" dirty="0" smtClean="0">
                <a:solidFill>
                  <a:srgbClr val="FF0000"/>
                </a:solidFill>
              </a:rPr>
              <a:t/>
            </a:r>
            <a:br>
              <a:rPr lang="en-GB" dirty="0" smtClean="0">
                <a:solidFill>
                  <a:srgbClr val="FF0000"/>
                </a:solidFill>
              </a:rPr>
            </a:br>
            <a:r>
              <a:rPr lang="en-GB" dirty="0">
                <a:solidFill>
                  <a:srgbClr val="FF0000"/>
                </a:solidFill>
              </a:rPr>
              <a:t>● Translate the problem to the language of mathematics or mathematical statements. </a:t>
            </a:r>
            <a:r>
              <a:rPr lang="en-GB" dirty="0" smtClean="0">
                <a:solidFill>
                  <a:srgbClr val="FF0000"/>
                </a:solidFill>
              </a:rPr>
              <a:t/>
            </a:r>
            <a:br>
              <a:rPr lang="en-GB" dirty="0" smtClean="0">
                <a:solidFill>
                  <a:srgbClr val="FF0000"/>
                </a:solidFill>
              </a:rPr>
            </a:br>
            <a:r>
              <a:rPr lang="en-GB" dirty="0" smtClean="0">
                <a:solidFill>
                  <a:srgbClr val="FF0000"/>
                </a:solidFill>
              </a:rPr>
              <a:t/>
            </a:r>
            <a:br>
              <a:rPr lang="en-GB" dirty="0" smtClean="0">
                <a:solidFill>
                  <a:srgbClr val="FF0000"/>
                </a:solidFill>
              </a:rPr>
            </a:br>
            <a:r>
              <a:rPr lang="en-GB" dirty="0">
                <a:solidFill>
                  <a:srgbClr val="FF0000"/>
                </a:solidFill>
              </a:rPr>
              <a:t>● Form the linear equation in one variable using the conditions given in the problems. </a:t>
            </a:r>
            <a:r>
              <a:rPr lang="en-GB" dirty="0" smtClean="0">
                <a:solidFill>
                  <a:srgbClr val="FF0000"/>
                </a:solidFill>
              </a:rPr>
              <a:t/>
            </a:r>
            <a:br>
              <a:rPr lang="en-GB" dirty="0" smtClean="0">
                <a:solidFill>
                  <a:srgbClr val="FF0000"/>
                </a:solidFill>
              </a:rPr>
            </a:br>
            <a:r>
              <a:rPr lang="en-GB" dirty="0" smtClean="0">
                <a:solidFill>
                  <a:srgbClr val="FF0000"/>
                </a:solidFill>
              </a:rPr>
              <a:t/>
            </a:r>
            <a:br>
              <a:rPr lang="en-GB" dirty="0" smtClean="0">
                <a:solidFill>
                  <a:srgbClr val="FF0000"/>
                </a:solidFill>
              </a:rPr>
            </a:br>
            <a:r>
              <a:rPr lang="en-GB" dirty="0">
                <a:solidFill>
                  <a:srgbClr val="FF0000"/>
                </a:solidFill>
              </a:rPr>
              <a:t>● Solve the equation for the unknown. </a:t>
            </a:r>
            <a:r>
              <a:rPr lang="en-GB" dirty="0" smtClean="0">
                <a:solidFill>
                  <a:srgbClr val="FF0000"/>
                </a:solidFill>
              </a:rPr>
              <a:t/>
            </a:r>
            <a:br>
              <a:rPr lang="en-GB" dirty="0" smtClean="0">
                <a:solidFill>
                  <a:srgbClr val="FF0000"/>
                </a:solidFill>
              </a:rPr>
            </a:br>
            <a:r>
              <a:rPr lang="en-GB" dirty="0" smtClean="0">
                <a:solidFill>
                  <a:srgbClr val="FF0000"/>
                </a:solidFill>
              </a:rPr>
              <a:t/>
            </a:r>
            <a:br>
              <a:rPr lang="en-GB" dirty="0" smtClean="0">
                <a:solidFill>
                  <a:srgbClr val="FF0000"/>
                </a:solidFill>
              </a:rPr>
            </a:br>
            <a:r>
              <a:rPr lang="en-GB" dirty="0">
                <a:solidFill>
                  <a:srgbClr val="FF0000"/>
                </a:solidFill>
              </a:rPr>
              <a:t>● Verify to be sure whether the answer satisfies the conditions of the problem.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~PP2724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 cstate="print"/>
          <a:stretch>
            <a:fillRect/>
          </a:stretch>
        </p:blipFill>
        <p:spPr>
          <a:xfrm>
            <a:off x="8632825" y="6346825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453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332657"/>
            <a:ext cx="896448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 .The </a:t>
            </a:r>
            <a:r>
              <a:rPr lang="en-GB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sum of two numbers is 25. One of the numbers exceeds the other by 9. Find </a:t>
            </a:r>
            <a:r>
              <a:rPr lang="en-GB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the numbers</a:t>
            </a:r>
            <a:r>
              <a:rPr lang="en-GB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. </a:t>
            </a:r>
            <a:r>
              <a:rPr lang="en-GB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en-GB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en-US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95536" y="1412777"/>
            <a:ext cx="4572000" cy="152349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b="1" dirty="0" smtClean="0"/>
              <a:t>Solution: </a:t>
            </a:r>
            <a:r>
              <a:rPr lang="en-GB" dirty="0" smtClean="0">
                <a:solidFill>
                  <a:srgbClr val="0070C0"/>
                </a:solidFill>
              </a:rPr>
              <a:t>Then </a:t>
            </a:r>
            <a:r>
              <a:rPr lang="en-GB" dirty="0">
                <a:solidFill>
                  <a:srgbClr val="0070C0"/>
                </a:solidFill>
              </a:rPr>
              <a:t>the other number = x + 9</a:t>
            </a:r>
            <a:r>
              <a:rPr lang="en-GB" dirty="0" smtClean="0">
                <a:solidFill>
                  <a:srgbClr val="0070C0"/>
                </a:solidFill>
              </a:rPr>
              <a:t/>
            </a:r>
            <a:br>
              <a:rPr lang="en-GB" dirty="0" smtClean="0">
                <a:solidFill>
                  <a:srgbClr val="0070C0"/>
                </a:solidFill>
              </a:rPr>
            </a:br>
            <a:r>
              <a:rPr lang="en-GB" dirty="0" smtClean="0">
                <a:solidFill>
                  <a:srgbClr val="0070C0"/>
                </a:solidFill>
              </a:rPr>
              <a:t>                  Let </a:t>
            </a:r>
            <a:r>
              <a:rPr lang="en-GB" dirty="0">
                <a:solidFill>
                  <a:srgbClr val="0070C0"/>
                </a:solidFill>
              </a:rPr>
              <a:t>the number be x. </a:t>
            </a:r>
          </a:p>
          <a:p>
            <a:r>
              <a:rPr lang="en-GB" dirty="0" smtClean="0">
                <a:solidFill>
                  <a:srgbClr val="0070C0"/>
                </a:solidFill>
              </a:rPr>
              <a:t>                  Sum </a:t>
            </a:r>
            <a:r>
              <a:rPr lang="en-GB" dirty="0">
                <a:solidFill>
                  <a:srgbClr val="0070C0"/>
                </a:solidFill>
              </a:rPr>
              <a:t>of two numbers = 25</a:t>
            </a:r>
            <a:r>
              <a:rPr lang="en-GB" dirty="0" smtClean="0">
                <a:solidFill>
                  <a:srgbClr val="0070C0"/>
                </a:solidFill>
              </a:rPr>
              <a:t/>
            </a:r>
            <a:br>
              <a:rPr lang="en-GB" dirty="0" smtClean="0">
                <a:solidFill>
                  <a:srgbClr val="0070C0"/>
                </a:solidFill>
              </a:rPr>
            </a:br>
            <a:r>
              <a:rPr lang="en-GB" dirty="0" smtClean="0">
                <a:solidFill>
                  <a:srgbClr val="0070C0"/>
                </a:solidFill>
              </a:rPr>
              <a:t>                   According </a:t>
            </a:r>
            <a:r>
              <a:rPr lang="en-GB" dirty="0">
                <a:solidFill>
                  <a:srgbClr val="0070C0"/>
                </a:solidFill>
              </a:rPr>
              <a:t>to question, x + x + 9 = 25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331640" y="2780929"/>
            <a:ext cx="811864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0070C0"/>
                </a:solidFill>
              </a:rPr>
              <a:t>⇒ 2x + 9 = 25</a:t>
            </a:r>
            <a:r>
              <a:rPr lang="en-GB" dirty="0" smtClean="0">
                <a:solidFill>
                  <a:srgbClr val="0070C0"/>
                </a:solidFill>
              </a:rPr>
              <a:t/>
            </a:r>
            <a:br>
              <a:rPr lang="en-GB" dirty="0" smtClean="0">
                <a:solidFill>
                  <a:srgbClr val="0070C0"/>
                </a:solidFill>
              </a:rPr>
            </a:br>
            <a:r>
              <a:rPr lang="en-GB" dirty="0" smtClean="0">
                <a:solidFill>
                  <a:srgbClr val="0070C0"/>
                </a:solidFill>
              </a:rPr>
              <a:t>⇒ </a:t>
            </a:r>
            <a:r>
              <a:rPr lang="en-GB" dirty="0">
                <a:solidFill>
                  <a:srgbClr val="0070C0"/>
                </a:solidFill>
              </a:rPr>
              <a:t>2x = 25 - 9 (transposing 9 to the R.H.S changes to -9) </a:t>
            </a:r>
            <a:r>
              <a:rPr lang="en-GB" dirty="0" smtClean="0">
                <a:solidFill>
                  <a:srgbClr val="0070C0"/>
                </a:solidFill>
              </a:rPr>
              <a:t/>
            </a:r>
            <a:br>
              <a:rPr lang="en-GB" dirty="0" smtClean="0">
                <a:solidFill>
                  <a:srgbClr val="0070C0"/>
                </a:solidFill>
              </a:rPr>
            </a:br>
            <a:r>
              <a:rPr lang="en-GB" dirty="0" smtClean="0">
                <a:solidFill>
                  <a:srgbClr val="0070C0"/>
                </a:solidFill>
              </a:rPr>
              <a:t>⇒ </a:t>
            </a:r>
            <a:r>
              <a:rPr lang="en-GB" dirty="0">
                <a:solidFill>
                  <a:srgbClr val="0070C0"/>
                </a:solidFill>
              </a:rPr>
              <a:t>2x = 16</a:t>
            </a:r>
            <a:r>
              <a:rPr lang="en-GB" dirty="0" smtClean="0">
                <a:solidFill>
                  <a:srgbClr val="0070C0"/>
                </a:solidFill>
              </a:rPr>
              <a:t/>
            </a:r>
            <a:br>
              <a:rPr lang="en-GB" dirty="0" smtClean="0">
                <a:solidFill>
                  <a:srgbClr val="0070C0"/>
                </a:solidFill>
              </a:rPr>
            </a:br>
            <a:r>
              <a:rPr lang="en-GB" dirty="0" smtClean="0">
                <a:solidFill>
                  <a:srgbClr val="0070C0"/>
                </a:solidFill>
              </a:rPr>
              <a:t>⇒ </a:t>
            </a:r>
            <a:r>
              <a:rPr lang="en-GB" dirty="0">
                <a:solidFill>
                  <a:srgbClr val="0070C0"/>
                </a:solidFill>
              </a:rPr>
              <a:t>2x/2 = 16/2 (divide by 2 on both the sides) </a:t>
            </a:r>
            <a:r>
              <a:rPr lang="en-GB" dirty="0" smtClean="0">
                <a:solidFill>
                  <a:srgbClr val="0070C0"/>
                </a:solidFill>
              </a:rPr>
              <a:t/>
            </a:r>
            <a:br>
              <a:rPr lang="en-GB" dirty="0" smtClean="0">
                <a:solidFill>
                  <a:srgbClr val="0070C0"/>
                </a:solidFill>
              </a:rPr>
            </a:br>
            <a:r>
              <a:rPr lang="en-GB" dirty="0" smtClean="0">
                <a:solidFill>
                  <a:srgbClr val="0070C0"/>
                </a:solidFill>
              </a:rPr>
              <a:t>⇒ </a:t>
            </a:r>
            <a:r>
              <a:rPr lang="en-GB" dirty="0">
                <a:solidFill>
                  <a:srgbClr val="0070C0"/>
                </a:solidFill>
              </a:rPr>
              <a:t>x = 8</a:t>
            </a:r>
            <a:r>
              <a:rPr lang="en-GB" dirty="0" smtClean="0">
                <a:solidFill>
                  <a:srgbClr val="0070C0"/>
                </a:solidFill>
              </a:rPr>
              <a:t/>
            </a:r>
            <a:br>
              <a:rPr lang="en-GB" dirty="0" smtClean="0">
                <a:solidFill>
                  <a:srgbClr val="0070C0"/>
                </a:solidFill>
              </a:rPr>
            </a:br>
            <a:endParaRPr lang="en-GB" dirty="0" smtClean="0">
              <a:solidFill>
                <a:srgbClr val="0070C0"/>
              </a:solidFill>
            </a:endParaRPr>
          </a:p>
          <a:p>
            <a:r>
              <a:rPr lang="en-GB" dirty="0" smtClean="0">
                <a:solidFill>
                  <a:srgbClr val="0070C0"/>
                </a:solidFill>
              </a:rPr>
              <a:t>Therefore</a:t>
            </a:r>
            <a:r>
              <a:rPr lang="en-GB" dirty="0">
                <a:solidFill>
                  <a:srgbClr val="0070C0"/>
                </a:solidFill>
              </a:rPr>
              <a:t>, x + 9 = 8 + 9 = 17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47664" y="5013176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b="1" dirty="0"/>
              <a:t>Therefore, the two numbers are 8 and 17.</a:t>
            </a:r>
            <a:r>
              <a:rPr lang="en-GB" dirty="0" smtClean="0"/>
              <a:t/>
            </a:r>
            <a:br>
              <a:rPr lang="en-GB" dirty="0" smtClean="0"/>
            </a:br>
            <a:endParaRPr lang="en-US" dirty="0"/>
          </a:p>
        </p:txBody>
      </p:sp>
      <p:pic>
        <p:nvPicPr>
          <p:cNvPr id="6" name="~PP2175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 cstate="print"/>
          <a:stretch>
            <a:fillRect/>
          </a:stretch>
        </p:blipFill>
        <p:spPr>
          <a:xfrm>
            <a:off x="8632825" y="6346825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346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536" y="404665"/>
            <a:ext cx="838842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dirty="0" smtClean="0"/>
              <a:t>2. </a:t>
            </a:r>
            <a:r>
              <a:rPr lang="en-GB" sz="2000" b="1" dirty="0"/>
              <a:t>Aaron is 5 years younger than Ron. Four years later, Ron will be twice as old as Aaron. Find their present ages.</a:t>
            </a:r>
            <a:endParaRPr lang="en-US" sz="2000" b="1" dirty="0"/>
          </a:p>
        </p:txBody>
      </p:sp>
      <p:sp>
        <p:nvSpPr>
          <p:cNvPr id="3" name="Rectangle 2"/>
          <p:cNvSpPr/>
          <p:nvPr/>
        </p:nvSpPr>
        <p:spPr>
          <a:xfrm>
            <a:off x="251520" y="1340768"/>
            <a:ext cx="975657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 smtClean="0"/>
              <a:t>Solution:</a:t>
            </a:r>
            <a:r>
              <a:rPr lang="en-GB" dirty="0"/>
              <a:t> </a:t>
            </a:r>
            <a:r>
              <a:rPr lang="en-GB" dirty="0" smtClean="0">
                <a:solidFill>
                  <a:srgbClr val="0070C0"/>
                </a:solidFill>
              </a:rPr>
              <a:t>Let </a:t>
            </a:r>
            <a:r>
              <a:rPr lang="en-GB" dirty="0">
                <a:solidFill>
                  <a:srgbClr val="0070C0"/>
                </a:solidFill>
              </a:rPr>
              <a:t>Ron’s present age be x. </a:t>
            </a:r>
            <a:r>
              <a:rPr lang="en-GB" dirty="0" smtClean="0">
                <a:solidFill>
                  <a:srgbClr val="0070C0"/>
                </a:solidFill>
              </a:rPr>
              <a:t/>
            </a:r>
            <a:br>
              <a:rPr lang="en-GB" dirty="0" smtClean="0">
                <a:solidFill>
                  <a:srgbClr val="0070C0"/>
                </a:solidFill>
              </a:rPr>
            </a:br>
            <a:r>
              <a:rPr lang="en-GB" dirty="0" smtClean="0">
                <a:solidFill>
                  <a:srgbClr val="0070C0"/>
                </a:solidFill>
              </a:rPr>
              <a:t>                  Then </a:t>
            </a:r>
            <a:r>
              <a:rPr lang="en-GB" dirty="0">
                <a:solidFill>
                  <a:srgbClr val="0070C0"/>
                </a:solidFill>
              </a:rPr>
              <a:t>Aaron’s present age = x </a:t>
            </a:r>
            <a:r>
              <a:rPr lang="en-GB" dirty="0" smtClean="0">
                <a:solidFill>
                  <a:srgbClr val="0070C0"/>
                </a:solidFill>
              </a:rPr>
              <a:t>– 5</a:t>
            </a:r>
            <a:endParaRPr lang="en-GB" dirty="0">
              <a:solidFill>
                <a:srgbClr val="0070C0"/>
              </a:solidFill>
            </a:endParaRPr>
          </a:p>
          <a:p>
            <a:r>
              <a:rPr lang="en-GB" dirty="0" smtClean="0">
                <a:solidFill>
                  <a:srgbClr val="0070C0"/>
                </a:solidFill>
              </a:rPr>
              <a:t>                   After </a:t>
            </a:r>
            <a:r>
              <a:rPr lang="en-GB" dirty="0">
                <a:solidFill>
                  <a:srgbClr val="0070C0"/>
                </a:solidFill>
              </a:rPr>
              <a:t>4 years Ron’s age = x + 4, Aaron’s age x - 5 + 4. </a:t>
            </a:r>
            <a:r>
              <a:rPr lang="en-GB" dirty="0" smtClean="0">
                <a:solidFill>
                  <a:srgbClr val="0070C0"/>
                </a:solidFill>
              </a:rPr>
              <a:t/>
            </a:r>
            <a:br>
              <a:rPr lang="en-GB" dirty="0" smtClean="0">
                <a:solidFill>
                  <a:srgbClr val="0070C0"/>
                </a:solidFill>
              </a:rPr>
            </a:br>
            <a:r>
              <a:rPr lang="en-GB" dirty="0" smtClean="0">
                <a:solidFill>
                  <a:srgbClr val="0070C0"/>
                </a:solidFill>
              </a:rPr>
              <a:t>                According </a:t>
            </a:r>
            <a:r>
              <a:rPr lang="en-GB" dirty="0">
                <a:solidFill>
                  <a:srgbClr val="0070C0"/>
                </a:solidFill>
              </a:rPr>
              <a:t>to the question; </a:t>
            </a:r>
            <a:r>
              <a:rPr lang="en-GB" dirty="0" smtClean="0">
                <a:solidFill>
                  <a:srgbClr val="0070C0"/>
                </a:solidFill>
              </a:rPr>
              <a:t/>
            </a:r>
            <a:br>
              <a:rPr lang="en-GB" dirty="0" smtClean="0">
                <a:solidFill>
                  <a:srgbClr val="0070C0"/>
                </a:solidFill>
              </a:rPr>
            </a:br>
            <a:r>
              <a:rPr lang="en-GB" dirty="0" smtClean="0">
                <a:solidFill>
                  <a:srgbClr val="0070C0"/>
                </a:solidFill>
              </a:rPr>
              <a:t>                 Ron </a:t>
            </a:r>
            <a:r>
              <a:rPr lang="en-GB" dirty="0">
                <a:solidFill>
                  <a:srgbClr val="0070C0"/>
                </a:solidFill>
              </a:rPr>
              <a:t>will be twice as old as Aaron</a:t>
            </a:r>
            <a:r>
              <a:rPr lang="en-GB" dirty="0"/>
              <a:t>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331640" y="2636912"/>
            <a:ext cx="6858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 smtClean="0"/>
          </a:p>
          <a:p>
            <a:r>
              <a:rPr lang="en-GB" dirty="0" smtClean="0">
                <a:solidFill>
                  <a:srgbClr val="0070C0"/>
                </a:solidFill>
              </a:rPr>
              <a:t>Therefore</a:t>
            </a:r>
            <a:r>
              <a:rPr lang="en-GB" dirty="0">
                <a:solidFill>
                  <a:srgbClr val="0070C0"/>
                </a:solidFill>
              </a:rPr>
              <a:t>, x + 4 = 2(x - 5 + 4) </a:t>
            </a:r>
            <a:r>
              <a:rPr lang="en-GB" dirty="0" smtClean="0">
                <a:solidFill>
                  <a:srgbClr val="0070C0"/>
                </a:solidFill>
              </a:rPr>
              <a:t/>
            </a:r>
            <a:br>
              <a:rPr lang="en-GB" dirty="0" smtClean="0">
                <a:solidFill>
                  <a:srgbClr val="0070C0"/>
                </a:solidFill>
              </a:rPr>
            </a:br>
            <a:r>
              <a:rPr lang="en-GB" dirty="0" smtClean="0">
                <a:solidFill>
                  <a:srgbClr val="0070C0"/>
                </a:solidFill>
              </a:rPr>
              <a:t>⇒ </a:t>
            </a:r>
            <a:r>
              <a:rPr lang="en-GB" dirty="0">
                <a:solidFill>
                  <a:srgbClr val="0070C0"/>
                </a:solidFill>
              </a:rPr>
              <a:t>x + 4 = 2(x - 1) </a:t>
            </a:r>
            <a:r>
              <a:rPr lang="en-GB" dirty="0" smtClean="0">
                <a:solidFill>
                  <a:srgbClr val="0070C0"/>
                </a:solidFill>
              </a:rPr>
              <a:t/>
            </a:r>
            <a:br>
              <a:rPr lang="en-GB" dirty="0" smtClean="0">
                <a:solidFill>
                  <a:srgbClr val="0070C0"/>
                </a:solidFill>
              </a:rPr>
            </a:br>
            <a:r>
              <a:rPr lang="en-GB" dirty="0" smtClean="0">
                <a:solidFill>
                  <a:srgbClr val="0070C0"/>
                </a:solidFill>
              </a:rPr>
              <a:t>⇒ </a:t>
            </a:r>
            <a:r>
              <a:rPr lang="en-GB" dirty="0">
                <a:solidFill>
                  <a:srgbClr val="0070C0"/>
                </a:solidFill>
              </a:rPr>
              <a:t>x + 4 = 2x - 2</a:t>
            </a:r>
            <a:r>
              <a:rPr lang="en-GB" dirty="0" smtClean="0">
                <a:solidFill>
                  <a:srgbClr val="0070C0"/>
                </a:solidFill>
              </a:rPr>
              <a:t/>
            </a:r>
            <a:br>
              <a:rPr lang="en-GB" dirty="0" smtClean="0">
                <a:solidFill>
                  <a:srgbClr val="0070C0"/>
                </a:solidFill>
              </a:rPr>
            </a:br>
            <a:r>
              <a:rPr lang="en-GB" dirty="0" smtClean="0">
                <a:solidFill>
                  <a:srgbClr val="0070C0"/>
                </a:solidFill>
              </a:rPr>
              <a:t>⇒ </a:t>
            </a:r>
            <a:r>
              <a:rPr lang="en-GB" dirty="0">
                <a:solidFill>
                  <a:srgbClr val="0070C0"/>
                </a:solidFill>
              </a:rPr>
              <a:t>x + 4 = 2x </a:t>
            </a:r>
            <a:r>
              <a:rPr lang="en-GB" dirty="0" smtClean="0">
                <a:solidFill>
                  <a:srgbClr val="0070C0"/>
                </a:solidFill>
              </a:rPr>
              <a:t>– 2</a:t>
            </a:r>
            <a:br>
              <a:rPr lang="en-GB" dirty="0" smtClean="0">
                <a:solidFill>
                  <a:srgbClr val="0070C0"/>
                </a:solidFill>
              </a:rPr>
            </a:br>
            <a:r>
              <a:rPr lang="en-GB" dirty="0" smtClean="0">
                <a:solidFill>
                  <a:srgbClr val="0070C0"/>
                </a:solidFill>
              </a:rPr>
              <a:t>⇒ </a:t>
            </a:r>
            <a:r>
              <a:rPr lang="en-GB" dirty="0">
                <a:solidFill>
                  <a:srgbClr val="0070C0"/>
                </a:solidFill>
              </a:rPr>
              <a:t>x - 2x = -2 - 4</a:t>
            </a:r>
            <a:r>
              <a:rPr lang="en-GB" dirty="0" smtClean="0">
                <a:solidFill>
                  <a:srgbClr val="0070C0"/>
                </a:solidFill>
              </a:rPr>
              <a:t/>
            </a:r>
            <a:br>
              <a:rPr lang="en-GB" dirty="0" smtClean="0">
                <a:solidFill>
                  <a:srgbClr val="0070C0"/>
                </a:solidFill>
              </a:rPr>
            </a:br>
            <a:r>
              <a:rPr lang="en-GB" dirty="0" smtClean="0">
                <a:solidFill>
                  <a:srgbClr val="0070C0"/>
                </a:solidFill>
              </a:rPr>
              <a:t>⇒ </a:t>
            </a:r>
            <a:r>
              <a:rPr lang="en-GB" dirty="0">
                <a:solidFill>
                  <a:srgbClr val="0070C0"/>
                </a:solidFill>
              </a:rPr>
              <a:t>-x = -6</a:t>
            </a:r>
            <a:r>
              <a:rPr lang="en-GB" dirty="0" smtClean="0">
                <a:solidFill>
                  <a:srgbClr val="0070C0"/>
                </a:solidFill>
              </a:rPr>
              <a:t/>
            </a:r>
            <a:br>
              <a:rPr lang="en-GB" dirty="0" smtClean="0">
                <a:solidFill>
                  <a:srgbClr val="0070C0"/>
                </a:solidFill>
              </a:rPr>
            </a:br>
            <a:r>
              <a:rPr lang="en-GB" dirty="0" smtClean="0">
                <a:solidFill>
                  <a:srgbClr val="0070C0"/>
                </a:solidFill>
              </a:rPr>
              <a:t>⇒ </a:t>
            </a:r>
            <a:r>
              <a:rPr lang="en-GB" dirty="0">
                <a:solidFill>
                  <a:srgbClr val="0070C0"/>
                </a:solidFill>
              </a:rPr>
              <a:t>x = 6</a:t>
            </a:r>
            <a:r>
              <a:rPr lang="en-GB" dirty="0" smtClean="0">
                <a:solidFill>
                  <a:srgbClr val="0070C0"/>
                </a:solidFill>
              </a:rPr>
              <a:t/>
            </a:r>
            <a:br>
              <a:rPr lang="en-GB" dirty="0" smtClean="0">
                <a:solidFill>
                  <a:srgbClr val="0070C0"/>
                </a:solidFill>
              </a:rPr>
            </a:br>
            <a:r>
              <a:rPr lang="en-GB" dirty="0" smtClean="0">
                <a:solidFill>
                  <a:srgbClr val="0070C0"/>
                </a:solidFill>
              </a:rPr>
              <a:t>Therefore</a:t>
            </a:r>
            <a:r>
              <a:rPr lang="en-GB" dirty="0">
                <a:solidFill>
                  <a:srgbClr val="0070C0"/>
                </a:solidFill>
              </a:rPr>
              <a:t>, Aaron’s present age = x - 5 = 6 - 5 = 1</a:t>
            </a:r>
            <a:r>
              <a:rPr lang="en-GB" dirty="0" smtClean="0">
                <a:solidFill>
                  <a:srgbClr val="0070C0"/>
                </a:solidFill>
              </a:rPr>
              <a:t/>
            </a:r>
            <a:br>
              <a:rPr lang="en-GB" dirty="0" smtClean="0">
                <a:solidFill>
                  <a:srgbClr val="0070C0"/>
                </a:solidFill>
              </a:rPr>
            </a:b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55576" y="5373217"/>
            <a:ext cx="763284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/>
              <a:t>Therefore, present age of Ron = 6 years and present age of Aaron = 1 year.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  <a:p>
            <a:r>
              <a:rPr lang="en-GB" dirty="0" smtClean="0"/>
              <a:t/>
            </a:r>
            <a:br>
              <a:rPr lang="en-GB" dirty="0" smtClean="0"/>
            </a:br>
            <a:endParaRPr lang="en-US" dirty="0"/>
          </a:p>
        </p:txBody>
      </p:sp>
      <p:pic>
        <p:nvPicPr>
          <p:cNvPr id="6" name="~PP3066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 cstate="print"/>
          <a:stretch>
            <a:fillRect/>
          </a:stretch>
        </p:blipFill>
        <p:spPr>
          <a:xfrm>
            <a:off x="8632825" y="6346825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80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260648"/>
            <a:ext cx="928903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dirty="0" smtClean="0"/>
              <a:t>3. </a:t>
            </a:r>
            <a:r>
              <a:rPr lang="en-GB" sz="2000" b="1" dirty="0"/>
              <a:t>The cost of two tables and three chairs is $705. If the table costs $40 more than the chair, find the cost of the table and the chair. </a:t>
            </a:r>
            <a:r>
              <a:rPr lang="en-GB" sz="2000" b="1" dirty="0" smtClean="0"/>
              <a:t/>
            </a:r>
            <a:br>
              <a:rPr lang="en-GB" sz="2000" b="1" dirty="0" smtClean="0"/>
            </a:br>
            <a:endParaRPr lang="en-US" sz="2000" b="1" dirty="0"/>
          </a:p>
        </p:txBody>
      </p:sp>
      <p:sp>
        <p:nvSpPr>
          <p:cNvPr id="3" name="Rectangle 2"/>
          <p:cNvSpPr/>
          <p:nvPr/>
        </p:nvSpPr>
        <p:spPr>
          <a:xfrm>
            <a:off x="1403648" y="1196752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>
                <a:solidFill>
                  <a:srgbClr val="0070C0"/>
                </a:solidFill>
              </a:rPr>
              <a:t>The table cost $ 40 more than the chair. </a:t>
            </a:r>
            <a:r>
              <a:rPr lang="en-GB" dirty="0" smtClean="0">
                <a:solidFill>
                  <a:srgbClr val="0070C0"/>
                </a:solidFill>
              </a:rPr>
              <a:t/>
            </a:r>
            <a:br>
              <a:rPr lang="en-GB" dirty="0" smtClean="0">
                <a:solidFill>
                  <a:srgbClr val="0070C0"/>
                </a:solidFill>
              </a:rPr>
            </a:br>
            <a:r>
              <a:rPr lang="en-GB" dirty="0" smtClean="0">
                <a:solidFill>
                  <a:srgbClr val="0070C0"/>
                </a:solidFill>
              </a:rPr>
              <a:t>Let </a:t>
            </a:r>
            <a:r>
              <a:rPr lang="en-GB" dirty="0">
                <a:solidFill>
                  <a:srgbClr val="0070C0"/>
                </a:solidFill>
              </a:rPr>
              <a:t>us assume the cost of the chair to be x. </a:t>
            </a:r>
            <a:r>
              <a:rPr lang="en-GB" dirty="0" smtClean="0">
                <a:solidFill>
                  <a:srgbClr val="0070C0"/>
                </a:solidFill>
              </a:rPr>
              <a:t/>
            </a:r>
            <a:br>
              <a:rPr lang="en-GB" dirty="0" smtClean="0">
                <a:solidFill>
                  <a:srgbClr val="0070C0"/>
                </a:solidFill>
              </a:rPr>
            </a:br>
            <a:r>
              <a:rPr lang="en-GB" dirty="0" smtClean="0">
                <a:solidFill>
                  <a:srgbClr val="0070C0"/>
                </a:solidFill>
              </a:rPr>
              <a:t>Then </a:t>
            </a:r>
            <a:r>
              <a:rPr lang="en-GB" dirty="0">
                <a:solidFill>
                  <a:srgbClr val="0070C0"/>
                </a:solidFill>
              </a:rPr>
              <a:t>the cost of the table = $ 40 + x</a:t>
            </a:r>
            <a:r>
              <a:rPr lang="en-GB" dirty="0" smtClean="0">
                <a:solidFill>
                  <a:srgbClr val="0070C0"/>
                </a:solidFill>
              </a:rPr>
              <a:t/>
            </a:r>
            <a:br>
              <a:rPr lang="en-GB" dirty="0" smtClean="0">
                <a:solidFill>
                  <a:srgbClr val="0070C0"/>
                </a:solidFill>
              </a:rPr>
            </a:br>
            <a:r>
              <a:rPr lang="en-GB" dirty="0" smtClean="0">
                <a:solidFill>
                  <a:srgbClr val="0070C0"/>
                </a:solidFill>
              </a:rPr>
              <a:t>The </a:t>
            </a:r>
            <a:r>
              <a:rPr lang="en-GB" dirty="0">
                <a:solidFill>
                  <a:srgbClr val="0070C0"/>
                </a:solidFill>
              </a:rPr>
              <a:t>cost of 3 chairs = 3 × x = 3x </a:t>
            </a:r>
            <a:r>
              <a:rPr lang="en-GB" dirty="0" smtClean="0">
                <a:solidFill>
                  <a:srgbClr val="0070C0"/>
                </a:solidFill>
              </a:rPr>
              <a:t>and</a:t>
            </a:r>
          </a:p>
          <a:p>
            <a:r>
              <a:rPr lang="en-GB" dirty="0" smtClean="0">
                <a:solidFill>
                  <a:srgbClr val="0070C0"/>
                </a:solidFill>
              </a:rPr>
              <a:t> </a:t>
            </a:r>
            <a:r>
              <a:rPr lang="en-GB" dirty="0">
                <a:solidFill>
                  <a:srgbClr val="0070C0"/>
                </a:solidFill>
              </a:rPr>
              <a:t>the cost of 2 tables </a:t>
            </a:r>
            <a:r>
              <a:rPr lang="en-GB" dirty="0" smtClean="0">
                <a:solidFill>
                  <a:srgbClr val="0070C0"/>
                </a:solidFill>
              </a:rPr>
              <a:t>=2(40 </a:t>
            </a:r>
            <a:r>
              <a:rPr lang="en-GB" dirty="0">
                <a:solidFill>
                  <a:srgbClr val="0070C0"/>
                </a:solidFill>
              </a:rPr>
              <a:t>+ x) </a:t>
            </a:r>
            <a:r>
              <a:rPr lang="en-GB" dirty="0" smtClean="0">
                <a:solidFill>
                  <a:srgbClr val="0070C0"/>
                </a:solidFill>
              </a:rPr>
              <a:t/>
            </a:r>
            <a:br>
              <a:rPr lang="en-GB" dirty="0" smtClean="0">
                <a:solidFill>
                  <a:srgbClr val="0070C0"/>
                </a:solidFill>
              </a:rPr>
            </a:br>
            <a:r>
              <a:rPr lang="en-GB" dirty="0" smtClean="0">
                <a:solidFill>
                  <a:srgbClr val="0070C0"/>
                </a:solidFill>
              </a:rPr>
              <a:t>Total </a:t>
            </a:r>
            <a:r>
              <a:rPr lang="en-GB" dirty="0">
                <a:solidFill>
                  <a:srgbClr val="0070C0"/>
                </a:solidFill>
              </a:rPr>
              <a:t>cost of 2 tables and 3 chairs = $705</a:t>
            </a:r>
            <a:r>
              <a:rPr lang="en-GB" dirty="0" smtClean="0">
                <a:solidFill>
                  <a:srgbClr val="0070C0"/>
                </a:solidFill>
              </a:rPr>
              <a:t/>
            </a:r>
            <a:br>
              <a:rPr lang="en-GB" dirty="0" smtClean="0">
                <a:solidFill>
                  <a:srgbClr val="0070C0"/>
                </a:solidFill>
              </a:rPr>
            </a:br>
            <a:r>
              <a:rPr lang="en-GB" dirty="0" smtClean="0">
                <a:solidFill>
                  <a:srgbClr val="0070C0"/>
                </a:solidFill>
              </a:rPr>
              <a:t>Therefore</a:t>
            </a:r>
            <a:r>
              <a:rPr lang="en-GB" dirty="0">
                <a:solidFill>
                  <a:srgbClr val="0070C0"/>
                </a:solidFill>
              </a:rPr>
              <a:t>, 2(40 + x) + 3x = 705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79512" y="1196752"/>
            <a:ext cx="12811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Solution: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475656" y="4365104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/>
              <a:t/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endParaRPr lang="en-GB" dirty="0"/>
          </a:p>
          <a:p>
            <a:r>
              <a:rPr lang="en-GB" dirty="0" smtClean="0"/>
              <a:t/>
            </a:r>
            <a:br>
              <a:rPr lang="en-GB" dirty="0" smtClean="0"/>
            </a:b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475656" y="3429000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>
                <a:solidFill>
                  <a:srgbClr val="0070C0"/>
                </a:solidFill>
              </a:rPr>
              <a:t>80 + 2x + 3x = 705</a:t>
            </a:r>
            <a:r>
              <a:rPr lang="en-GB" dirty="0" smtClean="0">
                <a:solidFill>
                  <a:srgbClr val="0070C0"/>
                </a:solidFill>
              </a:rPr>
              <a:t/>
            </a:r>
            <a:br>
              <a:rPr lang="en-GB" dirty="0" smtClean="0">
                <a:solidFill>
                  <a:srgbClr val="0070C0"/>
                </a:solidFill>
              </a:rPr>
            </a:br>
            <a:r>
              <a:rPr lang="en-GB" dirty="0" smtClean="0">
                <a:solidFill>
                  <a:srgbClr val="0070C0"/>
                </a:solidFill>
              </a:rPr>
              <a:t>80 </a:t>
            </a:r>
            <a:r>
              <a:rPr lang="en-GB" dirty="0">
                <a:solidFill>
                  <a:srgbClr val="0070C0"/>
                </a:solidFill>
              </a:rPr>
              <a:t>+ 5x = 705</a:t>
            </a:r>
            <a:r>
              <a:rPr lang="en-GB" dirty="0" smtClean="0">
                <a:solidFill>
                  <a:srgbClr val="0070C0"/>
                </a:solidFill>
              </a:rPr>
              <a:t/>
            </a:r>
            <a:br>
              <a:rPr lang="en-GB" dirty="0" smtClean="0">
                <a:solidFill>
                  <a:srgbClr val="0070C0"/>
                </a:solidFill>
              </a:rPr>
            </a:br>
            <a:r>
              <a:rPr lang="en-GB" dirty="0" smtClean="0">
                <a:solidFill>
                  <a:srgbClr val="0070C0"/>
                </a:solidFill>
              </a:rPr>
              <a:t>5x </a:t>
            </a:r>
            <a:r>
              <a:rPr lang="en-GB" dirty="0">
                <a:solidFill>
                  <a:srgbClr val="0070C0"/>
                </a:solidFill>
              </a:rPr>
              <a:t>= 705 - 80</a:t>
            </a:r>
            <a:r>
              <a:rPr lang="en-GB" dirty="0" smtClean="0">
                <a:solidFill>
                  <a:srgbClr val="0070C0"/>
                </a:solidFill>
              </a:rPr>
              <a:t/>
            </a:r>
            <a:br>
              <a:rPr lang="en-GB" dirty="0" smtClean="0">
                <a:solidFill>
                  <a:srgbClr val="0070C0"/>
                </a:solidFill>
              </a:rPr>
            </a:br>
            <a:r>
              <a:rPr lang="en-GB" dirty="0" smtClean="0">
                <a:solidFill>
                  <a:srgbClr val="0070C0"/>
                </a:solidFill>
              </a:rPr>
              <a:t>5x </a:t>
            </a:r>
            <a:r>
              <a:rPr lang="en-GB" dirty="0">
                <a:solidFill>
                  <a:srgbClr val="0070C0"/>
                </a:solidFill>
              </a:rPr>
              <a:t>= 625/5</a:t>
            </a:r>
            <a:r>
              <a:rPr lang="en-GB" dirty="0" smtClean="0">
                <a:solidFill>
                  <a:srgbClr val="0070C0"/>
                </a:solidFill>
              </a:rPr>
              <a:t/>
            </a:r>
            <a:br>
              <a:rPr lang="en-GB" dirty="0" smtClean="0">
                <a:solidFill>
                  <a:srgbClr val="0070C0"/>
                </a:solidFill>
              </a:rPr>
            </a:br>
            <a:r>
              <a:rPr lang="en-GB" dirty="0" smtClean="0">
                <a:solidFill>
                  <a:srgbClr val="0070C0"/>
                </a:solidFill>
              </a:rPr>
              <a:t>x </a:t>
            </a:r>
            <a:r>
              <a:rPr lang="en-GB" dirty="0">
                <a:solidFill>
                  <a:srgbClr val="0070C0"/>
                </a:solidFill>
              </a:rPr>
              <a:t>= 125 and 40 + x = 40 + 125 = 165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403648" y="5229200"/>
            <a:ext cx="55983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/>
              <a:t>Therefore, the cost of each chair is $125 and that of each table is $165. </a:t>
            </a:r>
            <a:endParaRPr lang="en-US" dirty="0"/>
          </a:p>
        </p:txBody>
      </p:sp>
      <p:pic>
        <p:nvPicPr>
          <p:cNvPr id="9" name="~PP313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 cstate="print"/>
          <a:stretch>
            <a:fillRect/>
          </a:stretch>
        </p:blipFill>
        <p:spPr>
          <a:xfrm>
            <a:off x="8632825" y="6346825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125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236</TotalTime>
  <Words>365</Words>
  <Application>Microsoft Office PowerPoint</Application>
  <PresentationFormat>On-screen Show (4:3)</PresentationFormat>
  <Paragraphs>45</Paragraphs>
  <Slides>7</Slides>
  <Notes>0</Notes>
  <HiddenSlides>0</HiddenSlides>
  <MMClips>7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 Unicode MS</vt:lpstr>
      <vt:lpstr>Arial</vt:lpstr>
      <vt:lpstr>Brush Script MT</vt:lpstr>
      <vt:lpstr>Calibri</vt:lpstr>
      <vt:lpstr>Georgia</vt:lpstr>
      <vt:lpstr>Wingdings</vt:lpstr>
      <vt:lpstr>Wingdings 2</vt:lpstr>
      <vt:lpstr>Civic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sarat</dc:creator>
  <cp:lastModifiedBy>Windows User</cp:lastModifiedBy>
  <cp:revision>30</cp:revision>
  <dcterms:created xsi:type="dcterms:W3CDTF">2018-03-23T14:06:25Z</dcterms:created>
  <dcterms:modified xsi:type="dcterms:W3CDTF">2018-03-26T07:25:02Z</dcterms:modified>
</cp:coreProperties>
</file>