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3" r:id="rId3"/>
    <p:sldId id="274" r:id="rId4"/>
    <p:sldId id="267" r:id="rId5"/>
    <p:sldId id="275" r:id="rId6"/>
    <p:sldId id="268" r:id="rId7"/>
    <p:sldId id="276" r:id="rId8"/>
    <p:sldId id="269" r:id="rId9"/>
    <p:sldId id="277" r:id="rId10"/>
    <p:sldId id="270" r:id="rId11"/>
    <p:sldId id="278" r:id="rId12"/>
    <p:sldId id="271" r:id="rId13"/>
    <p:sldId id="279" r:id="rId14"/>
    <p:sldId id="272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207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973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496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079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562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21-03-2018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67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21-03-2018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816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21-03-2018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401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21-03-2018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372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21-03-2018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566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E9A2-D425-4D44-98A2-BBEB180CBBDF}" type="datetimeFigureOut">
              <a:rPr lang="en-IN" smtClean="0"/>
              <a:t>21-03-2018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874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E9A2-D425-4D44-98A2-BBEB180CBBDF}" type="datetimeFigureOut">
              <a:rPr lang="en-IN" smtClean="0"/>
              <a:t>21-03-2018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E9365-6803-4DF7-87D2-1CA8021DAA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182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97" y="0"/>
            <a:ext cx="10515600" cy="1008665"/>
          </a:xfrm>
        </p:spPr>
        <p:txBody>
          <a:bodyPr/>
          <a:lstStyle/>
          <a:p>
            <a:r>
              <a:rPr lang="en-US" b="1" u="sng" dirty="0" smtClean="0"/>
              <a:t>Geometry 3D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995" y="1008664"/>
                <a:ext cx="10001412" cy="5849335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>
                  <a:buNone/>
                </a:pPr>
                <a:r>
                  <a:rPr lang="en-US" sz="9800" u="sng" dirty="0" smtClean="0"/>
                  <a:t>CUBOID(Rectangular </a:t>
                </a:r>
                <a:r>
                  <a:rPr lang="en-US" sz="9800" u="sng" dirty="0" smtClean="0"/>
                  <a:t>Parallelepiped)</a:t>
                </a:r>
              </a:p>
              <a:p>
                <a:pPr marL="0" indent="0">
                  <a:buNone/>
                </a:pPr>
                <a:r>
                  <a:rPr lang="en-IN" sz="9800" dirty="0" smtClean="0"/>
                  <a:t>A solid bounded by 6 rectangular plane regions.</a:t>
                </a:r>
                <a:endParaRPr lang="en-IN" sz="9800" dirty="0"/>
              </a:p>
              <a:p>
                <a:pPr lvl="0"/>
                <a:r>
                  <a:rPr lang="en-US" sz="9800" dirty="0" smtClean="0"/>
                  <a:t>Let  </a:t>
                </a:r>
                <a:r>
                  <a:rPr lang="en-US" sz="9800" dirty="0"/>
                  <a:t>l = length, b = breadth and h = </a:t>
                </a:r>
                <a:r>
                  <a:rPr lang="en-US" sz="9800" dirty="0" smtClean="0"/>
                  <a:t>height</a:t>
                </a:r>
              </a:p>
              <a:p>
                <a:r>
                  <a:rPr lang="en-US" sz="9800" dirty="0"/>
                  <a:t>Total </a:t>
                </a:r>
                <a:r>
                  <a:rPr lang="en-US" sz="9800" dirty="0" smtClean="0"/>
                  <a:t>lateral surface </a:t>
                </a:r>
                <a:r>
                  <a:rPr lang="en-US" sz="9800" dirty="0"/>
                  <a:t>area of cuboid = 2 </a:t>
                </a:r>
                <a:r>
                  <a:rPr lang="en-US" sz="9800" dirty="0" smtClean="0"/>
                  <a:t>(</a:t>
                </a:r>
                <a:r>
                  <a:rPr lang="en-US" sz="9800" dirty="0" err="1" smtClean="0"/>
                  <a:t>bh</a:t>
                </a:r>
                <a:r>
                  <a:rPr lang="en-US" sz="9800" dirty="0" smtClean="0"/>
                  <a:t> </a:t>
                </a:r>
                <a:r>
                  <a:rPr lang="en-US" sz="9800" dirty="0"/>
                  <a:t>+ </a:t>
                </a:r>
                <a:r>
                  <a:rPr lang="en-US" sz="9800" dirty="0" err="1"/>
                  <a:t>lh</a:t>
                </a:r>
                <a:r>
                  <a:rPr lang="en-US" sz="9800" dirty="0" smtClean="0"/>
                  <a:t>) =2h(</a:t>
                </a:r>
                <a:r>
                  <a:rPr lang="en-US" sz="9800" dirty="0" err="1" smtClean="0"/>
                  <a:t>b+l</a:t>
                </a:r>
                <a:r>
                  <a:rPr lang="en-US" sz="9800" dirty="0" smtClean="0"/>
                  <a:t>)</a:t>
                </a:r>
                <a:endParaRPr lang="en-US" sz="9800" dirty="0" smtClean="0"/>
              </a:p>
              <a:p>
                <a:pPr lvl="0"/>
                <a:r>
                  <a:rPr lang="en-US" sz="9800" dirty="0" smtClean="0"/>
                  <a:t>Total </a:t>
                </a:r>
                <a:r>
                  <a:rPr lang="en-US" sz="9800" dirty="0"/>
                  <a:t>surface area of cuboid = 2 (</a:t>
                </a:r>
                <a:r>
                  <a:rPr lang="en-US" sz="9800" dirty="0" err="1"/>
                  <a:t>lb</a:t>
                </a:r>
                <a:r>
                  <a:rPr lang="en-US" sz="9800" dirty="0"/>
                  <a:t> + </a:t>
                </a:r>
                <a:r>
                  <a:rPr lang="en-US" sz="9800" dirty="0" err="1"/>
                  <a:t>bh</a:t>
                </a:r>
                <a:r>
                  <a:rPr lang="en-US" sz="9800" dirty="0"/>
                  <a:t> + </a:t>
                </a:r>
                <a:r>
                  <a:rPr lang="en-US" sz="9800" dirty="0" err="1"/>
                  <a:t>lh</a:t>
                </a:r>
                <a:r>
                  <a:rPr lang="en-US" sz="9800" dirty="0"/>
                  <a:t>)</a:t>
                </a:r>
                <a:endParaRPr lang="en-IN" sz="9800" dirty="0"/>
              </a:p>
              <a:p>
                <a:pPr lvl="0"/>
                <a:r>
                  <a:rPr lang="en-US" sz="9800" dirty="0"/>
                  <a:t>Length of diagonal of cuboid=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9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9800" dirty="0"/>
                          <m:t>(</m:t>
                        </m:r>
                        <m:r>
                          <m:rPr>
                            <m:nor/>
                          </m:rPr>
                          <a:rPr lang="en-US" sz="9800" dirty="0"/>
                          <m:t>l</m:t>
                        </m:r>
                        <m:r>
                          <m:rPr>
                            <m:nor/>
                          </m:rPr>
                          <a:rPr lang="en-US" sz="98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9800" dirty="0"/>
                          <m:t>+</m:t>
                        </m:r>
                        <m:r>
                          <m:rPr>
                            <m:nor/>
                          </m:rPr>
                          <a:rPr lang="en-US" sz="9800" dirty="0"/>
                          <m:t>b</m:t>
                        </m:r>
                        <m:r>
                          <m:rPr>
                            <m:nor/>
                          </m:rPr>
                          <a:rPr lang="en-US" sz="98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9800" dirty="0"/>
                          <m:t>+</m:t>
                        </m:r>
                        <m:r>
                          <m:rPr>
                            <m:nor/>
                          </m:rPr>
                          <a:rPr lang="en-US" sz="9800" dirty="0"/>
                          <m:t>h</m:t>
                        </m:r>
                        <m:r>
                          <m:rPr>
                            <m:nor/>
                          </m:rPr>
                          <a:rPr lang="en-US" sz="9800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sz="9800" dirty="0"/>
                          <m:t>)</m:t>
                        </m:r>
                      </m:e>
                    </m:rad>
                  </m:oMath>
                </a14:m>
                <a:endParaRPr lang="en-IN" sz="9800" dirty="0"/>
              </a:p>
              <a:p>
                <a:pPr lvl="0"/>
                <a:r>
                  <a:rPr lang="en-US" sz="9800" dirty="0"/>
                  <a:t>Volume of cuboid = l × b × </a:t>
                </a:r>
                <a:r>
                  <a:rPr lang="en-US" sz="9800" dirty="0" smtClean="0"/>
                  <a:t>h</a:t>
                </a:r>
              </a:p>
              <a:p>
                <a:pPr marL="0" indent="0">
                  <a:buNone/>
                </a:pPr>
                <a:r>
                  <a:rPr lang="en-IN" sz="9800" dirty="0"/>
                  <a:t> </a:t>
                </a:r>
                <a:r>
                  <a:rPr lang="en-US" sz="9600" dirty="0" smtClean="0">
                    <a:solidFill>
                      <a:srgbClr val="181818"/>
                    </a:solidFill>
                    <a:latin typeface="TimesNewRoman"/>
                  </a:rPr>
                  <a:t>Q1) if </a:t>
                </a:r>
                <a:r>
                  <a:rPr lang="en-US" sz="9600" dirty="0">
                    <a:solidFill>
                      <a:srgbClr val="181818"/>
                    </a:solidFill>
                    <a:latin typeface="TimesNewRoman"/>
                  </a:rPr>
                  <a:t>we have a cuboid whose length, breadth and height are 15 </a:t>
                </a:r>
                <a:r>
                  <a:rPr lang="en-US" sz="9600" dirty="0" smtClean="0">
                    <a:solidFill>
                      <a:srgbClr val="181818"/>
                    </a:solidFill>
                    <a:latin typeface="TimesNewRoman"/>
                  </a:rPr>
                  <a:t>cm,10 </a:t>
                </a:r>
                <a:r>
                  <a:rPr lang="en-US" sz="9600" dirty="0">
                    <a:solidFill>
                      <a:srgbClr val="181818"/>
                    </a:solidFill>
                    <a:latin typeface="TimesNewRoman"/>
                  </a:rPr>
                  <a:t>cm and 20 cm respectively, then </a:t>
                </a:r>
                <a:r>
                  <a:rPr lang="en-US" sz="9600" dirty="0" smtClean="0">
                    <a:solidFill>
                      <a:srgbClr val="181818"/>
                    </a:solidFill>
                    <a:latin typeface="TimesNewRoman"/>
                  </a:rPr>
                  <a:t>its total </a:t>
                </a:r>
                <a:r>
                  <a:rPr lang="en-US" sz="9600" dirty="0">
                    <a:solidFill>
                      <a:srgbClr val="181818"/>
                    </a:solidFill>
                    <a:latin typeface="TimesNewRoman"/>
                  </a:rPr>
                  <a:t>surface </a:t>
                </a:r>
                <a:r>
                  <a:rPr lang="en-US" sz="9600" dirty="0" smtClean="0">
                    <a:solidFill>
                      <a:srgbClr val="181818"/>
                    </a:solidFill>
                    <a:latin typeface="TimesNewRoman"/>
                  </a:rPr>
                  <a:t>area and volume would be </a:t>
                </a:r>
                <a:endParaRPr lang="en-US" sz="9600" dirty="0">
                  <a:solidFill>
                    <a:srgbClr val="181818"/>
                  </a:solidFill>
                  <a:latin typeface="TimesNewRoman"/>
                </a:endParaRPr>
              </a:p>
              <a:p>
                <a:r>
                  <a:rPr lang="en-IN" sz="9600" dirty="0">
                    <a:solidFill>
                      <a:srgbClr val="181818"/>
                    </a:solidFill>
                    <a:latin typeface="TimesNewRoman"/>
                  </a:rPr>
                  <a:t>2[(15 × 10) + (10 × 20) + (20 × 15)] cm</a:t>
                </a:r>
                <a:r>
                  <a:rPr lang="en-IN" sz="800" dirty="0">
                    <a:solidFill>
                      <a:srgbClr val="181818"/>
                    </a:solidFill>
                    <a:latin typeface="TimesNewRoman"/>
                  </a:rPr>
                  <a:t>2</a:t>
                </a:r>
              </a:p>
              <a:p>
                <a:pPr marL="0" lvl="0" indent="0">
                  <a:buNone/>
                </a:pPr>
                <a:r>
                  <a:rPr lang="en-IN" sz="9600" dirty="0">
                    <a:solidFill>
                      <a:srgbClr val="181818"/>
                    </a:solidFill>
                    <a:latin typeface="TimesNewRoman"/>
                  </a:rPr>
                  <a:t>= 2(150 + 200 + 300) </a:t>
                </a:r>
                <a:r>
                  <a:rPr lang="en-IN" sz="800" dirty="0">
                    <a:solidFill>
                      <a:srgbClr val="181818"/>
                    </a:solidFill>
                    <a:latin typeface="TimesNewRoman"/>
                  </a:rPr>
                  <a:t>2</a:t>
                </a:r>
                <a:r>
                  <a:rPr lang="en-IN" sz="800" dirty="0">
                    <a:solidFill>
                      <a:srgbClr val="181818"/>
                    </a:solidFill>
                    <a:latin typeface="TimesNewRoman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96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96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9600" baseline="30000" dirty="0">
                        <a:solidFill>
                          <a:prstClr val="black"/>
                        </a:solidFill>
                      </a:rPr>
                      <m:t>2</m:t>
                    </m:r>
                  </m:oMath>
                </a14:m>
                <a:endParaRPr lang="en-IN" sz="800" dirty="0">
                  <a:solidFill>
                    <a:srgbClr val="181818"/>
                  </a:solidFill>
                  <a:latin typeface="TimesNewRoman"/>
                </a:endParaRPr>
              </a:p>
              <a:p>
                <a:pPr marL="0" indent="0">
                  <a:buNone/>
                </a:pPr>
                <a:r>
                  <a:rPr lang="en-IN" sz="9600" dirty="0" smtClean="0">
                    <a:solidFill>
                      <a:srgbClr val="181818"/>
                    </a:solidFill>
                    <a:latin typeface="TimesNewRoman"/>
                  </a:rPr>
                  <a:t>= </a:t>
                </a:r>
                <a:r>
                  <a:rPr lang="en-IN" sz="9600" dirty="0">
                    <a:solidFill>
                      <a:srgbClr val="181818"/>
                    </a:solidFill>
                    <a:latin typeface="TimesNewRoman"/>
                  </a:rPr>
                  <a:t>2 × 650 </a:t>
                </a:r>
                <a:r>
                  <a:rPr lang="en-IN" sz="800" dirty="0" smtClean="0">
                    <a:solidFill>
                      <a:srgbClr val="181818"/>
                    </a:solidFill>
                    <a:latin typeface="TimesNewRoman"/>
                  </a:rPr>
                  <a:t>2</a:t>
                </a:r>
                <a:r>
                  <a:rPr lang="en-IN" sz="800" dirty="0">
                    <a:solidFill>
                      <a:srgbClr val="181818"/>
                    </a:solidFill>
                    <a:latin typeface="TimesNewRoman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96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96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9600" baseline="30000" dirty="0">
                        <a:solidFill>
                          <a:prstClr val="black"/>
                        </a:solidFill>
                      </a:rPr>
                      <m:t>2</m:t>
                    </m:r>
                  </m:oMath>
                </a14:m>
                <a:endParaRPr lang="en-IN" sz="800" dirty="0">
                  <a:solidFill>
                    <a:srgbClr val="181818"/>
                  </a:solidFill>
                  <a:latin typeface="TimesNewRoman"/>
                </a:endParaRPr>
              </a:p>
              <a:p>
                <a:pPr marL="0" indent="0">
                  <a:buNone/>
                </a:pPr>
                <a:r>
                  <a:rPr lang="en-IN" sz="9600" dirty="0">
                    <a:solidFill>
                      <a:srgbClr val="181818"/>
                    </a:solidFill>
                    <a:latin typeface="TimesNewRoman"/>
                  </a:rPr>
                  <a:t>= 1300 </a:t>
                </a:r>
                <a:r>
                  <a:rPr lang="en-IN" sz="9600" dirty="0" smtClean="0">
                    <a:solidFill>
                      <a:srgbClr val="181818"/>
                    </a:solidFill>
                    <a:latin typeface="TimesNewRoman"/>
                  </a:rPr>
                  <a:t>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00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10000" baseline="30000" dirty="0">
                        <a:solidFill>
                          <a:prstClr val="black"/>
                        </a:solidFill>
                      </a:rPr>
                      <m:t>2</m:t>
                    </m:r>
                  </m:oMath>
                </a14:m>
                <a:endParaRPr lang="en-IN" sz="9600" dirty="0" smtClean="0">
                  <a:solidFill>
                    <a:srgbClr val="181818"/>
                  </a:solidFill>
                  <a:latin typeface="TimesNewRoman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10800" dirty="0" smtClean="0"/>
                  <a:t>VOLUME:L×B</a:t>
                </a:r>
                <a:r>
                  <a:rPr lang="en-US" sz="10800" dirty="0" smtClean="0">
                    <a:solidFill>
                      <a:prstClr val="black"/>
                    </a:solidFill>
                  </a:rPr>
                  <a:t>×H = 15×10×20 = 3000 c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960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IN" sz="9600" b="0" i="0" baseline="30000" dirty="0" smtClean="0"/>
                      <m:t>3</m:t>
                    </m:r>
                  </m:oMath>
                </a14:m>
                <a:endParaRPr lang="en-IN" sz="19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995" y="1008664"/>
                <a:ext cx="10001412" cy="5849335"/>
              </a:xfrm>
              <a:blipFill rotWithShape="0">
                <a:blip r:embed="rId2"/>
                <a:stretch>
                  <a:fillRect l="-1158" t="-2396" r="-975" b="-13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Mensuration Formulas for CUBOI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961" y="1600200"/>
            <a:ext cx="3347873" cy="2018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3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FRUSTUM OF A RIGHT CIRCULAR CONE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/>
                <a:r>
                  <a:rPr lang="en-US" dirty="0" smtClean="0"/>
                  <a:t>Frustum is created when a plane cuts a cone parallel to its base.</a:t>
                </a:r>
                <a:br>
                  <a:rPr lang="en-US" dirty="0" smtClean="0"/>
                </a:br>
                <a:r>
                  <a:rPr lang="en-US" dirty="0" smtClean="0"/>
                  <a:t>In the following formulae, R = radius of the base of the frustum, r = radius of the top of the frustum,</a:t>
                </a:r>
                <a:br>
                  <a:rPr lang="en-US" dirty="0" smtClean="0"/>
                </a:br>
                <a:r>
                  <a:rPr lang="en-US" dirty="0" smtClean="0"/>
                  <a:t>h = height of the frustum, l = slant height of the frustum</a:t>
                </a:r>
                <a:br>
                  <a:rPr lang="en-US" dirty="0" smtClean="0"/>
                </a:br>
                <a:r>
                  <a:rPr lang="en-US" dirty="0" smtClean="0"/>
                  <a:t>If a cone is cut by a plane parallel to the base of the cone, the lower part is called the frustum of the cone.</a:t>
                </a:r>
                <a:endParaRPr lang="en-IN" dirty="0"/>
              </a:p>
              <a:p>
                <a:pPr lvl="0"/>
                <a:r>
                  <a:rPr lang="en-US" dirty="0"/>
                  <a:t>Slant height of the frustum =l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+(</m:t>
                        </m:r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dirty="0"/>
                          <m:t>)2</m:t>
                        </m:r>
                      </m:e>
                    </m:rad>
                  </m:oMath>
                </a14:m>
                <a:r>
                  <a:rPr lang="en-US" dirty="0" smtClean="0"/>
                  <a:t>)</a:t>
                </a:r>
                <a:endParaRPr lang="en-IN" dirty="0"/>
              </a:p>
              <a:p>
                <a:pPr lvl="0"/>
                <a:r>
                  <a:rPr lang="en-US" dirty="0"/>
                  <a:t>Curved surface area of frustum = π(R + r)l</a:t>
                </a:r>
                <a:endParaRPr lang="en-IN" dirty="0"/>
              </a:p>
              <a:p>
                <a:pPr lvl="0"/>
                <a:r>
                  <a:rPr lang="en-US" dirty="0"/>
                  <a:t>Total surface area of frustum = π(R + r)l + π(R</a:t>
                </a:r>
                <a:r>
                  <a:rPr lang="en-US" baseline="30000" dirty="0"/>
                  <a:t>2</a:t>
                </a:r>
                <a:r>
                  <a:rPr lang="en-US" dirty="0"/>
                  <a:t> + r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:endParaRPr lang="en-IN" dirty="0"/>
              </a:p>
              <a:p>
                <a:pPr lvl="0"/>
                <a:r>
                  <a:rPr lang="en-US" dirty="0"/>
                  <a:t>Volume of the frustum=(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)πh(R</a:t>
                </a:r>
                <a:r>
                  <a:rPr lang="en-US" baseline="30000" dirty="0"/>
                  <a:t>2</a:t>
                </a:r>
                <a:r>
                  <a:rPr lang="en-US" dirty="0"/>
                  <a:t>+r</a:t>
                </a:r>
                <a:r>
                  <a:rPr lang="en-US" baseline="30000" dirty="0"/>
                  <a:t>2</a:t>
                </a:r>
                <a:r>
                  <a:rPr lang="en-US" dirty="0"/>
                  <a:t>+Rr)</a:t>
                </a:r>
                <a:endParaRPr lang="en-IN" dirty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Mensuration Formulas for Frustr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485" y="3616872"/>
            <a:ext cx="238125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9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744" y="102587"/>
            <a:ext cx="7420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73" y="2222938"/>
            <a:ext cx="7764517" cy="4222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937" y="2046889"/>
            <a:ext cx="3428014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21" y="102587"/>
            <a:ext cx="9979572" cy="162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Prism </a:t>
            </a:r>
            <a:r>
              <a:rPr lang="en-US" dirty="0"/>
              <a:t>consists of two polygonal bases which are parallel to each other.</a:t>
            </a:r>
            <a:endParaRPr lang="en-IN" dirty="0"/>
          </a:p>
          <a:p>
            <a:pPr lvl="0"/>
            <a:r>
              <a:rPr lang="en-US" dirty="0"/>
              <a:t>These bases are joined by lateral faces, which are perpendicular to the polygonal bases.</a:t>
            </a:r>
            <a:endParaRPr lang="en-IN" dirty="0"/>
          </a:p>
          <a:p>
            <a:pPr lvl="0"/>
            <a:r>
              <a:rPr lang="en-US" dirty="0"/>
              <a:t>The number of lateral faces is equal to the number of sides in the polygonal base. Thus, the base of a prism could be of various shapes, namely, triangular, quadrangular, pentagonal etc.</a:t>
            </a:r>
            <a:endParaRPr lang="en-IN" dirty="0"/>
          </a:p>
          <a:p>
            <a:pPr lvl="0"/>
            <a:r>
              <a:rPr lang="en-US" dirty="0"/>
              <a:t>Volume of prism = Base area × height</a:t>
            </a:r>
            <a:endParaRPr lang="en-IN" dirty="0"/>
          </a:p>
          <a:p>
            <a:pPr lvl="0"/>
            <a:r>
              <a:rPr lang="en-US" dirty="0"/>
              <a:t>Lateral surface area of prism = perimeter of base × height</a:t>
            </a:r>
            <a:endParaRPr lang="en-IN" dirty="0"/>
          </a:p>
          <a:p>
            <a:pPr lvl="0"/>
            <a:r>
              <a:rPr lang="en-US" dirty="0"/>
              <a:t>Total surface area of prism = Lateral surface area + (2 × base area)</a:t>
            </a:r>
            <a:endParaRPr lang="en-IN" dirty="0"/>
          </a:p>
          <a:p>
            <a:endParaRPr lang="en-IN" dirty="0"/>
          </a:p>
        </p:txBody>
      </p:sp>
      <p:pic>
        <p:nvPicPr>
          <p:cNvPr id="5" name="Picture 4" descr="Mensuration Formulas for Pris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66" y="157655"/>
            <a:ext cx="6660930" cy="2664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8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2" y="658338"/>
            <a:ext cx="6857237" cy="4973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32" y="740981"/>
            <a:ext cx="6177285" cy="50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Pyramid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Pyramid </a:t>
            </a:r>
            <a:r>
              <a:rPr lang="en-US" dirty="0"/>
              <a:t>consists of a polygonal base and triangles at its sides. These triangles are called faces.</a:t>
            </a:r>
            <a:endParaRPr lang="en-IN" dirty="0"/>
          </a:p>
          <a:p>
            <a:pPr lvl="0"/>
            <a:r>
              <a:rPr lang="en-US" dirty="0"/>
              <a:t>The base could be of any shape, whereas the faces are generally isosceles triangles.</a:t>
            </a:r>
            <a:endParaRPr lang="en-IN" dirty="0"/>
          </a:p>
          <a:p>
            <a:pPr lvl="0"/>
            <a:r>
              <a:rPr lang="en-US" dirty="0"/>
              <a:t>All these triangular faces meet in a single point called the apex.</a:t>
            </a:r>
            <a:endParaRPr lang="en-IN" dirty="0"/>
          </a:p>
          <a:p>
            <a:pPr lvl="0"/>
            <a:r>
              <a:rPr lang="en-US" dirty="0"/>
              <a:t>Total surface area of pyramid = base area + (number of sides × ½ × slant height × base length)</a:t>
            </a:r>
            <a:endParaRPr lang="en-IN" dirty="0"/>
          </a:p>
          <a:p>
            <a:pPr lvl="0"/>
            <a:r>
              <a:rPr lang="en-US" dirty="0"/>
              <a:t>Volume of pyramid = (1/3) × base area × height</a:t>
            </a:r>
            <a:endParaRPr lang="en-IN" dirty="0"/>
          </a:p>
          <a:p>
            <a:endParaRPr lang="en-IN" dirty="0"/>
          </a:p>
        </p:txBody>
      </p:sp>
      <p:pic>
        <p:nvPicPr>
          <p:cNvPr id="5" name="Picture 4" descr="Mensuration formulas for Pyramid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41" y="-48419"/>
            <a:ext cx="1854200" cy="215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4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3" y="837161"/>
            <a:ext cx="5947499" cy="4819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73" y="1002114"/>
            <a:ext cx="5825359" cy="448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841" y="155109"/>
            <a:ext cx="10515600" cy="1325563"/>
          </a:xfrm>
        </p:spPr>
        <p:txBody>
          <a:bodyPr>
            <a:normAutofit/>
          </a:bodyPr>
          <a:lstStyle/>
          <a:p>
            <a:r>
              <a:rPr lang="en-IN" sz="6000" dirty="0" smtClean="0"/>
              <a:t>CUBE</a:t>
            </a:r>
            <a:endParaRPr lang="en-IN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39" y="1480672"/>
            <a:ext cx="9379017" cy="4967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A cuboid whose length, breadth and height are all equal is called a cube.</a:t>
            </a:r>
            <a:endParaRPr lang="en-US" u="sng" dirty="0"/>
          </a:p>
          <a:p>
            <a:pPr marL="0" indent="0">
              <a:buNone/>
            </a:pPr>
            <a:r>
              <a:rPr lang="en-US" dirty="0" smtClean="0"/>
              <a:t>It has 6 faces which are squares.</a:t>
            </a:r>
          </a:p>
          <a:p>
            <a:pPr marL="0" indent="0">
              <a:buNone/>
            </a:pPr>
            <a:r>
              <a:rPr lang="en-US" dirty="0" smtClean="0"/>
              <a:t> Let </a:t>
            </a:r>
            <a:r>
              <a:rPr lang="en-US" dirty="0"/>
              <a:t>‘a’ be the edge of cube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The lateral surface </a:t>
            </a:r>
            <a:r>
              <a:rPr lang="en-US" dirty="0"/>
              <a:t>area of </a:t>
            </a:r>
            <a:r>
              <a:rPr lang="en-US" dirty="0" smtClean="0"/>
              <a:t>a cube </a:t>
            </a:r>
            <a:r>
              <a:rPr lang="en-US" dirty="0"/>
              <a:t>= </a:t>
            </a:r>
            <a:r>
              <a:rPr lang="en-US" dirty="0" smtClean="0"/>
              <a:t>4a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Total surface area of cube = 6a</a:t>
            </a:r>
            <a:r>
              <a:rPr lang="en-US" baseline="30000" dirty="0"/>
              <a:t>2</a:t>
            </a:r>
            <a:endParaRPr lang="en-IN" dirty="0"/>
          </a:p>
          <a:p>
            <a:pPr lvl="0"/>
            <a:r>
              <a:rPr lang="en-US" dirty="0"/>
              <a:t>Volume of </a:t>
            </a:r>
            <a:r>
              <a:rPr lang="en-US" dirty="0" smtClean="0"/>
              <a:t>a cube </a:t>
            </a:r>
            <a:r>
              <a:rPr lang="en-US" dirty="0"/>
              <a:t>= </a:t>
            </a:r>
            <a:r>
              <a:rPr lang="en-US" dirty="0" smtClean="0"/>
              <a:t>a</a:t>
            </a:r>
            <a:r>
              <a:rPr lang="en-US" baseline="30000" dirty="0" smtClean="0"/>
              <a:t>3 </a:t>
            </a:r>
          </a:p>
          <a:p>
            <a:pPr lvl="0"/>
            <a:r>
              <a:rPr lang="en-US" dirty="0" smtClean="0"/>
              <a:t>Length </a:t>
            </a:r>
            <a:r>
              <a:rPr lang="en-US" dirty="0"/>
              <a:t>of Leading Diagonal of Cube = a√3</a:t>
            </a:r>
            <a:endParaRPr lang="en-IN" dirty="0"/>
          </a:p>
          <a:p>
            <a:endParaRPr lang="en-IN" dirty="0"/>
          </a:p>
        </p:txBody>
      </p:sp>
      <p:pic>
        <p:nvPicPr>
          <p:cNvPr id="4" name="Picture 3" descr="Mensuration Formulas for CUB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78" y="2496501"/>
            <a:ext cx="2767504" cy="2579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18484" y="687823"/>
                <a:ext cx="11523059" cy="4598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919191"/>
                    </a:solidFill>
                    <a:latin typeface="TimesNewRoman,Bold"/>
                  </a:rPr>
                  <a:t>Example2  </a:t>
                </a:r>
                <a:r>
                  <a:rPr lang="en-US" b="1" dirty="0">
                    <a:solidFill>
                      <a:srgbClr val="919191"/>
                    </a:solidFill>
                    <a:latin typeface="TimesNewRoman,Bold"/>
                  </a:rPr>
                  <a:t>: </a:t>
                </a:r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Hameed has built a cubical water tank with lid for his house, with each</a:t>
                </a:r>
              </a:p>
              <a:p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outer edge 1.5 m long. He gets the outer surface of the tank excluding the base,</a:t>
                </a:r>
              </a:p>
              <a:p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covered with square tiles of side 25 </a:t>
                </a:r>
                <a:r>
                  <a:rPr lang="en-US" dirty="0" smtClean="0">
                    <a:solidFill>
                      <a:srgbClr val="181818"/>
                    </a:solidFill>
                    <a:latin typeface="TimesNewRoman"/>
                  </a:rPr>
                  <a:t>cm. </a:t>
                </a:r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Find how much he </a:t>
                </a:r>
                <a:r>
                  <a:rPr lang="en-US" dirty="0" smtClean="0">
                    <a:solidFill>
                      <a:srgbClr val="181818"/>
                    </a:solidFill>
                    <a:latin typeface="TimesNewRoman"/>
                  </a:rPr>
                  <a:t>would spend </a:t>
                </a:r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for the tiles, </a:t>
                </a:r>
                <a:endParaRPr lang="en-US" dirty="0" smtClean="0">
                  <a:solidFill>
                    <a:srgbClr val="181818"/>
                  </a:solidFill>
                  <a:latin typeface="TimesNewRoman"/>
                </a:endParaRPr>
              </a:p>
              <a:p>
                <a:r>
                  <a:rPr lang="en-US" dirty="0" smtClean="0">
                    <a:solidFill>
                      <a:srgbClr val="181818"/>
                    </a:solidFill>
                    <a:latin typeface="TimesNewRoman"/>
                  </a:rPr>
                  <a:t>if </a:t>
                </a:r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the cost of the tiles is </a:t>
                </a:r>
                <a:r>
                  <a:rPr lang="en-US" dirty="0" err="1">
                    <a:solidFill>
                      <a:srgbClr val="181818"/>
                    </a:solidFill>
                    <a:latin typeface="TimesNewRoman"/>
                  </a:rPr>
                  <a:t>Rs</a:t>
                </a:r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 360 per dozen.</a:t>
                </a:r>
              </a:p>
              <a:p>
                <a:endParaRPr lang="en-US" b="1" dirty="0" smtClean="0">
                  <a:solidFill>
                    <a:srgbClr val="919191"/>
                  </a:solidFill>
                  <a:latin typeface="TimesNewRoman,Bold"/>
                </a:endParaRPr>
              </a:p>
              <a:p>
                <a:r>
                  <a:rPr lang="en-US" b="1" dirty="0" smtClean="0">
                    <a:solidFill>
                      <a:srgbClr val="919191"/>
                    </a:solidFill>
                    <a:latin typeface="TimesNewRoman,Bold"/>
                  </a:rPr>
                  <a:t>Solution </a:t>
                </a:r>
                <a:r>
                  <a:rPr lang="en-US" b="1" dirty="0">
                    <a:solidFill>
                      <a:srgbClr val="919191"/>
                    </a:solidFill>
                    <a:latin typeface="TimesNewRoman,Bold"/>
                  </a:rPr>
                  <a:t>: </a:t>
                </a:r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Since Hameed is getting the five outer faces of the tank covered with tiles,</a:t>
                </a:r>
              </a:p>
              <a:p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he would need to know the surface area of the tank, to decide on the number of tiles</a:t>
                </a:r>
              </a:p>
              <a:p>
                <a:r>
                  <a:rPr lang="en-IN" dirty="0">
                    <a:solidFill>
                      <a:srgbClr val="181818"/>
                    </a:solidFill>
                    <a:latin typeface="TimesNewRoman"/>
                  </a:rPr>
                  <a:t>required.</a:t>
                </a:r>
              </a:p>
              <a:p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Edge of the cubical tank = 1.5 m = 150 cm (= </a:t>
                </a:r>
                <a:r>
                  <a:rPr lang="en-US" i="1" dirty="0">
                    <a:solidFill>
                      <a:srgbClr val="181818"/>
                    </a:solidFill>
                    <a:latin typeface="TimesNewRoman,Italic"/>
                  </a:rPr>
                  <a:t>a</a:t>
                </a:r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)</a:t>
                </a:r>
              </a:p>
              <a:p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So, surface area of the </a:t>
                </a:r>
                <a:r>
                  <a:rPr lang="en-US" dirty="0" smtClean="0">
                    <a:solidFill>
                      <a:srgbClr val="181818"/>
                    </a:solidFill>
                    <a:latin typeface="TimesNewRoman"/>
                  </a:rPr>
                  <a:t>tank </a:t>
                </a:r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= 5 × 150 </a:t>
                </a:r>
                <a:r>
                  <a:rPr lang="en-US" dirty="0" smtClean="0">
                    <a:solidFill>
                      <a:srgbClr val="181818"/>
                    </a:solidFill>
                    <a:latin typeface="TimesNewRoman"/>
                  </a:rPr>
                  <a:t>× 150 c</a:t>
                </a:r>
                <a:r>
                  <a:rPr lang="en-US" dirty="0" smtClean="0"/>
                  <a:t>m</a:t>
                </a:r>
                <a:r>
                  <a:rPr lang="en-US" baseline="30000" dirty="0" smtClean="0"/>
                  <a:t>2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rgbClr val="181818"/>
                    </a:solidFill>
                    <a:latin typeface="TimesNewRoman"/>
                  </a:rPr>
                  <a:t>Area of each square tile = side × side = 25 × 25 c</a:t>
                </a:r>
                <a:r>
                  <a:rPr lang="en-US" dirty="0" smtClean="0"/>
                  <a:t>m</a:t>
                </a:r>
                <a:r>
                  <a:rPr lang="en-US" baseline="30000" dirty="0" smtClean="0"/>
                  <a:t>2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rgbClr val="181818"/>
                    </a:solidFill>
                    <a:latin typeface="TimesNewRoman"/>
                  </a:rPr>
                  <a:t>So</a:t>
                </a:r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, the number of tiles required </a:t>
                </a:r>
                <a:r>
                  <a:rPr lang="en-US" dirty="0" smtClean="0">
                    <a:solidFill>
                      <a:srgbClr val="181818"/>
                    </a:solidFill>
                    <a:latin typeface="TimesNewRoman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surface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area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the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tank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area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each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tile</m:t>
                        </m:r>
                      </m:den>
                    </m:f>
                  </m:oMath>
                </a14:m>
                <a:r>
                  <a:rPr lang="en-IN" dirty="0" smtClean="0">
                    <a:solidFill>
                      <a:srgbClr val="000000"/>
                    </a:solidFill>
                    <a:latin typeface="TimesNewRoman"/>
                  </a:rPr>
                  <a:t> </a:t>
                </a:r>
                <a:r>
                  <a:rPr lang="en-IN" dirty="0" smtClean="0">
                    <a:solidFill>
                      <a:srgbClr val="181818"/>
                    </a:solidFill>
                    <a:latin typeface="TimesNewRoman"/>
                  </a:rPr>
                  <a:t>=</a:t>
                </a:r>
                <a:r>
                  <a:rPr lang="en-IN" dirty="0" smtClean="0">
                    <a:solidFill>
                      <a:srgbClr val="000000"/>
                    </a:solidFill>
                    <a:latin typeface="TimesNew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150 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150</m:t>
                        </m:r>
                      </m:num>
                      <m:den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25 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IN" dirty="0">
                            <a:solidFill>
                              <a:srgbClr val="000000"/>
                            </a:solidFill>
                            <a:latin typeface="TimesNewRoman"/>
                          </a:rPr>
                          <m:t> 25</m:t>
                        </m:r>
                      </m:den>
                    </m:f>
                    <m:r>
                      <a:rPr lang="en-IN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 smtClean="0">
                    <a:solidFill>
                      <a:srgbClr val="181818"/>
                    </a:solidFill>
                    <a:latin typeface="TimesNewRoman"/>
                  </a:rPr>
                  <a:t>= </a:t>
                </a:r>
                <a:r>
                  <a:rPr lang="en-IN" dirty="0">
                    <a:solidFill>
                      <a:srgbClr val="181818"/>
                    </a:solidFill>
                    <a:latin typeface="TimesNewRoman"/>
                  </a:rPr>
                  <a:t>180</a:t>
                </a:r>
              </a:p>
              <a:p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Cost of 1 dozen tiles, i.e., cost of 12 tiles = </a:t>
                </a:r>
                <a:r>
                  <a:rPr lang="en-US" dirty="0" err="1">
                    <a:solidFill>
                      <a:srgbClr val="181818"/>
                    </a:solidFill>
                    <a:latin typeface="TimesNewRoman"/>
                  </a:rPr>
                  <a:t>Rs</a:t>
                </a:r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 360</a:t>
                </a:r>
              </a:p>
              <a:p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Therefore, cost of one tile </a:t>
                </a:r>
                <a:r>
                  <a:rPr lang="en-US" dirty="0" smtClean="0">
                    <a:solidFill>
                      <a:srgbClr val="181818"/>
                    </a:solidFill>
                    <a:latin typeface="TimesNewRoman"/>
                  </a:rPr>
                  <a:t>= </a:t>
                </a:r>
                <a:r>
                  <a:rPr lang="en-IN" dirty="0">
                    <a:solidFill>
                      <a:srgbClr val="000000"/>
                    </a:solidFill>
                    <a:latin typeface="TimesNew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IN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en-IN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IN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 smtClean="0">
                    <a:solidFill>
                      <a:srgbClr val="181818"/>
                    </a:solidFill>
                    <a:latin typeface="TimesNewRoman"/>
                  </a:rPr>
                  <a:t>= </a:t>
                </a:r>
                <a:r>
                  <a:rPr lang="en-IN" dirty="0" err="1">
                    <a:solidFill>
                      <a:srgbClr val="181818"/>
                    </a:solidFill>
                    <a:latin typeface="TimesNewRoman"/>
                  </a:rPr>
                  <a:t>Rs</a:t>
                </a:r>
                <a:r>
                  <a:rPr lang="en-IN" dirty="0">
                    <a:solidFill>
                      <a:srgbClr val="181818"/>
                    </a:solidFill>
                    <a:latin typeface="TimesNewRoman"/>
                  </a:rPr>
                  <a:t> 30</a:t>
                </a:r>
              </a:p>
              <a:p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So, the cost of 180 tiles = 180 × </a:t>
                </a:r>
                <a:r>
                  <a:rPr lang="en-US" dirty="0" err="1">
                    <a:solidFill>
                      <a:srgbClr val="181818"/>
                    </a:solidFill>
                    <a:latin typeface="TimesNewRoman"/>
                  </a:rPr>
                  <a:t>Rs</a:t>
                </a:r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 30 = </a:t>
                </a:r>
                <a:r>
                  <a:rPr lang="en-US" dirty="0" err="1">
                    <a:solidFill>
                      <a:srgbClr val="181818"/>
                    </a:solidFill>
                    <a:latin typeface="TimesNewRoman"/>
                  </a:rPr>
                  <a:t>Rs</a:t>
                </a:r>
                <a:r>
                  <a:rPr lang="en-US" dirty="0">
                    <a:solidFill>
                      <a:srgbClr val="181818"/>
                    </a:solidFill>
                    <a:latin typeface="TimesNewRoman"/>
                  </a:rPr>
                  <a:t> 5400</a:t>
                </a:r>
                <a:endParaRPr lang="en-IN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84" y="687823"/>
                <a:ext cx="11523059" cy="4598567"/>
              </a:xfrm>
              <a:prstGeom prst="rect">
                <a:avLst/>
              </a:prstGeom>
              <a:blipFill rotWithShape="0">
                <a:blip r:embed="rId2"/>
                <a:stretch>
                  <a:fillRect l="-476" t="-796" b="-10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9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CONE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710" y="1765710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Cone is a solid generated by revolving a line segment which passes through a fixed point and which makes a constant angle with the fixed line.</a:t>
                </a:r>
              </a:p>
              <a:p>
                <a:r>
                  <a:rPr lang="en-US" dirty="0" smtClean="0"/>
                  <a:t>The base of the cone have a plane end which is circular in shape.</a:t>
                </a:r>
                <a:endParaRPr lang="en-US" dirty="0" smtClean="0"/>
              </a:p>
              <a:p>
                <a:r>
                  <a:rPr lang="en-US" dirty="0" smtClean="0"/>
                  <a:t>Let </a:t>
                </a:r>
                <a:r>
                  <a:rPr lang="en-US" dirty="0"/>
                  <a:t>r = radius of base, l = slant height of cone and h = height of the cone (perpendicular to base</a:t>
                </a:r>
                <a:r>
                  <a:rPr lang="en-US" dirty="0" smtClean="0"/>
                  <a:t>)</a:t>
                </a:r>
              </a:p>
              <a:p>
                <a:pPr lvl="0"/>
                <a:r>
                  <a:rPr lang="en-US" dirty="0"/>
                  <a:t>Slant height of a cone = l 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h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+</m:t>
                        </m:r>
                        <m:r>
                          <m:rPr>
                            <m:nor/>
                          </m:rPr>
                          <a:rPr lang="en-US" dirty="0"/>
                          <m:t>r</m:t>
                        </m:r>
                        <m:r>
                          <m:rPr>
                            <m:nor/>
                          </m:rPr>
                          <a:rPr lang="en-US" baseline="30000" dirty="0"/>
                          <m:t>2</m:t>
                        </m:r>
                        <m:r>
                          <m:rPr>
                            <m:nor/>
                          </m:rPr>
                          <a:rPr lang="en-US" dirty="0"/>
                          <m:t> )</m:t>
                        </m:r>
                      </m:e>
                    </m:rad>
                  </m:oMath>
                </a14:m>
                <a:endParaRPr lang="en-IN" dirty="0"/>
              </a:p>
              <a:p>
                <a:pPr lvl="0"/>
                <a:r>
                  <a:rPr lang="en-US" dirty="0"/>
                  <a:t>Curved surface area of a cone = C = π × r × l</a:t>
                </a:r>
                <a:endParaRPr lang="en-IN" dirty="0"/>
              </a:p>
              <a:p>
                <a:r>
                  <a:rPr lang="en-US" dirty="0"/>
                  <a:t>Total surface area of a cone </a:t>
                </a:r>
                <a:r>
                  <a:rPr lang="en-US" dirty="0" smtClean="0"/>
                  <a:t>= </a:t>
                </a:r>
                <a:r>
                  <a:rPr lang="en-US" dirty="0"/>
                  <a:t>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r</m:t>
                    </m:r>
                    <m:r>
                      <m:rPr>
                        <m:nor/>
                      </m:rPr>
                      <a:rPr lang="en-US" baseline="30000" dirty="0"/>
                      <m:t>2</m:t>
                    </m:r>
                  </m:oMath>
                </a14:m>
                <a:r>
                  <a:rPr lang="en-US" dirty="0" smtClean="0"/>
                  <a:t> + </a:t>
                </a:r>
                <a:r>
                  <a:rPr lang="en-US" dirty="0"/>
                  <a:t>π </a:t>
                </a:r>
                <a:r>
                  <a:rPr lang="en-US" dirty="0" smtClean="0"/>
                  <a:t>r l  =π r </a:t>
                </a:r>
                <a:r>
                  <a:rPr lang="en-US" dirty="0"/>
                  <a:t>(r + l</a:t>
                </a:r>
                <a:r>
                  <a:rPr lang="en-US" dirty="0"/>
                  <a:t>) = π r </a:t>
                </a:r>
                <a:r>
                  <a:rPr lang="en-US" dirty="0" smtClean="0"/>
                  <a:t>(l </a:t>
                </a:r>
                <a:r>
                  <a:rPr lang="en-US" dirty="0"/>
                  <a:t>+ </a:t>
                </a:r>
                <a:r>
                  <a:rPr lang="en-US" dirty="0" smtClean="0"/>
                  <a:t>r)</a:t>
                </a:r>
                <a:endParaRPr lang="en-IN" dirty="0"/>
              </a:p>
              <a:p>
                <a:pPr lvl="0"/>
                <a:endParaRPr lang="en-IN" dirty="0"/>
              </a:p>
              <a:p>
                <a:pPr lvl="0"/>
                <a:r>
                  <a:rPr lang="en-US" dirty="0"/>
                  <a:t>Volume of right circular cone 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πr</a:t>
                </a:r>
                <a:r>
                  <a:rPr lang="en-US" baseline="30000" dirty="0"/>
                  <a:t>2</a:t>
                </a:r>
                <a:r>
                  <a:rPr lang="en-US" dirty="0"/>
                  <a:t>h</a:t>
                </a:r>
                <a:endParaRPr lang="en-IN" dirty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710" y="1765710"/>
                <a:ext cx="10515600" cy="4351338"/>
              </a:xfrm>
              <a:blipFill rotWithShape="0">
                <a:blip r:embed="rId2"/>
                <a:stretch>
                  <a:fillRect l="-928" t="-2945" r="-1159" b="-25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Mensuration Formulas for CO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677" y="2925926"/>
            <a:ext cx="2419265" cy="28349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6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20565" y="405522"/>
                <a:ext cx="10817773" cy="2892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400" dirty="0" smtClean="0"/>
                  <a:t>Q.3) Diameter </a:t>
                </a:r>
                <a:r>
                  <a:rPr lang="en-IN" sz="2400" dirty="0"/>
                  <a:t>of the base of a cone is 10.5 cm and its slant height is 10 cm. find</a:t>
                </a:r>
              </a:p>
              <a:p>
                <a:r>
                  <a:rPr lang="en-IN" sz="2400" dirty="0"/>
                  <a:t>its curved surface area.</a:t>
                </a:r>
              </a:p>
              <a:p>
                <a:r>
                  <a:rPr lang="en-IN" sz="2400" dirty="0"/>
                  <a:t>Sol. Here, </a:t>
                </a:r>
                <a:r>
                  <a:rPr lang="en-IN" sz="2400" dirty="0" smtClean="0"/>
                  <a:t>diameter </a:t>
                </a:r>
                <a:r>
                  <a:rPr lang="en-IN" sz="2400" dirty="0"/>
                  <a:t>= </a:t>
                </a:r>
                <a:r>
                  <a:rPr lang="en-IN" sz="2400" dirty="0" smtClean="0"/>
                  <a:t>10.5cm  hence radius = 5.25 and l =10cm</a:t>
                </a:r>
                <a:endParaRPr lang="en-IN" sz="2400" dirty="0"/>
              </a:p>
              <a:p>
                <a:r>
                  <a:rPr lang="en-IN" sz="2400" dirty="0"/>
                  <a:t>Curved surface area of the cone = </a:t>
                </a:r>
                <a:r>
                  <a:rPr lang="en-IN" sz="2400" dirty="0" smtClean="0"/>
                  <a:t>π r l</a:t>
                </a:r>
                <a:endParaRPr lang="en-IN" sz="2400" dirty="0"/>
              </a:p>
              <a:p>
                <a:r>
                  <a:rPr lang="en-IN" sz="2400" dirty="0" smtClean="0"/>
                  <a:t>        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IN" sz="2400" dirty="0" smtClean="0"/>
                  <a:t> </a:t>
                </a:r>
                <a:r>
                  <a:rPr lang="en-IN" sz="2400" dirty="0"/>
                  <a:t>× 5.25 × 10 </a:t>
                </a:r>
              </a:p>
              <a:p>
                <a:r>
                  <a:rPr lang="en-IN" sz="2400" dirty="0"/>
                  <a:t> </a:t>
                </a:r>
                <a:r>
                  <a:rPr lang="en-IN" sz="2400" dirty="0" smtClean="0"/>
                  <a:t>                                                         = </a:t>
                </a:r>
                <a:r>
                  <a:rPr lang="en-IN" sz="2400" dirty="0"/>
                  <a:t>165 </a:t>
                </a:r>
                <a:r>
                  <a:rPr lang="en-IN" sz="2400" dirty="0" smtClean="0"/>
                  <a:t>cm</a:t>
                </a:r>
                <a:r>
                  <a:rPr lang="en-US" sz="2800" baseline="30000" dirty="0" smtClean="0">
                    <a:solidFill>
                      <a:prstClr val="black"/>
                    </a:solidFill>
                  </a:rPr>
                  <a:t>2</a:t>
                </a:r>
                <a:endParaRPr lang="en-IN" sz="2800" dirty="0">
                  <a:solidFill>
                    <a:prstClr val="black"/>
                  </a:solidFill>
                </a:endParaRPr>
              </a:p>
              <a:p>
                <a:r>
                  <a:rPr lang="en-IN" sz="2400" dirty="0" smtClean="0"/>
                  <a:t> </a:t>
                </a:r>
                <a:endParaRPr lang="en-IN" sz="2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05522"/>
                <a:ext cx="10817773" cy="2892780"/>
              </a:xfrm>
              <a:prstGeom prst="rect">
                <a:avLst/>
              </a:prstGeom>
              <a:blipFill rotWithShape="0">
                <a:blip r:embed="rId2"/>
                <a:stretch>
                  <a:fillRect l="-902" t="-16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20565" y="2910915"/>
                <a:ext cx="11619186" cy="2495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400" dirty="0" smtClean="0"/>
                  <a:t> Q.4) </a:t>
                </a:r>
                <a:r>
                  <a:rPr lang="en-IN" sz="2400" dirty="0"/>
                  <a:t>Find the total surface area of a cone, if its slant height is 21 m and</a:t>
                </a:r>
              </a:p>
              <a:p>
                <a:r>
                  <a:rPr lang="en-IN" sz="2400" dirty="0"/>
                  <a:t>diameter of its base is 24 m.</a:t>
                </a:r>
              </a:p>
              <a:p>
                <a:r>
                  <a:rPr lang="en-IN" sz="2400" dirty="0"/>
                  <a:t>Sol. Here, l = 21 m, r = </a:t>
                </a:r>
                <a:r>
                  <a:rPr lang="en-IN" sz="2400" dirty="0" smtClean="0"/>
                  <a:t>12m</a:t>
                </a:r>
                <a:endParaRPr lang="en-IN" sz="2400" dirty="0"/>
              </a:p>
              <a:p>
                <a:r>
                  <a:rPr lang="en-IN" sz="2400" dirty="0" smtClean="0"/>
                  <a:t>        Total </a:t>
                </a:r>
                <a:r>
                  <a:rPr lang="en-IN" sz="2400" dirty="0"/>
                  <a:t>surface area of the cone = πr(l + r)</a:t>
                </a:r>
              </a:p>
              <a:p>
                <a:r>
                  <a:rPr lang="en-IN" sz="2400" dirty="0" smtClean="0"/>
                  <a:t>                                                            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IN" sz="2400" dirty="0" smtClean="0"/>
                  <a:t> </a:t>
                </a:r>
                <a:r>
                  <a:rPr lang="en-IN" sz="2400" dirty="0"/>
                  <a:t>× 12 (21 + 12) m</a:t>
                </a:r>
                <a:r>
                  <a:rPr lang="en-US" sz="2800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en-IN" sz="2400" dirty="0" smtClean="0"/>
                  <a:t>                                                              					=1244.57 m</a:t>
                </a:r>
                <a:r>
                  <a:rPr lang="en-US" sz="2800" baseline="30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IN" sz="2400" dirty="0" smtClean="0"/>
                  <a:t>.</a:t>
                </a:r>
                <a:endParaRPr lang="en-IN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2910915"/>
                <a:ext cx="11619186" cy="2495876"/>
              </a:xfrm>
              <a:prstGeom prst="rect">
                <a:avLst/>
              </a:prstGeom>
              <a:blipFill rotWithShape="0">
                <a:blip r:embed="rId3"/>
                <a:stretch>
                  <a:fillRect l="-839" t="-1956" b="-34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7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388"/>
            <a:ext cx="10515600" cy="1325563"/>
          </a:xfrm>
        </p:spPr>
        <p:txBody>
          <a:bodyPr/>
          <a:lstStyle/>
          <a:p>
            <a:r>
              <a:rPr lang="en-IN" dirty="0" smtClean="0"/>
              <a:t>Cylinder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7428" y="1095703"/>
                <a:ext cx="10534974" cy="5554438"/>
              </a:xfrm>
            </p:spPr>
            <p:txBody>
              <a:bodyPr>
                <a:normAutofit fontScale="92500" lnSpcReduction="20000"/>
              </a:bodyPr>
              <a:lstStyle/>
              <a:p>
                <a:pPr marL="457200" lvl="1" indent="0">
                  <a:buNone/>
                </a:pPr>
                <a:r>
                  <a:rPr lang="en-IN" dirty="0" smtClean="0"/>
                  <a:t>A solid generated by revolution of a rectangle about one of it’s sides is called  cylinder.</a:t>
                </a:r>
              </a:p>
              <a:p>
                <a:pPr marL="457200" lvl="1" indent="0">
                  <a:buNone/>
                </a:pPr>
                <a:r>
                  <a:rPr lang="en-IN" dirty="0" smtClean="0"/>
                  <a:t>Let </a:t>
                </a:r>
                <a:r>
                  <a:rPr lang="en-US" dirty="0"/>
                  <a:t>r = radius of </a:t>
                </a:r>
                <a:r>
                  <a:rPr lang="en-US" dirty="0" smtClean="0"/>
                  <a:t>base  and  h </a:t>
                </a:r>
                <a:r>
                  <a:rPr lang="en-US" dirty="0"/>
                  <a:t>= height of </a:t>
                </a:r>
                <a:r>
                  <a:rPr lang="en-US" dirty="0" smtClean="0"/>
                  <a:t>cylinder</a:t>
                </a:r>
              </a:p>
              <a:p>
                <a:pPr lvl="0"/>
                <a:r>
                  <a:rPr lang="en-US" dirty="0"/>
                  <a:t>Curved surface area of a cylinder = 2π</a:t>
                </a:r>
                <a:r>
                  <a:rPr lang="en-US" dirty="0" err="1"/>
                  <a:t>rh</a:t>
                </a:r>
                <a:endParaRPr lang="en-IN" dirty="0"/>
              </a:p>
              <a:p>
                <a:pPr lvl="0"/>
                <a:r>
                  <a:rPr lang="en-US" dirty="0"/>
                  <a:t>Total surface area of a cylinder </a:t>
                </a:r>
                <a:r>
                  <a:rPr lang="en-US" dirty="0" smtClean="0"/>
                  <a:t>= 2πr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</a:t>
                </a:r>
                <a:r>
                  <a:rPr lang="en-US" dirty="0"/>
                  <a:t>2π</a:t>
                </a:r>
                <a:r>
                  <a:rPr lang="en-US" dirty="0" err="1"/>
                  <a:t>rh</a:t>
                </a:r>
                <a:r>
                  <a:rPr lang="en-US" dirty="0" smtClean="0"/>
                  <a:t> = 2πr(r </a:t>
                </a:r>
                <a:r>
                  <a:rPr lang="en-US" dirty="0"/>
                  <a:t>+ h)</a:t>
                </a:r>
                <a:endParaRPr lang="en-IN" dirty="0"/>
              </a:p>
              <a:p>
                <a:pPr lvl="0"/>
                <a:r>
                  <a:rPr lang="en-US" dirty="0"/>
                  <a:t>Volume of a cylinder = πr</a:t>
                </a:r>
                <a:r>
                  <a:rPr lang="en-US" baseline="30000" dirty="0"/>
                  <a:t>2</a:t>
                </a:r>
                <a:r>
                  <a:rPr lang="en-US" dirty="0"/>
                  <a:t>h</a:t>
                </a:r>
                <a:endParaRPr lang="en-IN" dirty="0"/>
              </a:p>
              <a:p>
                <a:r>
                  <a:rPr lang="en-US" sz="3200" u="sng" dirty="0" smtClean="0"/>
                  <a:t>SPHERE</a:t>
                </a:r>
                <a:endParaRPr lang="en-US" sz="3200" u="sng" dirty="0" smtClean="0"/>
              </a:p>
              <a:p>
                <a:r>
                  <a:rPr lang="en-US" dirty="0" smtClean="0"/>
                  <a:t>The set of all points in space which are equidistant from a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fixed point is called a sphere.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Fixed point is called the </a:t>
                </a:r>
                <a:r>
                  <a:rPr lang="en-US" dirty="0" err="1" smtClean="0"/>
                  <a:t>centre</a:t>
                </a:r>
                <a:r>
                  <a:rPr lang="en-US" dirty="0" smtClean="0"/>
                  <a:t> of the sphere and the constant distance is called it’s radius.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 smtClean="0"/>
                  <a:t>r </a:t>
                </a:r>
                <a:r>
                  <a:rPr lang="en-US" dirty="0"/>
                  <a:t>= radius of sphere, d = diameter of sphere</a:t>
                </a:r>
                <a:endParaRPr lang="en-IN" dirty="0"/>
              </a:p>
              <a:p>
                <a:pPr lvl="0"/>
                <a:r>
                  <a:rPr lang="en-US" dirty="0"/>
                  <a:t>Surface area of a sphere = 4πr</a:t>
                </a:r>
                <a:r>
                  <a:rPr lang="en-US" baseline="30000" dirty="0"/>
                  <a:t>2</a:t>
                </a:r>
                <a:r>
                  <a:rPr lang="en-US" dirty="0"/>
                  <a:t> = πd</a:t>
                </a:r>
                <a:r>
                  <a:rPr lang="en-US" baseline="30000" dirty="0"/>
                  <a:t>2</a:t>
                </a:r>
                <a:endParaRPr lang="en-IN" dirty="0"/>
              </a:p>
              <a:p>
                <a:pPr lvl="0"/>
                <a:r>
                  <a:rPr lang="en-US" dirty="0"/>
                  <a:t>Volume of a sphere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) πr</a:t>
                </a:r>
                <a:r>
                  <a:rPr lang="en-US" baseline="30000" dirty="0"/>
                  <a:t>3</a:t>
                </a:r>
                <a:r>
                  <a:rPr lang="en-US" dirty="0"/>
                  <a:t> 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)πd</a:t>
                </a:r>
                <a:r>
                  <a:rPr lang="en-US" baseline="30000" dirty="0"/>
                  <a:t>3</a:t>
                </a:r>
                <a:endParaRPr lang="en-IN" u="sng" dirty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428" y="1095703"/>
                <a:ext cx="10534974" cy="5554438"/>
              </a:xfrm>
              <a:blipFill rotWithShape="0">
                <a:blip r:embed="rId2"/>
                <a:stretch>
                  <a:fillRect l="-1157" t="-23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Mensuration Formulas for CYLIND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446" y="1734008"/>
            <a:ext cx="2114201" cy="233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https://i0.wp.com/mathblog.wpengine.com/wp-content/uploads/2017/03/500px-Sphere-300x300.png?resize=300%2C300&amp;ssl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372" y="431810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12835" y="234390"/>
                <a:ext cx="11642834" cy="3117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000" dirty="0" smtClean="0"/>
                  <a:t>Q.5. </a:t>
                </a:r>
                <a:r>
                  <a:rPr lang="en-IN" sz="2000" dirty="0"/>
                  <a:t>The curved surface area of a right circular cylinder of height 14 cm </a:t>
                </a:r>
                <a:r>
                  <a:rPr lang="en-IN" sz="2000" dirty="0" smtClean="0"/>
                  <a:t>is 88 c</a:t>
                </a:r>
                <a:r>
                  <a:rPr lang="en-US" sz="2000" dirty="0" smtClean="0"/>
                  <a:t>m</a:t>
                </a:r>
                <a:r>
                  <a:rPr lang="en-US" sz="2000" baseline="30000" dirty="0" smtClean="0"/>
                  <a:t>2</a:t>
                </a:r>
                <a:r>
                  <a:rPr lang="en-IN" sz="2000" dirty="0" smtClean="0"/>
                  <a:t>. </a:t>
                </a:r>
                <a:r>
                  <a:rPr lang="en-IN" sz="2000" dirty="0"/>
                  <a:t>Find the diameter of the base of the cylinder.</a:t>
                </a:r>
              </a:p>
              <a:p>
                <a:r>
                  <a:rPr lang="en-IN" sz="2000" dirty="0"/>
                  <a:t>Sol. Here, h = 14 cm, curved, surface area = 88 c</a:t>
                </a:r>
                <a:r>
                  <a:rPr lang="en-US" sz="2000" dirty="0"/>
                  <a:t>m</a:t>
                </a:r>
                <a:r>
                  <a:rPr lang="en-US" sz="2000" baseline="30000" dirty="0"/>
                  <a:t>2</a:t>
                </a:r>
                <a:r>
                  <a:rPr lang="en-IN" sz="2000" dirty="0" smtClean="0"/>
                  <a:t>,  r </a:t>
                </a:r>
                <a:r>
                  <a:rPr lang="en-IN" sz="2000" dirty="0"/>
                  <a:t>= ?</a:t>
                </a:r>
              </a:p>
              <a:p>
                <a:r>
                  <a:rPr lang="en-IN" sz="2000" dirty="0"/>
                  <a:t>Curved surface area of the cylinder = 2π</a:t>
                </a:r>
                <a:r>
                  <a:rPr lang="en-IN" sz="2000" dirty="0" err="1"/>
                  <a:t>rh</a:t>
                </a:r>
                <a:endParaRPr lang="en-IN" sz="2000" dirty="0"/>
              </a:p>
              <a:p>
                <a:r>
                  <a:rPr lang="en-IN" sz="2000" dirty="0" smtClean="0"/>
                  <a:t> </a:t>
                </a:r>
                <a:r>
                  <a:rPr lang="en-IN" sz="2000" dirty="0">
                    <a:solidFill>
                      <a:prstClr val="black"/>
                    </a:solidFill>
                  </a:rPr>
                  <a:t>⇒</a:t>
                </a:r>
                <a:r>
                  <a:rPr lang="en-IN" sz="2000" dirty="0" smtClean="0"/>
                  <a:t>                                                         </a:t>
                </a:r>
                <a:r>
                  <a:rPr lang="en-IN" sz="2000" dirty="0"/>
                  <a:t>88 = 2 </a:t>
                </a:r>
                <a:r>
                  <a:rPr lang="en-IN" sz="2000" dirty="0" smtClean="0"/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IN" sz="2000" dirty="0" smtClean="0"/>
                  <a:t> </a:t>
                </a:r>
                <a:r>
                  <a:rPr lang="en-IN" sz="2000" dirty="0"/>
                  <a:t>× r × </a:t>
                </a:r>
                <a:r>
                  <a:rPr lang="en-IN" sz="2000" dirty="0" smtClean="0"/>
                  <a:t>14</a:t>
                </a:r>
              </a:p>
              <a:p>
                <a:r>
                  <a:rPr lang="en-IN" sz="2000" dirty="0" smtClean="0"/>
                  <a:t>⇒                                                          88 </a:t>
                </a:r>
                <a:r>
                  <a:rPr lang="en-IN" sz="2000" dirty="0"/>
                  <a:t>= 44 × r</a:t>
                </a:r>
                <a:r>
                  <a:rPr lang="en-IN" sz="2000" dirty="0" smtClean="0"/>
                  <a:t>× 2</a:t>
                </a:r>
                <a:endParaRPr lang="en-IN" sz="2000" dirty="0"/>
              </a:p>
              <a:p>
                <a:r>
                  <a:rPr lang="en-IN" sz="2000" dirty="0"/>
                  <a:t>⇒ </a:t>
                </a:r>
                <a:r>
                  <a:rPr lang="en-IN" sz="2000" dirty="0" smtClean="0"/>
                  <a:t>                                                             r </a:t>
                </a:r>
                <a:r>
                  <a:rPr lang="en-IN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88</m:t>
                        </m:r>
                      </m:num>
                      <m:den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  <m:r>
                          <m:rPr>
                            <m:nor/>
                          </m:rPr>
                          <a:rPr lang="en-IN" sz="2000" dirty="0"/>
                          <m:t>× 2 </m:t>
                        </m:r>
                      </m:den>
                    </m:f>
                  </m:oMath>
                </a14:m>
                <a:r>
                  <a:rPr lang="en-IN" sz="2000" dirty="0" smtClean="0"/>
                  <a:t> </a:t>
                </a:r>
              </a:p>
              <a:p>
                <a:r>
                  <a:rPr lang="en-IN" sz="2000" dirty="0"/>
                  <a:t> </a:t>
                </a:r>
                <a:r>
                  <a:rPr lang="en-IN" sz="2000" dirty="0" smtClean="0"/>
                  <a:t>                                                                     =1cm</a:t>
                </a:r>
              </a:p>
              <a:p>
                <a:r>
                  <a:rPr lang="en-IN" sz="2000" dirty="0" smtClean="0"/>
                  <a:t>Therefore the </a:t>
                </a:r>
                <a:r>
                  <a:rPr lang="en-IN" sz="2000" dirty="0" err="1" smtClean="0"/>
                  <a:t>diametre</a:t>
                </a:r>
                <a:r>
                  <a:rPr lang="en-IN" sz="2000" dirty="0" smtClean="0"/>
                  <a:t> is = 2r =2</a:t>
                </a:r>
                <a:r>
                  <a:rPr lang="en-IN" dirty="0" smtClean="0"/>
                  <a:t>cm</a:t>
                </a:r>
                <a:endParaRPr lang="en-IN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35" y="234390"/>
                <a:ext cx="11642834" cy="3117713"/>
              </a:xfrm>
              <a:prstGeom prst="rect">
                <a:avLst/>
              </a:prstGeom>
              <a:blipFill rotWithShape="0">
                <a:blip r:embed="rId2"/>
                <a:stretch>
                  <a:fillRect l="-576" t="-977" b="-25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12835" y="3871730"/>
                <a:ext cx="11177751" cy="2374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000" dirty="0" smtClean="0"/>
                  <a:t>Q.6. </a:t>
                </a:r>
                <a:r>
                  <a:rPr lang="en-IN" sz="2000" dirty="0"/>
                  <a:t>It is required to make a closed cylindrical tank of height </a:t>
                </a:r>
                <a:r>
                  <a:rPr lang="en-IN" sz="2000" dirty="0" smtClean="0"/>
                  <a:t>1m </a:t>
                </a:r>
                <a:r>
                  <a:rPr lang="en-IN" sz="2000" dirty="0"/>
                  <a:t>and </a:t>
                </a:r>
                <a:r>
                  <a:rPr lang="en-IN" sz="2000" dirty="0" smtClean="0"/>
                  <a:t>base diameter </a:t>
                </a:r>
                <a:r>
                  <a:rPr lang="en-IN" sz="2000" dirty="0"/>
                  <a:t>140 cm from a metal sheet. How many square metres of the </a:t>
                </a:r>
                <a:r>
                  <a:rPr lang="en-IN" sz="2000" dirty="0" smtClean="0"/>
                  <a:t>sheet are </a:t>
                </a:r>
                <a:r>
                  <a:rPr lang="en-IN" sz="2000" dirty="0"/>
                  <a:t>required for the same?.</a:t>
                </a:r>
              </a:p>
              <a:p>
                <a:r>
                  <a:rPr lang="en-IN" sz="2000" dirty="0"/>
                  <a:t>Sol. Here, h = 1 m, </a:t>
                </a:r>
                <a:r>
                  <a:rPr lang="en-IN" sz="2000" dirty="0" smtClean="0"/>
                  <a:t>d </a:t>
                </a:r>
                <a:r>
                  <a:rPr lang="en-IN" sz="2000" dirty="0"/>
                  <a:t>= </a:t>
                </a:r>
                <a:r>
                  <a:rPr lang="en-IN" sz="2000" dirty="0" smtClean="0"/>
                  <a:t>140cm , r=0.7m</a:t>
                </a:r>
                <a:endParaRPr lang="en-IN" sz="2000" dirty="0"/>
              </a:p>
              <a:p>
                <a:r>
                  <a:rPr lang="en-IN" sz="2000" dirty="0" smtClean="0"/>
                  <a:t>  Total </a:t>
                </a:r>
                <a:r>
                  <a:rPr lang="en-IN" sz="2000" dirty="0"/>
                  <a:t>surface area of the cylinder = 2πr (h + r)</a:t>
                </a:r>
              </a:p>
              <a:p>
                <a:r>
                  <a:rPr lang="en-IN" sz="2000" dirty="0" smtClean="0"/>
                  <a:t>                                                             = </a:t>
                </a:r>
                <a:r>
                  <a:rPr lang="en-IN" sz="2000" dirty="0"/>
                  <a:t>2 </a:t>
                </a:r>
                <a:r>
                  <a:rPr lang="en-IN" sz="2000" dirty="0" smtClean="0"/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IN" sz="2000" dirty="0" smtClean="0"/>
                  <a:t> </a:t>
                </a:r>
                <a:r>
                  <a:rPr lang="en-IN" sz="2000" dirty="0"/>
                  <a:t>× 0.7 (1 + 0.7) </a:t>
                </a:r>
                <a:r>
                  <a:rPr lang="en-US" sz="2000" dirty="0" smtClean="0"/>
                  <a:t>m</a:t>
                </a:r>
                <a:r>
                  <a:rPr lang="en-US" sz="2000" baseline="30000" dirty="0" smtClean="0"/>
                  <a:t>2</a:t>
                </a:r>
              </a:p>
              <a:p>
                <a:r>
                  <a:rPr lang="en-IN" sz="2000" dirty="0" smtClean="0"/>
                  <a:t>                                                             = 44 × 0.1 × 1.7 </a:t>
                </a:r>
                <a:r>
                  <a:rPr lang="en-US" sz="2000" dirty="0" smtClean="0"/>
                  <a:t>m</a:t>
                </a:r>
                <a:r>
                  <a:rPr lang="en-US" sz="2000" baseline="30000" dirty="0" smtClean="0"/>
                  <a:t>2</a:t>
                </a:r>
                <a:r>
                  <a:rPr lang="en-IN" sz="2000" dirty="0" smtClean="0"/>
                  <a:t> = 7.48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m</a:t>
                </a:r>
                <a:r>
                  <a:rPr lang="en-US" sz="2000" baseline="30000" dirty="0" smtClean="0"/>
                  <a:t>2</a:t>
                </a:r>
              </a:p>
              <a:p>
                <a:r>
                  <a:rPr lang="en-IN" sz="2000" dirty="0" smtClean="0"/>
                  <a:t>    Hence</a:t>
                </a:r>
                <a:r>
                  <a:rPr lang="en-IN" sz="2000" dirty="0"/>
                  <a:t>, 7.48 </a:t>
                </a:r>
                <a:r>
                  <a:rPr lang="en-US" sz="2000" dirty="0"/>
                  <a:t>m</a:t>
                </a:r>
                <a:r>
                  <a:rPr lang="en-US" sz="2000" baseline="30000" dirty="0"/>
                  <a:t>2</a:t>
                </a:r>
                <a:r>
                  <a:rPr lang="en-IN" sz="2000" dirty="0" smtClean="0"/>
                  <a:t> </a:t>
                </a:r>
                <a:r>
                  <a:rPr lang="en-IN" sz="2000" dirty="0"/>
                  <a:t>of sheet is </a:t>
                </a:r>
                <a:r>
                  <a:rPr lang="en-IN" sz="2000" dirty="0" smtClean="0"/>
                  <a:t>required (Ans.)</a:t>
                </a:r>
                <a:endParaRPr lang="en-IN" sz="20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35" y="3871730"/>
                <a:ext cx="11177751" cy="2374689"/>
              </a:xfrm>
              <a:prstGeom prst="rect">
                <a:avLst/>
              </a:prstGeom>
              <a:blipFill rotWithShape="0">
                <a:blip r:embed="rId3"/>
                <a:stretch>
                  <a:fillRect l="-600" t="-1282" b="-3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0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979" y="-149771"/>
            <a:ext cx="10612821" cy="1481957"/>
          </a:xfrm>
        </p:spPr>
        <p:txBody>
          <a:bodyPr/>
          <a:lstStyle/>
          <a:p>
            <a:r>
              <a:rPr lang="en-IN" dirty="0" smtClean="0"/>
              <a:t>Hemisphere</a:t>
            </a:r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8959" y="906518"/>
                <a:ext cx="11319641" cy="5470634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en-US" sz="5000" dirty="0" smtClean="0"/>
                  <a:t>A plane through the </a:t>
                </a:r>
                <a:r>
                  <a:rPr lang="en-US" sz="5000" dirty="0" err="1" smtClean="0"/>
                  <a:t>centre</a:t>
                </a:r>
                <a:r>
                  <a:rPr lang="en-US" sz="5000" dirty="0" smtClean="0"/>
                  <a:t> of a sphere divides the sphere into two equal parts, </a:t>
                </a:r>
              </a:p>
              <a:p>
                <a:pPr marL="0" indent="0">
                  <a:buNone/>
                </a:pPr>
                <a:r>
                  <a:rPr lang="en-US" sz="5000" dirty="0" smtClean="0"/>
                  <a:t>each of which is called a hemi-sphere.</a:t>
                </a:r>
              </a:p>
              <a:p>
                <a:r>
                  <a:rPr lang="en-US" sz="5000" dirty="0" smtClean="0"/>
                  <a:t>Let </a:t>
                </a:r>
                <a:r>
                  <a:rPr lang="en-US" sz="5000" dirty="0" smtClean="0"/>
                  <a:t>r </a:t>
                </a:r>
                <a:r>
                  <a:rPr lang="en-US" sz="5000" dirty="0"/>
                  <a:t>= radius of </a:t>
                </a:r>
                <a:r>
                  <a:rPr lang="en-US" sz="5000" dirty="0" smtClean="0"/>
                  <a:t>sphere</a:t>
                </a:r>
              </a:p>
              <a:p>
                <a:pPr lvl="0"/>
                <a:r>
                  <a:rPr lang="en-US" sz="5000" dirty="0"/>
                  <a:t>Volume of a hemisphere 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5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IN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 dirty="0" smtClean="0"/>
                  <a:t>)πr</a:t>
                </a:r>
                <a:r>
                  <a:rPr lang="en-US" sz="5000" baseline="30000" dirty="0" smtClean="0"/>
                  <a:t>3</a:t>
                </a:r>
                <a:endParaRPr lang="en-IN" sz="5000" dirty="0"/>
              </a:p>
              <a:p>
                <a:pPr lvl="0"/>
                <a:r>
                  <a:rPr lang="en-US" sz="5000" dirty="0"/>
                  <a:t>Curved surface area of a hemisphere = 2πr</a:t>
                </a:r>
                <a:r>
                  <a:rPr lang="en-US" sz="5000" baseline="30000" dirty="0"/>
                  <a:t>2</a:t>
                </a:r>
                <a:endParaRPr lang="en-IN" sz="5000" dirty="0"/>
              </a:p>
              <a:p>
                <a:pPr lvl="0"/>
                <a:r>
                  <a:rPr lang="en-US" sz="5000" dirty="0"/>
                  <a:t>Total surface area of a hemisphere </a:t>
                </a:r>
                <a:r>
                  <a:rPr lang="en-US" sz="5000" dirty="0" smtClean="0"/>
                  <a:t>= </a:t>
                </a:r>
                <a:r>
                  <a:rPr lang="en-US" sz="5000" dirty="0"/>
                  <a:t>2πr</a:t>
                </a:r>
                <a:r>
                  <a:rPr lang="en-US" sz="5000" baseline="30000" dirty="0"/>
                  <a:t>2</a:t>
                </a:r>
                <a:r>
                  <a:rPr lang="en-US" sz="5000" dirty="0" smtClean="0"/>
                  <a:t> + πr</a:t>
                </a:r>
                <a:r>
                  <a:rPr lang="en-US" sz="5000" baseline="30000" dirty="0" smtClean="0"/>
                  <a:t>2  </a:t>
                </a:r>
                <a:r>
                  <a:rPr lang="en-US" sz="5000" dirty="0" smtClean="0"/>
                  <a:t> = </a:t>
                </a:r>
                <a:r>
                  <a:rPr lang="en-US" sz="5000" dirty="0"/>
                  <a:t>3πr</a:t>
                </a:r>
                <a:r>
                  <a:rPr lang="en-US" sz="5000" baseline="30000" dirty="0"/>
                  <a:t>2</a:t>
                </a:r>
                <a:endParaRPr lang="en-IN" sz="5000" dirty="0"/>
              </a:p>
              <a:p>
                <a:r>
                  <a:rPr lang="en-US" sz="8000" u="sng" dirty="0" smtClean="0"/>
                  <a:t>Hollow </a:t>
                </a:r>
                <a:r>
                  <a:rPr lang="en-US" sz="8000" u="sng" dirty="0" smtClean="0"/>
                  <a:t>Cylinder</a:t>
                </a:r>
              </a:p>
              <a:p>
                <a:r>
                  <a:rPr lang="en-US" sz="5500" dirty="0" smtClean="0"/>
                  <a:t>A solid bounded by 2 co axial cylinder of the same height and different</a:t>
                </a:r>
              </a:p>
              <a:p>
                <a:pPr marL="0" indent="0">
                  <a:buNone/>
                </a:pPr>
                <a:r>
                  <a:rPr lang="en-US" sz="5500" dirty="0" smtClean="0"/>
                  <a:t>Radii is called a hollow cylinder.</a:t>
                </a:r>
                <a:endParaRPr lang="en-US" sz="5500" dirty="0"/>
              </a:p>
              <a:p>
                <a:r>
                  <a:rPr lang="en-US" sz="5500" dirty="0" smtClean="0"/>
                  <a:t>Cylinder </a:t>
                </a:r>
                <a:r>
                  <a:rPr lang="en-US" sz="5500" dirty="0"/>
                  <a:t>of same height and orientation out of a bigger cylinder</a:t>
                </a:r>
                <a:r>
                  <a:rPr lang="en-US" sz="5500" dirty="0" smtClean="0"/>
                  <a:t>.</a:t>
                </a:r>
              </a:p>
              <a:p>
                <a:r>
                  <a:rPr lang="en-US" sz="5500" dirty="0"/>
                  <a:t>Volume of hollow cylinder = πh(R</a:t>
                </a:r>
                <a:r>
                  <a:rPr lang="en-US" sz="5500" baseline="30000" dirty="0"/>
                  <a:t>2</a:t>
                </a:r>
                <a:r>
                  <a:rPr lang="en-US" sz="5500" dirty="0"/>
                  <a:t>– r</a:t>
                </a:r>
                <a:r>
                  <a:rPr lang="en-US" sz="5500" baseline="30000" dirty="0"/>
                  <a:t>2</a:t>
                </a:r>
                <a:r>
                  <a:rPr lang="en-US" sz="5500" dirty="0"/>
                  <a:t>)</a:t>
                </a:r>
                <a:br>
                  <a:rPr lang="en-US" sz="5500" dirty="0"/>
                </a:br>
                <a:endParaRPr lang="en-US" sz="5500" dirty="0" smtClean="0"/>
              </a:p>
              <a:p>
                <a:pPr marL="0" indent="0">
                  <a:buNone/>
                </a:pPr>
                <a:r>
                  <a:rPr lang="en-US" sz="5500" dirty="0" smtClean="0"/>
                  <a:t>(</a:t>
                </a:r>
                <a:r>
                  <a:rPr lang="en-US" sz="5500" dirty="0"/>
                  <a:t>Where, R = radius of cylinder, r = radius of cavity</a:t>
                </a:r>
                <a:r>
                  <a:rPr lang="en-US" sz="5500" dirty="0" smtClean="0"/>
                  <a:t>, and</a:t>
                </a:r>
              </a:p>
              <a:p>
                <a:pPr marL="0" indent="0">
                  <a:buNone/>
                </a:pPr>
                <a:r>
                  <a:rPr lang="en-US" sz="5500" dirty="0" smtClean="0"/>
                  <a:t>h </a:t>
                </a:r>
                <a:r>
                  <a:rPr lang="en-US" sz="5500" dirty="0"/>
                  <a:t>= height of cylinder</a:t>
                </a:r>
                <a:r>
                  <a:rPr lang="en-US" dirty="0"/>
                  <a:t>)</a:t>
                </a:r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endParaRPr lang="en-IN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959" y="906518"/>
                <a:ext cx="11319641" cy="5470634"/>
              </a:xfrm>
              <a:blipFill rotWithShape="0">
                <a:blip r:embed="rId2"/>
                <a:stretch>
                  <a:fillRect l="-1239" t="-21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Mensuration Formulas for HEMISPHEREMensuration Formulas for HEMISPHE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246" y="421718"/>
            <a:ext cx="238125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ensuration Formulas for Hollow Cylinder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572" y="2910124"/>
            <a:ext cx="1905000" cy="239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5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1890" y="121825"/>
                <a:ext cx="11963400" cy="4249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400" dirty="0" smtClean="0"/>
                  <a:t>Q.7. </a:t>
                </a:r>
                <a:r>
                  <a:rPr lang="en-IN" sz="2400" dirty="0"/>
                  <a:t>A hemispherical bowl made of brass has inner diameter 10.5 cm. Find </a:t>
                </a:r>
                <a:r>
                  <a:rPr lang="en-IN" sz="2400" dirty="0" smtClean="0"/>
                  <a:t>the cost </a:t>
                </a:r>
                <a:r>
                  <a:rPr lang="en-IN" sz="2400" dirty="0"/>
                  <a:t>of tin-plating it on the inside at the rate of </a:t>
                </a:r>
                <a:r>
                  <a:rPr lang="en-IN" sz="2400" dirty="0" err="1"/>
                  <a:t>Rs</a:t>
                </a:r>
                <a:r>
                  <a:rPr lang="en-IN" sz="2400" dirty="0"/>
                  <a:t> 16 per 100 cm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en-IN" sz="2400" dirty="0" smtClean="0"/>
                  <a:t>.</a:t>
                </a:r>
                <a:endParaRPr lang="en-IN" sz="2400" dirty="0"/>
              </a:p>
              <a:p>
                <a:r>
                  <a:rPr lang="en-IN" sz="2400" dirty="0"/>
                  <a:t>Sol. Here d</a:t>
                </a:r>
                <a:r>
                  <a:rPr lang="en-IN" sz="2400" dirty="0" smtClean="0"/>
                  <a:t>= 10.5cm then r </a:t>
                </a:r>
                <a:r>
                  <a:rPr lang="en-IN" sz="2400" dirty="0"/>
                  <a:t>= 5.25 </a:t>
                </a:r>
                <a:r>
                  <a:rPr lang="en-IN" sz="2400" dirty="0" smtClean="0"/>
                  <a:t>cm , </a:t>
                </a:r>
              </a:p>
              <a:p>
                <a:r>
                  <a:rPr lang="en-IN" sz="2400" dirty="0" smtClean="0"/>
                  <a:t>Rate of tin plating= </a:t>
                </a:r>
                <a:r>
                  <a:rPr lang="en-IN" sz="2400" dirty="0" err="1"/>
                  <a:t>R</a:t>
                </a:r>
                <a:r>
                  <a:rPr lang="en-IN" sz="2400" dirty="0" err="1" smtClean="0"/>
                  <a:t>s</a:t>
                </a:r>
                <a:r>
                  <a:rPr lang="en-IN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IN" sz="2400" dirty="0"/>
                  <a:t>cm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2</a:t>
                </a:r>
                <a:endParaRPr lang="en-IN" sz="2400" dirty="0"/>
              </a:p>
              <a:p>
                <a:endParaRPr lang="en-IN" sz="2400" dirty="0" smtClean="0"/>
              </a:p>
              <a:p>
                <a:r>
                  <a:rPr lang="en-IN" sz="2400" dirty="0" smtClean="0"/>
                  <a:t>Inner </a:t>
                </a:r>
                <a:r>
                  <a:rPr lang="en-IN" sz="2400" dirty="0"/>
                  <a:t>surface area of the bowl = </a:t>
                </a:r>
                <a:r>
                  <a:rPr lang="en-IN" sz="2400" dirty="0" smtClean="0"/>
                  <a:t>2π</a:t>
                </a:r>
                <a:r>
                  <a:rPr lang="en-IN" sz="2000" dirty="0" smtClean="0"/>
                  <a:t>r</a:t>
                </a:r>
                <a:r>
                  <a:rPr lang="en-US" sz="2400" baseline="30000" dirty="0" smtClean="0">
                    <a:solidFill>
                      <a:prstClr val="black"/>
                    </a:solidFill>
                  </a:rPr>
                  <a:t>2</a:t>
                </a:r>
                <a:r>
                  <a:rPr lang="en-IN" sz="2400" dirty="0" smtClean="0"/>
                  <a:t> </a:t>
                </a:r>
              </a:p>
              <a:p>
                <a:r>
                  <a:rPr lang="en-IN" sz="2400" dirty="0" smtClean="0"/>
                  <a:t>                                                      = </a:t>
                </a:r>
                <a:r>
                  <a:rPr lang="en-IN" sz="2400" dirty="0"/>
                  <a:t>2 </a:t>
                </a:r>
                <a:r>
                  <a:rPr lang="en-IN" sz="2400" dirty="0" smtClean="0"/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22</m:t>
                        </m:r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IN" sz="2400" dirty="0" smtClean="0"/>
                  <a:t> </a:t>
                </a:r>
                <a:r>
                  <a:rPr lang="en-IN" sz="2400" dirty="0"/>
                  <a:t>× (5.25)2 c</a:t>
                </a:r>
                <a:r>
                  <a:rPr lang="en-IN" sz="2000" dirty="0"/>
                  <a:t>m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en-IN" sz="2400" dirty="0" smtClean="0"/>
                  <a:t>    </a:t>
                </a:r>
              </a:p>
              <a:p>
                <a:r>
                  <a:rPr lang="en-IN" sz="2400" dirty="0" smtClean="0"/>
                  <a:t>                                                      = </a:t>
                </a:r>
                <a:r>
                  <a:rPr lang="en-IN" sz="2400" dirty="0"/>
                  <a:t>44 × 0.75 × 5.25 cm2 = 173.25 </a:t>
                </a:r>
                <a:r>
                  <a:rPr lang="en-IN" sz="2400" dirty="0" smtClean="0"/>
                  <a:t>c</a:t>
                </a:r>
                <a:r>
                  <a:rPr lang="en-IN" sz="2000" dirty="0" smtClean="0"/>
                  <a:t>m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2 </a:t>
                </a:r>
                <a:endParaRPr lang="en-US" sz="2400" baseline="30000" dirty="0" smtClean="0">
                  <a:solidFill>
                    <a:prstClr val="black"/>
                  </a:solidFill>
                </a:endParaRPr>
              </a:p>
              <a:p>
                <a:r>
                  <a:rPr lang="en-IN" sz="2400" dirty="0" smtClean="0"/>
                  <a:t>Cost </a:t>
                </a:r>
                <a:r>
                  <a:rPr lang="en-IN" sz="2400" dirty="0"/>
                  <a:t>of tin plating 100 cm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en-IN" sz="2400" dirty="0" smtClean="0"/>
                  <a:t> </a:t>
                </a:r>
                <a:r>
                  <a:rPr lang="en-IN" sz="2400" dirty="0"/>
                  <a:t>= </a:t>
                </a:r>
                <a:r>
                  <a:rPr lang="en-IN" sz="2400" dirty="0" err="1"/>
                  <a:t>Rs</a:t>
                </a:r>
                <a:r>
                  <a:rPr lang="en-IN" sz="2400" dirty="0"/>
                  <a:t> 16</a:t>
                </a:r>
              </a:p>
              <a:p>
                <a:r>
                  <a:rPr lang="en-IN" sz="2400" dirty="0"/>
                  <a:t>Cost of tin plating </a:t>
                </a:r>
                <a:r>
                  <a:rPr lang="en-IN" sz="2400" dirty="0" smtClean="0"/>
                  <a:t>173.25 </a:t>
                </a:r>
                <a:r>
                  <a:rPr lang="en-IN" sz="2400" dirty="0"/>
                  <a:t>cm</a:t>
                </a:r>
                <a:r>
                  <a:rPr lang="en-US" sz="2400" baseline="30000" dirty="0">
                    <a:solidFill>
                      <a:prstClr val="black"/>
                    </a:solidFill>
                  </a:rPr>
                  <a:t>2</a:t>
                </a:r>
                <a:r>
                  <a:rPr lang="en-IN" sz="2400" dirty="0" smtClean="0"/>
                  <a:t> </a:t>
                </a:r>
                <a:r>
                  <a:rPr lang="en-IN" sz="2400" dirty="0"/>
                  <a:t>= </a:t>
                </a:r>
                <a:r>
                  <a:rPr lang="en-IN" sz="2400" dirty="0" smtClean="0"/>
                  <a:t>Rs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IN" sz="2400" dirty="0" smtClean="0"/>
                  <a:t> </a:t>
                </a:r>
                <a:r>
                  <a:rPr lang="en-IN" sz="2400" dirty="0"/>
                  <a:t>× 173.25 = </a:t>
                </a:r>
                <a:r>
                  <a:rPr lang="en-IN" sz="2400" dirty="0" err="1"/>
                  <a:t>Rs</a:t>
                </a:r>
                <a:r>
                  <a:rPr lang="en-IN" sz="2400" dirty="0"/>
                  <a:t> 27.72 Ans.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90" y="121825"/>
                <a:ext cx="11963400" cy="4249818"/>
              </a:xfrm>
              <a:prstGeom prst="rect">
                <a:avLst/>
              </a:prstGeom>
              <a:blipFill rotWithShape="0">
                <a:blip r:embed="rId2"/>
                <a:stretch>
                  <a:fillRect l="-764" t="-1148" b="-57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6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1013</Words>
  <Application>Microsoft Office PowerPoint</Application>
  <PresentationFormat>Widescreen</PresentationFormat>
  <Paragraphs>132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TimesNewRoman</vt:lpstr>
      <vt:lpstr>TimesNewRoman,Bold</vt:lpstr>
      <vt:lpstr>TimesNewRoman,Italic</vt:lpstr>
      <vt:lpstr>Office Theme</vt:lpstr>
      <vt:lpstr>Geometry 3D</vt:lpstr>
      <vt:lpstr>CUBE</vt:lpstr>
      <vt:lpstr>PowerPoint Presentation</vt:lpstr>
      <vt:lpstr>CONE</vt:lpstr>
      <vt:lpstr>PowerPoint Presentation</vt:lpstr>
      <vt:lpstr>Cylinder</vt:lpstr>
      <vt:lpstr>PowerPoint Presentation</vt:lpstr>
      <vt:lpstr>Hemisphere</vt:lpstr>
      <vt:lpstr>PowerPoint Presentation</vt:lpstr>
      <vt:lpstr>FRUSTUM OF A RIGHT CIRCULAR CONE </vt:lpstr>
      <vt:lpstr>PowerPoint Presentation</vt:lpstr>
      <vt:lpstr>PRISM</vt:lpstr>
      <vt:lpstr>PowerPoint Presentation</vt:lpstr>
      <vt:lpstr>Pyramid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SYFT</dc:title>
  <dc:creator>Windows User</dc:creator>
  <cp:lastModifiedBy>Windows User</cp:lastModifiedBy>
  <cp:revision>75</cp:revision>
  <dcterms:created xsi:type="dcterms:W3CDTF">2018-03-19T04:38:16Z</dcterms:created>
  <dcterms:modified xsi:type="dcterms:W3CDTF">2018-03-21T16:39:18Z</dcterms:modified>
</cp:coreProperties>
</file>