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image" Target="../media/image9.e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image" Target="../media/image11.emf"/><Relationship Id="rId4" Type="http://schemas.openxmlformats.org/officeDocument/2006/relationships/image" Target="../media/image14.e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image" Target="../media/image17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kumimoji="0" lang="en-US" sz="7200" b="1" i="0" u="none" strike="noStrike" kern="1200" cap="all" spc="0" normalizeH="0" baseline="0" dirty="0">
                <a:ln w="15875">
                  <a:solidFill>
                    <a:sysClr val="window" lastClr="FFFFFF"/>
                  </a:solidFill>
                </a:ln>
                <a:solidFill>
                  <a:srgbClr val="DF5327"/>
                </a:solidFill>
                <a:effectLst>
                  <a:outerShdw dist="38100" dir="2700000" algn="tl" rotWithShape="0">
                    <a:srgbClr val="DF5327"/>
                  </a:outerShdw>
                </a:effectLst>
                <a:uLnTx/>
                <a:uFillTx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3/27/2018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marL="0"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kumimoji="0" lang="en-US" sz="7200" b="1" i="0" u="none" strike="noStrike" kern="1200" cap="all" spc="0" normalizeH="0" baseline="0" dirty="0">
                <a:ln w="15875">
                  <a:solidFill>
                    <a:sysClr val="window" lastClr="FFFFFF"/>
                  </a:solidFill>
                </a:ln>
                <a:solidFill>
                  <a:srgbClr val="DF5327"/>
                </a:solidFill>
                <a:effectLst>
                  <a:outerShdw dist="38100" dir="2700000" algn="tl" rotWithShape="0">
                    <a:srgbClr val="DF5327"/>
                  </a:outerShdw>
                </a:effectLst>
                <a:uLnTx/>
                <a:uFillTx/>
                <a:latin typeface="Corbel" pitchFamily="34" charset="0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3/27/2018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3/27/2018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3/27/2018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3/27/2018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0.e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9.e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e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2.emf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14.emf"/><Relationship Id="rId4" Type="http://schemas.openxmlformats.org/officeDocument/2006/relationships/image" Target="../media/image11.emf"/><Relationship Id="rId9" Type="http://schemas.openxmlformats.org/officeDocument/2006/relationships/oleObject" Target="../embeddings/oleObject12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8.e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7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5155" y="882376"/>
            <a:ext cx="11307651" cy="1616125"/>
          </a:xfrm>
        </p:spPr>
        <p:txBody>
          <a:bodyPr>
            <a:normAutofit/>
          </a:bodyPr>
          <a:lstStyle/>
          <a:p>
            <a:r>
              <a:rPr lang="en-US" sz="54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Sequences of Real Numbers</a:t>
            </a:r>
            <a:endParaRPr lang="en-US" sz="5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sz="3200" dirty="0">
                <a:solidFill>
                  <a:schemeClr val="accent6"/>
                </a:solidFill>
              </a:rPr>
              <a:t>An Introduction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795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978794" y="274638"/>
            <a:ext cx="10161430" cy="1143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Terminology and notation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57200" y="1600200"/>
            <a:ext cx="9742868" cy="4525963"/>
          </a:xfrm>
          <a:prstGeom prst="rect">
            <a:avLst/>
          </a:prstGeom>
        </p:spPr>
        <p:txBody>
          <a:bodyPr/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write a “general” sequence as</a:t>
            </a:r>
          </a:p>
          <a:p>
            <a:endParaRPr lang="en-US" alt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Individual entries in the list are called the </a:t>
            </a:r>
            <a:r>
              <a:rPr lang="en-US" altLang="en-US" sz="2800" dirty="0" smtClean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terms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the sequence.  </a:t>
            </a:r>
          </a:p>
          <a:p>
            <a:pPr lvl="1">
              <a:buFontTx/>
              <a:buNone/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instance, </a:t>
            </a:r>
          </a:p>
        </p:txBody>
      </p:sp>
      <p:graphicFrame>
        <p:nvGraphicFramePr>
          <p:cNvPr id="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0340033"/>
              </p:ext>
            </p:extLst>
          </p:nvPr>
        </p:nvGraphicFramePr>
        <p:xfrm>
          <a:off x="3200399" y="2232025"/>
          <a:ext cx="5248141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2" name="Equation" r:id="rId3" imgW="1180800" imgH="228600" progId="Equation.DSMT4">
                  <p:embed/>
                </p:oleObj>
              </mc:Choice>
              <mc:Fallback>
                <p:oleObj name="Equation" r:id="rId3" imgW="11808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399" y="2232025"/>
                        <a:ext cx="5248141" cy="663575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8511738"/>
              </p:ext>
            </p:extLst>
          </p:nvPr>
        </p:nvGraphicFramePr>
        <p:xfrm>
          <a:off x="6397894" y="3886200"/>
          <a:ext cx="1679575" cy="236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3" name="Equation" r:id="rId5" imgW="812520" imgH="1143000" progId="Equation.DSMT4">
                  <p:embed/>
                </p:oleObj>
              </mc:Choice>
              <mc:Fallback>
                <p:oleObj name="Equation" r:id="rId5" imgW="812520" imgH="1143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97894" y="3886200"/>
                        <a:ext cx="1679575" cy="236220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AutoShape 8"/>
          <p:cNvSpPr>
            <a:spLocks noChangeArrowheads="1"/>
          </p:cNvSpPr>
          <p:nvPr/>
        </p:nvSpPr>
        <p:spPr bwMode="auto">
          <a:xfrm>
            <a:off x="2444841" y="4127679"/>
            <a:ext cx="3276600" cy="1600200"/>
          </a:xfrm>
          <a:prstGeom prst="cloudCallout">
            <a:avLst>
              <a:gd name="adj1" fmla="val 67491"/>
              <a:gd name="adj2" fmla="val 35815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2000" dirty="0"/>
              <a:t>The “generic” term we call </a:t>
            </a:r>
            <a:r>
              <a:rPr lang="en-US" altLang="en-US" sz="2000" i="1" dirty="0" err="1"/>
              <a:t>a</a:t>
            </a:r>
            <a:r>
              <a:rPr lang="en-US" altLang="en-US" sz="2000" i="1" baseline="-25000" dirty="0" err="1"/>
              <a:t>k</a:t>
            </a:r>
            <a:r>
              <a:rPr lang="en-US" altLang="en-US" sz="2000" dirty="0"/>
              <a:t> or </a:t>
            </a:r>
            <a:r>
              <a:rPr lang="en-US" altLang="en-US" sz="2000" i="1" dirty="0"/>
              <a:t>a</a:t>
            </a:r>
            <a:r>
              <a:rPr lang="en-US" altLang="en-US" sz="2000" i="1" baseline="-25000" dirty="0"/>
              <a:t>n</a:t>
            </a:r>
            <a:r>
              <a:rPr lang="en-US" altLang="en-US" sz="2000" dirty="0"/>
              <a:t>, or something.</a:t>
            </a:r>
          </a:p>
        </p:txBody>
      </p:sp>
    </p:spTree>
    <p:extLst>
      <p:ext uri="{BB962C8B-B14F-4D97-AF65-F5344CB8AC3E}">
        <p14:creationId xmlns:p14="http://schemas.microsoft.com/office/powerpoint/2010/main" val="4293290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056068" y="274638"/>
            <a:ext cx="10097036" cy="1143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Terminology and notation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57200" y="1600200"/>
            <a:ext cx="8153400" cy="4525963"/>
          </a:xfrm>
          <a:prstGeom prst="rect">
            <a:avLst/>
          </a:prstGeom>
        </p:spPr>
        <p:txBody>
          <a:bodyPr/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 we can write the “general” sequence</a:t>
            </a:r>
          </a:p>
          <a:p>
            <a:endParaRPr lang="en-US" alt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Tx/>
              <a:buNone/>
            </a:pP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more compactly as </a:t>
            </a:r>
          </a:p>
          <a:p>
            <a:endParaRPr lang="en-US" alt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Sometimes it is convenient to start counting with 0 instead of 1, </a:t>
            </a:r>
          </a:p>
        </p:txBody>
      </p:sp>
      <p:graphicFrame>
        <p:nvGraphicFramePr>
          <p:cNvPr id="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7071533"/>
              </p:ext>
            </p:extLst>
          </p:nvPr>
        </p:nvGraphicFramePr>
        <p:xfrm>
          <a:off x="3857222" y="2171163"/>
          <a:ext cx="4035828" cy="709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9" name="Equation" r:id="rId3" imgW="1104840" imgH="228600" progId="Equation.DSMT4">
                  <p:embed/>
                </p:oleObj>
              </mc:Choice>
              <mc:Fallback>
                <p:oleObj name="Equation" r:id="rId3" imgW="110484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7222" y="2171163"/>
                        <a:ext cx="4035828" cy="709613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5856520"/>
              </p:ext>
            </p:extLst>
          </p:nvPr>
        </p:nvGraphicFramePr>
        <p:xfrm>
          <a:off x="3833813" y="2971800"/>
          <a:ext cx="4059237" cy="776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0" name="Equation" r:id="rId5" imgW="1460160" imgH="279360" progId="Equation.DSMT4">
                  <p:embed/>
                </p:oleObj>
              </mc:Choice>
              <mc:Fallback>
                <p:oleObj name="Equation" r:id="rId5" imgW="146016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33813" y="2971800"/>
                        <a:ext cx="4059237" cy="776288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6017011"/>
              </p:ext>
            </p:extLst>
          </p:nvPr>
        </p:nvGraphicFramePr>
        <p:xfrm>
          <a:off x="6562860" y="5410200"/>
          <a:ext cx="1270000" cy="776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1" name="Equation" r:id="rId7" imgW="457200" imgH="279360" progId="Equation.DSMT4">
                  <p:embed/>
                </p:oleObj>
              </mc:Choice>
              <mc:Fallback>
                <p:oleObj name="Equation" r:id="rId7" imgW="45720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62860" y="5410200"/>
                        <a:ext cx="1270000" cy="776288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1340008"/>
              </p:ext>
            </p:extLst>
          </p:nvPr>
        </p:nvGraphicFramePr>
        <p:xfrm>
          <a:off x="1990860" y="5486400"/>
          <a:ext cx="2836863" cy="709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2" name="Equation" r:id="rId9" imgW="914400" imgH="228600" progId="Equation.DSMT4">
                  <p:embed/>
                </p:oleObj>
              </mc:Choice>
              <mc:Fallback>
                <p:oleObj name="Equation" r:id="rId9" imgW="9144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0860" y="5486400"/>
                        <a:ext cx="2836863" cy="709613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97598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652530" y="304800"/>
            <a:ext cx="10644389" cy="1143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en-US" dirty="0" smtClean="0">
                <a:latin typeface="Times New Roman" panose="02020603050405020304" pitchFamily="18" charset="0"/>
              </a:rPr>
              <a:t>Convergence of </a:t>
            </a:r>
            <a:r>
              <a:rPr lang="en-US" altLang="en-US" dirty="0" err="1" smtClean="0">
                <a:latin typeface="Times New Roman" panose="02020603050405020304" pitchFamily="18" charset="0"/>
              </a:rPr>
              <a:t>Seque</a:t>
            </a:r>
            <a:r>
              <a:rPr lang="en-US" alt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nc</a:t>
            </a:r>
            <a:r>
              <a:rPr lang="en-US" altLang="en-US" dirty="0" err="1" smtClean="0">
                <a:latin typeface="Times New Roman" panose="02020603050405020304" pitchFamily="18" charset="0"/>
              </a:rPr>
              <a:t>ences</a:t>
            </a:r>
            <a:endParaRPr lang="en-US" altLang="en-US" dirty="0" smtClean="0">
              <a:latin typeface="Times New Roman" panose="02020603050405020304" pitchFamily="18" charset="0"/>
            </a:endParaRPr>
          </a:p>
        </p:txBody>
      </p: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1219200" y="3657600"/>
            <a:ext cx="3841754" cy="2970213"/>
            <a:chOff x="768" y="2304"/>
            <a:chExt cx="1871" cy="1871"/>
          </a:xfrm>
        </p:grpSpPr>
        <p:pic>
          <p:nvPicPr>
            <p:cNvPr id="4" name="Picture 5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8" y="2304"/>
              <a:ext cx="1871" cy="18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" name="Text Box 6"/>
            <p:cNvSpPr txBox="1">
              <a:spLocks noChangeArrowheads="1"/>
            </p:cNvSpPr>
            <p:nvPr/>
          </p:nvSpPr>
          <p:spPr bwMode="auto">
            <a:xfrm>
              <a:off x="1680" y="3840"/>
              <a:ext cx="816" cy="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i="1">
                  <a:cs typeface="Arial" panose="020B0604020202020204" pitchFamily="34" charset="0"/>
                </a:rPr>
                <a:t>a</a:t>
              </a:r>
              <a:r>
                <a:rPr lang="en-US" altLang="en-US" sz="2400" i="1" baseline="-25000">
                  <a:cs typeface="Arial" panose="020B0604020202020204" pitchFamily="34" charset="0"/>
                </a:rPr>
                <a:t>n</a:t>
              </a:r>
              <a:r>
                <a:rPr lang="en-US" altLang="en-US" sz="2400" i="1">
                  <a:cs typeface="Arial" panose="020B0604020202020204" pitchFamily="34" charset="0"/>
                </a:rPr>
                <a:t>→-</a:t>
              </a:r>
              <a:r>
                <a:rPr lang="en-US" altLang="en-US" sz="2400">
                  <a:cs typeface="Arial" panose="020B0604020202020204" pitchFamily="34" charset="0"/>
                </a:rPr>
                <a:t>1/2</a:t>
              </a:r>
            </a:p>
          </p:txBody>
        </p:sp>
      </p:grpSp>
      <p:grpSp>
        <p:nvGrpSpPr>
          <p:cNvPr id="6" name="Group 9"/>
          <p:cNvGrpSpPr>
            <a:grpSpLocks/>
          </p:cNvGrpSpPr>
          <p:nvPr/>
        </p:nvGrpSpPr>
        <p:grpSpPr bwMode="auto">
          <a:xfrm>
            <a:off x="5105399" y="3657600"/>
            <a:ext cx="3843807" cy="2971800"/>
            <a:chOff x="3216" y="2304"/>
            <a:chExt cx="1872" cy="1872"/>
          </a:xfrm>
        </p:grpSpPr>
        <p:pic>
          <p:nvPicPr>
            <p:cNvPr id="7" name="Picture 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16" y="2304"/>
              <a:ext cx="1872" cy="18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Text Box 7"/>
            <p:cNvSpPr txBox="1">
              <a:spLocks noChangeArrowheads="1"/>
            </p:cNvSpPr>
            <p:nvPr/>
          </p:nvSpPr>
          <p:spPr bwMode="auto">
            <a:xfrm>
              <a:off x="4368" y="3792"/>
              <a:ext cx="624" cy="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i="1">
                  <a:cs typeface="Arial" panose="020B0604020202020204" pitchFamily="34" charset="0"/>
                </a:rPr>
                <a:t>a</a:t>
              </a:r>
              <a:r>
                <a:rPr lang="en-US" altLang="en-US" sz="2400" i="1" baseline="-25000">
                  <a:cs typeface="Arial" panose="020B0604020202020204" pitchFamily="34" charset="0"/>
                </a:rPr>
                <a:t>n</a:t>
              </a:r>
              <a:r>
                <a:rPr lang="en-US" altLang="en-US" sz="2400" i="1">
                  <a:cs typeface="Arial" panose="020B0604020202020204" pitchFamily="34" charset="0"/>
                </a:rPr>
                <a:t>→</a:t>
              </a:r>
              <a:r>
                <a:rPr lang="en-US" altLang="en-US" sz="2400">
                  <a:cs typeface="Arial" panose="020B0604020202020204" pitchFamily="34" charset="0"/>
                </a:rPr>
                <a:t>1</a:t>
              </a:r>
            </a:p>
          </p:txBody>
        </p:sp>
      </p:grpSp>
      <p:sp>
        <p:nvSpPr>
          <p:cNvPr id="9" name="Rectangle 11"/>
          <p:cNvSpPr txBox="1">
            <a:spLocks noChangeArrowheads="1"/>
          </p:cNvSpPr>
          <p:nvPr/>
        </p:nvSpPr>
        <p:spPr>
          <a:xfrm>
            <a:off x="228600" y="1600200"/>
            <a:ext cx="11235744" cy="4525963"/>
          </a:xfrm>
          <a:prstGeom prst="rect">
            <a:avLst/>
          </a:prstGeom>
          <a:noFill/>
        </p:spPr>
        <p:txBody>
          <a:bodyPr/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sequence </a:t>
            </a:r>
            <a:r>
              <a:rPr lang="en-US" altLang="en-US" sz="2800" dirty="0" smtClean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en-US" altLang="en-US" sz="2800" i="1" dirty="0" smtClean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2800" i="1" baseline="-25000" dirty="0" smtClean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sz="2800" dirty="0" smtClean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} converges to the number </a:t>
            </a:r>
            <a:r>
              <a:rPr lang="en-US" altLang="en-US" sz="2800" i="1" dirty="0" smtClean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provided that as we get farther and farther out in the sequence, the terms </a:t>
            </a:r>
            <a:r>
              <a:rPr lang="en-US" alt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2800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get closer and closer to </a:t>
            </a:r>
            <a:r>
              <a:rPr lang="en-US" alt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en-US" dirty="0" smtClean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461784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817806" y="274638"/>
            <a:ext cx="10703361" cy="1143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en-US" dirty="0" smtClean="0">
                <a:latin typeface="Times New Roman" panose="02020603050405020304" pitchFamily="18" charset="0"/>
              </a:rPr>
              <a:t>Convergence of Sequences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228600" y="1600200"/>
            <a:ext cx="11297992" cy="4525963"/>
          </a:xfrm>
          <a:prstGeom prst="rect">
            <a:avLst/>
          </a:prstGeom>
        </p:spPr>
        <p:txBody>
          <a:bodyPr/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sequence {</a:t>
            </a:r>
            <a:r>
              <a:rPr lang="en-US" alt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2800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} </a:t>
            </a:r>
            <a:r>
              <a:rPr lang="en-US" altLang="en-US" sz="2800" dirty="0" smtClean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converges to the number </a:t>
            </a:r>
            <a:r>
              <a:rPr lang="en-US" altLang="en-US" sz="2800" i="1" dirty="0" smtClean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provided that as we get farther and farther out in the sequence, the terms </a:t>
            </a:r>
            <a:r>
              <a:rPr lang="en-US" alt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2800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get closer and closer to </a:t>
            </a:r>
            <a:r>
              <a:rPr lang="en-US" alt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 </a:t>
            </a:r>
          </a:p>
          <a:p>
            <a:pPr>
              <a:buFontTx/>
              <a:buNone/>
            </a:pPr>
            <a:endParaRPr lang="en-US" alt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en-US" alt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2800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} </a:t>
            </a:r>
            <a:r>
              <a:rPr lang="en-US" altLang="en-US" sz="2800" dirty="0" smtClean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converges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provided that it converges to some number.  Otherwise we say that it </a:t>
            </a:r>
            <a:r>
              <a:rPr lang="en-US" altLang="en-US" sz="2800" dirty="0" smtClean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diverges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Tx/>
              <a:buNone/>
            </a:pPr>
            <a:endParaRPr lang="en-US" alt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the particular case when </a:t>
            </a:r>
            <a:r>
              <a:rPr lang="en-US" alt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2800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gets larger and larger without bound as n→∞, we say that </a:t>
            </a:r>
            <a:r>
              <a:rPr lang="en-US" altLang="en-US" sz="2800" dirty="0" smtClean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en-US" altLang="en-US" sz="2800" i="1" dirty="0" smtClean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2800" i="1" baseline="-25000" dirty="0" smtClean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sz="2800" dirty="0" smtClean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}  diverges to ∞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(Likewise {</a:t>
            </a:r>
            <a:r>
              <a:rPr lang="en-US" alt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2800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} can diverge to -∞.)</a:t>
            </a:r>
          </a:p>
        </p:txBody>
      </p:sp>
    </p:spTree>
    <p:extLst>
      <p:ext uri="{BB962C8B-B14F-4D97-AF65-F5344CB8AC3E}">
        <p14:creationId xmlns:p14="http://schemas.microsoft.com/office/powerpoint/2010/main" val="1084952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120462" y="274638"/>
            <a:ext cx="10097036" cy="1143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en-US" dirty="0" smtClean="0">
                <a:latin typeface="Times New Roman" panose="02020603050405020304" pitchFamily="18" charset="0"/>
              </a:rPr>
              <a:t>Convergence notation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57199" y="1600200"/>
            <a:ext cx="10000445" cy="4525963"/>
          </a:xfrm>
          <a:prstGeom prst="rect">
            <a:avLst/>
          </a:prstGeom>
        </p:spPr>
        <p:txBody>
          <a:bodyPr/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{</a:t>
            </a:r>
            <a:r>
              <a:rPr lang="en-US" alt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2800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} converges to the limit </a:t>
            </a:r>
            <a:r>
              <a:rPr lang="en-US" alt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we represent this symbolically by </a:t>
            </a:r>
          </a:p>
          <a:p>
            <a:pPr>
              <a:buFontTx/>
              <a:buNone/>
            </a:pPr>
            <a:endParaRPr lang="en-US" alt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endParaRPr lang="en-US" alt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{</a:t>
            </a:r>
            <a:r>
              <a:rPr lang="en-US" alt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2800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}  diverges to ±∞, we say</a:t>
            </a:r>
          </a:p>
        </p:txBody>
      </p:sp>
      <p:graphicFrame>
        <p:nvGraphicFramePr>
          <p:cNvPr id="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4006181"/>
              </p:ext>
            </p:extLst>
          </p:nvPr>
        </p:nvGraphicFramePr>
        <p:xfrm>
          <a:off x="1524000" y="4162689"/>
          <a:ext cx="57150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name="Equation" r:id="rId3" imgW="2374560" imgH="279360" progId="Equation.DSMT4">
                  <p:embed/>
                </p:oleObj>
              </mc:Choice>
              <mc:Fallback>
                <p:oleObj name="Equation" r:id="rId3" imgW="237456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4162689"/>
                        <a:ext cx="5715000" cy="64770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387526"/>
              </p:ext>
            </p:extLst>
          </p:nvPr>
        </p:nvGraphicFramePr>
        <p:xfrm>
          <a:off x="1524000" y="2292437"/>
          <a:ext cx="5715000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5" name="Equation" r:id="rId5" imgW="2260440" imgH="279360" progId="Equation.DSMT4">
                  <p:embed/>
                </p:oleObj>
              </mc:Choice>
              <mc:Fallback>
                <p:oleObj name="Equation" r:id="rId5" imgW="226044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2292437"/>
                        <a:ext cx="5715000" cy="70485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82968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2092816" y="274638"/>
            <a:ext cx="8442102" cy="1143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is a sequence?</a:t>
            </a: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1197735" y="1752600"/>
            <a:ext cx="10019763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dirty="0"/>
              <a:t>Informally</a:t>
            </a:r>
          </a:p>
          <a:p>
            <a:pPr algn="ctr" eaLnBrk="1" hangingPunct="1"/>
            <a:endParaRPr lang="en-US" altLang="en-US" dirty="0"/>
          </a:p>
          <a:p>
            <a:pPr algn="ctr" eaLnBrk="1" hangingPunct="1"/>
            <a:r>
              <a:rPr lang="en-US" altLang="en-US" dirty="0">
                <a:solidFill>
                  <a:schemeClr val="folHlink"/>
                </a:solidFill>
              </a:rPr>
              <a:t>A sequence is an </a:t>
            </a:r>
            <a:r>
              <a:rPr lang="en-US" altLang="en-US" u="sng" dirty="0">
                <a:solidFill>
                  <a:schemeClr val="folHlink"/>
                </a:solidFill>
              </a:rPr>
              <a:t>infinite list.</a:t>
            </a:r>
          </a:p>
          <a:p>
            <a:pPr algn="ctr" eaLnBrk="1" hangingPunct="1"/>
            <a:endParaRPr lang="en-US" altLang="en-US" u="sng" dirty="0">
              <a:solidFill>
                <a:schemeClr val="folHlink"/>
              </a:solidFill>
            </a:endParaRPr>
          </a:p>
          <a:p>
            <a:pPr algn="ctr" eaLnBrk="1" hangingPunct="1"/>
            <a:endParaRPr lang="en-US" altLang="en-US" dirty="0">
              <a:solidFill>
                <a:schemeClr val="folHlink"/>
              </a:solidFill>
            </a:endParaRPr>
          </a:p>
          <a:p>
            <a:pPr algn="ctr" eaLnBrk="1" hangingPunct="1"/>
            <a:endParaRPr lang="en-US" altLang="en-US" dirty="0">
              <a:solidFill>
                <a:schemeClr val="folHlink"/>
              </a:solidFill>
            </a:endParaRPr>
          </a:p>
          <a:p>
            <a:pPr algn="ctr" eaLnBrk="1" hangingPunct="1"/>
            <a:endParaRPr lang="en-US" altLang="en-US" dirty="0">
              <a:solidFill>
                <a:schemeClr val="folHlink"/>
              </a:solidFill>
            </a:endParaRPr>
          </a:p>
          <a:p>
            <a:pPr algn="just" eaLnBrk="1" hangingPunct="1"/>
            <a:r>
              <a:rPr lang="en-US" altLang="en-US" dirty="0"/>
              <a:t>In this class we will consider only sequences of real numbers, but we could think about sequences of sets, or points in the plane, or any other sorts of objects.</a:t>
            </a:r>
          </a:p>
        </p:txBody>
      </p:sp>
    </p:spTree>
    <p:extLst>
      <p:ext uri="{BB962C8B-B14F-4D97-AF65-F5344CB8AC3E}">
        <p14:creationId xmlns:p14="http://schemas.microsoft.com/office/powerpoint/2010/main" val="511781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2182970" y="274638"/>
            <a:ext cx="8229600" cy="1143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about sequences?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1004551" y="1600200"/>
            <a:ext cx="10225825" cy="4525963"/>
          </a:xfrm>
          <a:prstGeom prst="rect">
            <a:avLst/>
          </a:prstGeom>
        </p:spPr>
        <p:txBody>
          <a:bodyPr/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2800" dirty="0" smtClean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entries in the list don’t have to be different.</a:t>
            </a:r>
          </a:p>
          <a:p>
            <a:pPr marL="45720" indent="0">
              <a:buNone/>
            </a:pPr>
            <a:endParaRPr lang="en-US" alt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endParaRPr lang="en-US" alt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2800" dirty="0" smtClean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entries in the list don’t have to follow any particular pattern.</a:t>
            </a:r>
          </a:p>
          <a:p>
            <a:endParaRPr lang="en-US" altLang="en-US" sz="2800" dirty="0" smtClean="0">
              <a:solidFill>
                <a:schemeClr val="folHlin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en-US" sz="2800" dirty="0" smtClean="0">
              <a:solidFill>
                <a:schemeClr val="folHlin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7570066"/>
              </p:ext>
            </p:extLst>
          </p:nvPr>
        </p:nvGraphicFramePr>
        <p:xfrm>
          <a:off x="1600200" y="2244141"/>
          <a:ext cx="5867400" cy="801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Equation" r:id="rId3" imgW="1485720" imgH="203040" progId="Equation.DSMT4">
                  <p:embed/>
                </p:oleObj>
              </mc:Choice>
              <mc:Fallback>
                <p:oleObj name="Equation" r:id="rId3" imgW="148572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2244141"/>
                        <a:ext cx="5867400" cy="801688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2837580"/>
              </p:ext>
            </p:extLst>
          </p:nvPr>
        </p:nvGraphicFramePr>
        <p:xfrm>
          <a:off x="1573368" y="3961194"/>
          <a:ext cx="5894232" cy="1101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Equation" r:id="rId5" imgW="2070000" imgH="393480" progId="Equation.DSMT4">
                  <p:embed/>
                </p:oleObj>
              </mc:Choice>
              <mc:Fallback>
                <p:oleObj name="Equation" r:id="rId5" imgW="20700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3368" y="3961194"/>
                        <a:ext cx="5894232" cy="1101725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84438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097926" y="274638"/>
            <a:ext cx="9668811" cy="1143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about sequences?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57200" y="1004552"/>
            <a:ext cx="8305800" cy="5121611"/>
          </a:xfrm>
          <a:prstGeom prst="rect">
            <a:avLst/>
          </a:prstGeom>
        </p:spPr>
        <p:txBody>
          <a:bodyPr/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2800" dirty="0" smtClean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entries in the list don’t have to be different.</a:t>
            </a:r>
          </a:p>
          <a:p>
            <a:endParaRPr lang="en-US" alt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2800" dirty="0" smtClean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entries in the list don’t have to follow any particular pattern.</a:t>
            </a:r>
          </a:p>
          <a:p>
            <a:endParaRPr lang="en-US" altLang="en-US" sz="2800" dirty="0" smtClean="0">
              <a:solidFill>
                <a:schemeClr val="folHlin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1960594"/>
              </p:ext>
            </p:extLst>
          </p:nvPr>
        </p:nvGraphicFramePr>
        <p:xfrm>
          <a:off x="1097927" y="1587322"/>
          <a:ext cx="5867400" cy="801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" name="Equation" r:id="rId3" imgW="1485720" imgH="203040" progId="Equation.DSMT4">
                  <p:embed/>
                </p:oleObj>
              </mc:Choice>
              <mc:Fallback>
                <p:oleObj name="Equation" r:id="rId3" imgW="148572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7927" y="1587322"/>
                        <a:ext cx="5867400" cy="801688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AutoShape 6"/>
          <p:cNvSpPr>
            <a:spLocks noChangeArrowheads="1"/>
          </p:cNvSpPr>
          <p:nvPr/>
        </p:nvSpPr>
        <p:spPr bwMode="auto">
          <a:xfrm>
            <a:off x="7400524" y="3064187"/>
            <a:ext cx="4496873" cy="3301999"/>
          </a:xfrm>
          <a:prstGeom prst="cloudCallout">
            <a:avLst>
              <a:gd name="adj1" fmla="val -59764"/>
              <a:gd name="adj2" fmla="val -40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2400"/>
              <a:t>Though, in practice, we are often interested in sequences that do have some sort of pattern or regularity!</a:t>
            </a:r>
          </a:p>
        </p:txBody>
      </p:sp>
      <p:graphicFrame>
        <p:nvGraphicFramePr>
          <p:cNvPr id="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9552390"/>
              </p:ext>
            </p:extLst>
          </p:nvPr>
        </p:nvGraphicFramePr>
        <p:xfrm>
          <a:off x="1123680" y="3613462"/>
          <a:ext cx="5867400" cy="1101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name="Equation" r:id="rId5" imgW="2070000" imgH="393480" progId="Equation.DSMT4">
                  <p:embed/>
                </p:oleObj>
              </mc:Choice>
              <mc:Fallback>
                <p:oleObj name="Equation" r:id="rId5" imgW="20700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3680" y="3613462"/>
                        <a:ext cx="5867400" cy="1101725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19258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107582" y="274638"/>
            <a:ext cx="9890975" cy="1143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is a sequence of real numbers?</a:t>
            </a: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914400" y="1752600"/>
            <a:ext cx="3962400" cy="350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dirty="0"/>
              <a:t>More formally. . .</a:t>
            </a:r>
          </a:p>
          <a:p>
            <a:pPr algn="ctr" eaLnBrk="1" hangingPunct="1"/>
            <a:endParaRPr lang="en-US" altLang="en-US" dirty="0"/>
          </a:p>
          <a:p>
            <a:pPr algn="just" eaLnBrk="1" hangingPunct="1"/>
            <a:r>
              <a:rPr lang="en-US" altLang="en-US" dirty="0"/>
              <a:t>A sequence of real numbers is a </a:t>
            </a:r>
            <a:r>
              <a:rPr lang="en-US" altLang="en-US" dirty="0">
                <a:solidFill>
                  <a:schemeClr val="folHlink"/>
                </a:solidFill>
              </a:rPr>
              <a:t>function</a:t>
            </a:r>
            <a:r>
              <a:rPr lang="en-US" altLang="en-US" dirty="0"/>
              <a:t> in which the </a:t>
            </a:r>
            <a:r>
              <a:rPr lang="en-US" altLang="en-US" dirty="0">
                <a:solidFill>
                  <a:schemeClr val="folHlink"/>
                </a:solidFill>
              </a:rPr>
              <a:t>inputs are positive integers</a:t>
            </a:r>
            <a:r>
              <a:rPr lang="en-US" altLang="en-US" dirty="0"/>
              <a:t> and the </a:t>
            </a:r>
            <a:r>
              <a:rPr lang="en-US" altLang="en-US" dirty="0">
                <a:solidFill>
                  <a:schemeClr val="folHlink"/>
                </a:solidFill>
              </a:rPr>
              <a:t>outputs are real numbers</a:t>
            </a:r>
            <a:r>
              <a:rPr lang="en-US" altLang="en-US" dirty="0"/>
              <a:t>. </a:t>
            </a:r>
          </a:p>
          <a:p>
            <a:pPr algn="ctr" eaLnBrk="1" hangingPunct="1"/>
            <a:endParaRPr lang="en-US" altLang="en-US" dirty="0"/>
          </a:p>
        </p:txBody>
      </p:sp>
      <p:graphicFrame>
        <p:nvGraphicFramePr>
          <p:cNvPr id="4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2194718"/>
              </p:ext>
            </p:extLst>
          </p:nvPr>
        </p:nvGraphicFramePr>
        <p:xfrm>
          <a:off x="6307138" y="1596230"/>
          <a:ext cx="1289050" cy="3821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Equation" r:id="rId3" imgW="711000" imgH="2108160" progId="Equation.DSMT4">
                  <p:embed/>
                </p:oleObj>
              </mc:Choice>
              <mc:Fallback>
                <p:oleObj name="Equation" r:id="rId3" imgW="711000" imgH="2108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7138" y="1596230"/>
                        <a:ext cx="1289050" cy="3821113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 Box 10"/>
          <p:cNvSpPr txBox="1">
            <a:spLocks noChangeArrowheads="1"/>
          </p:cNvSpPr>
          <p:nvPr/>
        </p:nvSpPr>
        <p:spPr bwMode="auto">
          <a:xfrm>
            <a:off x="5351463" y="5481738"/>
            <a:ext cx="3200400" cy="83185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400">
                <a:solidFill>
                  <a:schemeClr val="bg1"/>
                </a:solidFill>
              </a:rPr>
              <a:t>Or Perhaps it’s easier to think of it this way…</a:t>
            </a:r>
          </a:p>
        </p:txBody>
      </p:sp>
    </p:spTree>
    <p:extLst>
      <p:ext uri="{BB962C8B-B14F-4D97-AF65-F5344CB8AC3E}">
        <p14:creationId xmlns:p14="http://schemas.microsoft.com/office/powerpoint/2010/main" val="277502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171977" y="274638"/>
            <a:ext cx="9787943" cy="1143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is a sequence of real numbers?</a:t>
            </a: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914400" y="1752600"/>
            <a:ext cx="3962400" cy="350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dirty="0"/>
              <a:t>More formally. . .</a:t>
            </a:r>
          </a:p>
          <a:p>
            <a:pPr algn="ctr" eaLnBrk="1" hangingPunct="1"/>
            <a:endParaRPr lang="en-US" altLang="en-US" dirty="0"/>
          </a:p>
          <a:p>
            <a:pPr algn="just" eaLnBrk="1" hangingPunct="1"/>
            <a:r>
              <a:rPr lang="en-US" altLang="en-US" dirty="0">
                <a:solidFill>
                  <a:schemeClr val="folHlink"/>
                </a:solidFill>
              </a:rPr>
              <a:t>A sequence of real numbers is a </a:t>
            </a:r>
            <a:r>
              <a:rPr lang="en-US" altLang="en-US" dirty="0"/>
              <a:t>function</a:t>
            </a:r>
            <a:r>
              <a:rPr lang="en-US" altLang="en-US" dirty="0">
                <a:solidFill>
                  <a:schemeClr val="folHlink"/>
                </a:solidFill>
              </a:rPr>
              <a:t> in which the </a:t>
            </a:r>
            <a:r>
              <a:rPr lang="en-US" altLang="en-US" dirty="0"/>
              <a:t>inputs are positive integers</a:t>
            </a:r>
            <a:r>
              <a:rPr lang="en-US" altLang="en-US" dirty="0">
                <a:solidFill>
                  <a:schemeClr val="folHlink"/>
                </a:solidFill>
              </a:rPr>
              <a:t> and the </a:t>
            </a:r>
            <a:r>
              <a:rPr lang="en-US" altLang="en-US" dirty="0"/>
              <a:t>outputs are real numbers</a:t>
            </a:r>
            <a:r>
              <a:rPr lang="en-US" altLang="en-US" dirty="0">
                <a:solidFill>
                  <a:schemeClr val="folHlink"/>
                </a:solidFill>
              </a:rPr>
              <a:t>. </a:t>
            </a:r>
          </a:p>
          <a:p>
            <a:pPr algn="ctr" eaLnBrk="1" hangingPunct="1"/>
            <a:endParaRPr lang="en-US" altLang="en-US" dirty="0">
              <a:solidFill>
                <a:schemeClr val="folHlink"/>
              </a:solidFill>
            </a:endParaRPr>
          </a:p>
        </p:txBody>
      </p:sp>
      <p:graphicFrame>
        <p:nvGraphicFramePr>
          <p:cNvPr id="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9195506"/>
              </p:ext>
            </p:extLst>
          </p:nvPr>
        </p:nvGraphicFramePr>
        <p:xfrm>
          <a:off x="6043613" y="1607715"/>
          <a:ext cx="1327150" cy="3611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Equation" r:id="rId3" imgW="774360" imgH="2108160" progId="Equation.DSMT4">
                  <p:embed/>
                </p:oleObj>
              </mc:Choice>
              <mc:Fallback>
                <p:oleObj name="Equation" r:id="rId3" imgW="774360" imgH="2108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43613" y="1607715"/>
                        <a:ext cx="1327150" cy="3611563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380999" y="5562600"/>
            <a:ext cx="11042561" cy="52322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The input gives the </a:t>
            </a:r>
            <a:r>
              <a:rPr lang="en-US" altLang="en-US">
                <a:solidFill>
                  <a:schemeClr val="folHlink"/>
                </a:solidFill>
              </a:rPr>
              <a:t>position</a:t>
            </a:r>
            <a:r>
              <a:rPr lang="en-US" altLang="en-US"/>
              <a:t> in the sequence, and the output gives its </a:t>
            </a:r>
            <a:r>
              <a:rPr lang="en-US" altLang="en-US">
                <a:solidFill>
                  <a:schemeClr val="folHlink"/>
                </a:solidFill>
              </a:rPr>
              <a:t>value</a:t>
            </a:r>
            <a:r>
              <a:rPr lang="en-US" altLang="en-US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74908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4135" y="2133600"/>
            <a:ext cx="5723661" cy="379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1004552" y="274638"/>
            <a:ext cx="10457644" cy="1143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Graphing Sequences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41190" y="2286000"/>
            <a:ext cx="3970032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just" eaLnBrk="1" hangingPunct="1"/>
            <a:r>
              <a:rPr lang="en-US" altLang="en-US" sz="2400" dirty="0">
                <a:solidFill>
                  <a:schemeClr val="tx2"/>
                </a:solidFill>
                <a:cs typeface="Arial" panose="020B0604020202020204" pitchFamily="34" charset="0"/>
              </a:rPr>
              <a:t>Since sequences of real numbers are functions from the positive integers to the real numbers, we can plot them, just as we plot other functions. . .</a:t>
            </a:r>
          </a:p>
          <a:p>
            <a:pPr algn="just" eaLnBrk="1" hangingPunct="1"/>
            <a:endParaRPr lang="en-US" altLang="en-US" sz="2400" dirty="0">
              <a:solidFill>
                <a:schemeClr val="tx2"/>
              </a:solidFill>
              <a:cs typeface="Arial" panose="020B0604020202020204" pitchFamily="34" charset="0"/>
            </a:endParaRPr>
          </a:p>
          <a:p>
            <a:pPr algn="just" eaLnBrk="1" hangingPunct="1"/>
            <a:r>
              <a:rPr lang="en-US" altLang="en-US" sz="2400" dirty="0">
                <a:solidFill>
                  <a:schemeClr val="tx2"/>
                </a:solidFill>
                <a:cs typeface="Arial" panose="020B0604020202020204" pitchFamily="34" charset="0"/>
              </a:rPr>
              <a:t>There’s a “y” value for every positive integer.</a:t>
            </a:r>
          </a:p>
        </p:txBody>
      </p:sp>
    </p:spTree>
    <p:extLst>
      <p:ext uri="{BB962C8B-B14F-4D97-AF65-F5344CB8AC3E}">
        <p14:creationId xmlns:p14="http://schemas.microsoft.com/office/powerpoint/2010/main" val="2869318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1700" y="2133600"/>
            <a:ext cx="6053072" cy="379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57200" y="274638"/>
            <a:ext cx="10992118" cy="1143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Graphing Sequences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533399" y="2286000"/>
            <a:ext cx="4502239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just" eaLnBrk="1" hangingPunct="1"/>
            <a:r>
              <a:rPr lang="en-US" altLang="en-US" sz="2400" dirty="0">
                <a:solidFill>
                  <a:schemeClr val="tx2"/>
                </a:solidFill>
                <a:cs typeface="Arial" panose="020B0604020202020204" pitchFamily="34" charset="0"/>
              </a:rPr>
              <a:t>Since sequences of real numbers are functions from the positive integers to the real numbers, we can plot them, just as we plot other functions. . .</a:t>
            </a:r>
          </a:p>
          <a:p>
            <a:pPr algn="just" eaLnBrk="1" hangingPunct="1"/>
            <a:endParaRPr lang="en-US" altLang="en-US" sz="2400" dirty="0">
              <a:solidFill>
                <a:schemeClr val="tx2"/>
              </a:solidFill>
              <a:cs typeface="Arial" panose="020B0604020202020204" pitchFamily="34" charset="0"/>
            </a:endParaRPr>
          </a:p>
          <a:p>
            <a:pPr algn="just" eaLnBrk="1" hangingPunct="1"/>
            <a:r>
              <a:rPr lang="en-US" altLang="en-US" sz="2400" dirty="0">
                <a:solidFill>
                  <a:schemeClr val="tx2"/>
                </a:solidFill>
                <a:cs typeface="Arial" panose="020B0604020202020204" pitchFamily="34" charset="0"/>
              </a:rPr>
              <a:t>There’s a “y” value for every positive integer.</a:t>
            </a:r>
          </a:p>
        </p:txBody>
      </p:sp>
    </p:spTree>
    <p:extLst>
      <p:ext uri="{BB962C8B-B14F-4D97-AF65-F5344CB8AC3E}">
        <p14:creationId xmlns:p14="http://schemas.microsoft.com/office/powerpoint/2010/main" val="1930688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 noChangeArrowheads="1"/>
          </p:cNvSpPr>
          <p:nvPr/>
        </p:nvSpPr>
        <p:spPr>
          <a:xfrm>
            <a:off x="457199" y="274638"/>
            <a:ext cx="10979239" cy="1143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Graphing Sequences</a:t>
            </a: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533399" y="2286000"/>
            <a:ext cx="5056031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just" eaLnBrk="1" hangingPunct="1"/>
            <a:r>
              <a:rPr lang="en-US" altLang="en-US" sz="2400" dirty="0">
                <a:solidFill>
                  <a:schemeClr val="tx2"/>
                </a:solidFill>
                <a:cs typeface="Arial" panose="020B0604020202020204" pitchFamily="34" charset="0"/>
              </a:rPr>
              <a:t>Since sequences of real numbers are functions from the positive integers to the real numbers, we can plot them, just as we plot other functions. . .</a:t>
            </a:r>
          </a:p>
          <a:p>
            <a:pPr algn="just" eaLnBrk="1" hangingPunct="1"/>
            <a:endParaRPr lang="en-US" altLang="en-US" sz="2400" dirty="0">
              <a:solidFill>
                <a:schemeClr val="tx2"/>
              </a:solidFill>
              <a:cs typeface="Arial" panose="020B0604020202020204" pitchFamily="34" charset="0"/>
            </a:endParaRPr>
          </a:p>
          <a:p>
            <a:pPr algn="just" eaLnBrk="1" hangingPunct="1"/>
            <a:r>
              <a:rPr lang="en-US" altLang="en-US" sz="2400" dirty="0">
                <a:solidFill>
                  <a:schemeClr val="tx2"/>
                </a:solidFill>
                <a:cs typeface="Arial" panose="020B0604020202020204" pitchFamily="34" charset="0"/>
              </a:rPr>
              <a:t>There’s a “y” value for every positive integer.</a:t>
            </a:r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492" y="2133600"/>
            <a:ext cx="5057566" cy="379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10124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sis">
  <a:themeElements>
    <a:clrScheme name="Basis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DF5327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63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446C221D-F63F-4DD8-B509-CFE168687BF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61</TotalTime>
  <Words>588</Words>
  <Application>Microsoft Office PowerPoint</Application>
  <PresentationFormat>Widescreen</PresentationFormat>
  <Paragraphs>73</Paragraphs>
  <Slides>14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Corbel</vt:lpstr>
      <vt:lpstr>Times New Roman</vt:lpstr>
      <vt:lpstr>Basis</vt:lpstr>
      <vt:lpstr>Equation</vt:lpstr>
      <vt:lpstr>Sequences of Real Numbers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Sequences of Real Numbers</dc:title>
  <dc:creator>Lenovo</dc:creator>
  <cp:lastModifiedBy>Windows User</cp:lastModifiedBy>
  <cp:revision>7</cp:revision>
  <dcterms:created xsi:type="dcterms:W3CDTF">2018-03-27T08:45:45Z</dcterms:created>
  <dcterms:modified xsi:type="dcterms:W3CDTF">2018-03-27T14:27:47Z</dcterms:modified>
</cp:coreProperties>
</file>