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Relationship Id="rId4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4.emf"/><Relationship Id="rId4" Type="http://schemas.openxmlformats.org/officeDocument/2006/relationships/image" Target="../media/image11.emf"/><Relationship Id="rId9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e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5155" y="882376"/>
            <a:ext cx="11307651" cy="1616125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Sequences of Real Numbers</a:t>
            </a:r>
            <a:endParaRPr lang="en-US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3200" dirty="0">
                <a:solidFill>
                  <a:schemeClr val="accent6"/>
                </a:solidFill>
              </a:rPr>
              <a:t>An Introduction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79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78794" y="274638"/>
            <a:ext cx="1016143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Terminology and notation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9742868" cy="4525963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write a “general” sequence as</a:t>
            </a:r>
          </a:p>
          <a:p>
            <a:endParaRPr lang="en-US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entries in the list are called the </a:t>
            </a:r>
            <a:r>
              <a:rPr lang="en-US" altLang="en-US" sz="2800" dirty="0" smtClean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terms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the sequence.  </a:t>
            </a:r>
          </a:p>
          <a:p>
            <a:pPr lvl="1">
              <a:buFontTx/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instance, </a:t>
            </a: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0340033"/>
              </p:ext>
            </p:extLst>
          </p:nvPr>
        </p:nvGraphicFramePr>
        <p:xfrm>
          <a:off x="3200399" y="2232025"/>
          <a:ext cx="5248141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3" imgW="1180800" imgH="228600" progId="Equation.DSMT4">
                  <p:embed/>
                </p:oleObj>
              </mc:Choice>
              <mc:Fallback>
                <p:oleObj name="Equation" r:id="rId3" imgW="1180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399" y="2232025"/>
                        <a:ext cx="5248141" cy="6635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8511738"/>
              </p:ext>
            </p:extLst>
          </p:nvPr>
        </p:nvGraphicFramePr>
        <p:xfrm>
          <a:off x="6397894" y="3886200"/>
          <a:ext cx="1679575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5" imgW="812520" imgH="1143000" progId="Equation.DSMT4">
                  <p:embed/>
                </p:oleObj>
              </mc:Choice>
              <mc:Fallback>
                <p:oleObj name="Equation" r:id="rId5" imgW="812520" imgH="1143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7894" y="3886200"/>
                        <a:ext cx="1679575" cy="23622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2444841" y="4127679"/>
            <a:ext cx="3276600" cy="1600200"/>
          </a:xfrm>
          <a:prstGeom prst="cloudCallout">
            <a:avLst>
              <a:gd name="adj1" fmla="val 67491"/>
              <a:gd name="adj2" fmla="val 3581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dirty="0"/>
              <a:t>The “generic” term we call </a:t>
            </a:r>
            <a:r>
              <a:rPr lang="en-US" altLang="en-US" sz="2000" i="1" dirty="0" err="1"/>
              <a:t>a</a:t>
            </a:r>
            <a:r>
              <a:rPr lang="en-US" altLang="en-US" sz="2000" i="1" baseline="-25000" dirty="0" err="1"/>
              <a:t>k</a:t>
            </a:r>
            <a:r>
              <a:rPr lang="en-US" altLang="en-US" sz="2000" dirty="0"/>
              <a:t> or </a:t>
            </a:r>
            <a:r>
              <a:rPr lang="en-US" altLang="en-US" sz="2000" i="1" dirty="0"/>
              <a:t>a</a:t>
            </a:r>
            <a:r>
              <a:rPr lang="en-US" altLang="en-US" sz="2000" i="1" baseline="-25000" dirty="0"/>
              <a:t>n</a:t>
            </a:r>
            <a:r>
              <a:rPr lang="en-US" altLang="en-US" sz="2000" dirty="0"/>
              <a:t>, or something.</a:t>
            </a:r>
          </a:p>
        </p:txBody>
      </p:sp>
    </p:spTree>
    <p:extLst>
      <p:ext uri="{BB962C8B-B14F-4D97-AF65-F5344CB8AC3E}">
        <p14:creationId xmlns:p14="http://schemas.microsoft.com/office/powerpoint/2010/main" val="429329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056068" y="274638"/>
            <a:ext cx="10097036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Terminology and notation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153400" cy="4525963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we can write the “general” sequence</a:t>
            </a:r>
          </a:p>
          <a:p>
            <a:endParaRPr lang="en-US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Tx/>
              <a:buNone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compactly as </a:t>
            </a:r>
          </a:p>
          <a:p>
            <a:endParaRPr lang="en-US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 it is convenient to start counting with 0 instead of 1, </a:t>
            </a: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7071533"/>
              </p:ext>
            </p:extLst>
          </p:nvPr>
        </p:nvGraphicFramePr>
        <p:xfrm>
          <a:off x="3857222" y="2171163"/>
          <a:ext cx="4035828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3" imgW="1104840" imgH="228600" progId="Equation.DSMT4">
                  <p:embed/>
                </p:oleObj>
              </mc:Choice>
              <mc:Fallback>
                <p:oleObj name="Equation" r:id="rId3" imgW="11048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222" y="2171163"/>
                        <a:ext cx="4035828" cy="70961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5856520"/>
              </p:ext>
            </p:extLst>
          </p:nvPr>
        </p:nvGraphicFramePr>
        <p:xfrm>
          <a:off x="3833813" y="2971800"/>
          <a:ext cx="4059237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5" imgW="1460160" imgH="279360" progId="Equation.DSMT4">
                  <p:embed/>
                </p:oleObj>
              </mc:Choice>
              <mc:Fallback>
                <p:oleObj name="Equation" r:id="rId5" imgW="14601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3813" y="2971800"/>
                        <a:ext cx="4059237" cy="77628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6017011"/>
              </p:ext>
            </p:extLst>
          </p:nvPr>
        </p:nvGraphicFramePr>
        <p:xfrm>
          <a:off x="6562860" y="5410200"/>
          <a:ext cx="1270000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7" imgW="457200" imgH="279360" progId="Equation.DSMT4">
                  <p:embed/>
                </p:oleObj>
              </mc:Choice>
              <mc:Fallback>
                <p:oleObj name="Equation" r:id="rId7" imgW="4572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2860" y="5410200"/>
                        <a:ext cx="1270000" cy="77628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1340008"/>
              </p:ext>
            </p:extLst>
          </p:nvPr>
        </p:nvGraphicFramePr>
        <p:xfrm>
          <a:off x="1990860" y="5486400"/>
          <a:ext cx="2836863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9" imgW="914400" imgH="228600" progId="Equation.DSMT4">
                  <p:embed/>
                </p:oleObj>
              </mc:Choice>
              <mc:Fallback>
                <p:oleObj name="Equation" r:id="rId9" imgW="914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0860" y="5486400"/>
                        <a:ext cx="2836863" cy="70961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759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52530" y="304800"/>
            <a:ext cx="10644389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dirty="0" smtClean="0">
                <a:latin typeface="Times New Roman" panose="02020603050405020304" pitchFamily="18" charset="0"/>
              </a:rPr>
              <a:t>Convergence of </a:t>
            </a:r>
            <a:r>
              <a:rPr lang="en-US" altLang="en-US" dirty="0" err="1" smtClean="0">
                <a:latin typeface="Times New Roman" panose="02020603050405020304" pitchFamily="18" charset="0"/>
              </a:rPr>
              <a:t>Seque</a:t>
            </a:r>
            <a:r>
              <a:rPr lang="en-US" alt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nc</a:t>
            </a:r>
            <a:r>
              <a:rPr lang="en-US" altLang="en-US" dirty="0" err="1" smtClean="0">
                <a:latin typeface="Times New Roman" panose="02020603050405020304" pitchFamily="18" charset="0"/>
              </a:rPr>
              <a:t>ences</a:t>
            </a:r>
            <a:endParaRPr lang="en-US" altLang="en-US" dirty="0" smtClean="0">
              <a:latin typeface="Times New Roman" panose="02020603050405020304" pitchFamily="18" charset="0"/>
            </a:endParaRP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219200" y="3657600"/>
            <a:ext cx="3841754" cy="2970213"/>
            <a:chOff x="768" y="2304"/>
            <a:chExt cx="1871" cy="1871"/>
          </a:xfrm>
        </p:grpSpPr>
        <p:pic>
          <p:nvPicPr>
            <p:cNvPr id="4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2304"/>
              <a:ext cx="1871" cy="18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1680" y="3840"/>
              <a:ext cx="816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i="1">
                  <a:cs typeface="Arial" panose="020B0604020202020204" pitchFamily="34" charset="0"/>
                </a:rPr>
                <a:t>a</a:t>
              </a:r>
              <a:r>
                <a:rPr lang="en-US" altLang="en-US" sz="2400" i="1" baseline="-25000">
                  <a:cs typeface="Arial" panose="020B0604020202020204" pitchFamily="34" charset="0"/>
                </a:rPr>
                <a:t>n</a:t>
              </a:r>
              <a:r>
                <a:rPr lang="en-US" altLang="en-US" sz="2400" i="1">
                  <a:cs typeface="Arial" panose="020B0604020202020204" pitchFamily="34" charset="0"/>
                </a:rPr>
                <a:t>→-</a:t>
              </a:r>
              <a:r>
                <a:rPr lang="en-US" altLang="en-US" sz="2400">
                  <a:cs typeface="Arial" panose="020B0604020202020204" pitchFamily="34" charset="0"/>
                </a:rPr>
                <a:t>1/2</a:t>
              </a:r>
            </a:p>
          </p:txBody>
        </p:sp>
      </p:grpSp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5105399" y="3657600"/>
            <a:ext cx="3843807" cy="2971800"/>
            <a:chOff x="3216" y="2304"/>
            <a:chExt cx="1872" cy="1872"/>
          </a:xfrm>
        </p:grpSpPr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6" y="2304"/>
              <a:ext cx="1872" cy="1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4368" y="3792"/>
              <a:ext cx="624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i="1">
                  <a:cs typeface="Arial" panose="020B0604020202020204" pitchFamily="34" charset="0"/>
                </a:rPr>
                <a:t>a</a:t>
              </a:r>
              <a:r>
                <a:rPr lang="en-US" altLang="en-US" sz="2400" i="1" baseline="-25000">
                  <a:cs typeface="Arial" panose="020B0604020202020204" pitchFamily="34" charset="0"/>
                </a:rPr>
                <a:t>n</a:t>
              </a:r>
              <a:r>
                <a:rPr lang="en-US" altLang="en-US" sz="2400" i="1">
                  <a:cs typeface="Arial" panose="020B0604020202020204" pitchFamily="34" charset="0"/>
                </a:rPr>
                <a:t>→</a:t>
              </a:r>
              <a:r>
                <a:rPr lang="en-US" altLang="en-US" sz="2400">
                  <a:cs typeface="Arial" panose="020B0604020202020204" pitchFamily="34" charset="0"/>
                </a:rPr>
                <a:t>1</a:t>
              </a:r>
            </a:p>
          </p:txBody>
        </p:sp>
      </p:grpSp>
      <p:sp>
        <p:nvSpPr>
          <p:cNvPr id="9" name="Rectangle 11"/>
          <p:cNvSpPr txBox="1">
            <a:spLocks noChangeArrowheads="1"/>
          </p:cNvSpPr>
          <p:nvPr/>
        </p:nvSpPr>
        <p:spPr>
          <a:xfrm>
            <a:off x="228600" y="1600200"/>
            <a:ext cx="11235744" cy="4525963"/>
          </a:xfrm>
          <a:prstGeom prst="rect">
            <a:avLst/>
          </a:prstGeom>
          <a:noFill/>
        </p:spPr>
        <p:txBody>
          <a:bodyPr/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sequence </a:t>
            </a:r>
            <a:r>
              <a:rPr lang="en-US" altLang="en-US" sz="2800" dirty="0" smtClean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altLang="en-US" sz="2800" i="1" dirty="0" smtClean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800" i="1" baseline="-25000" dirty="0" smtClean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800" dirty="0" smtClean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converges to the number </a:t>
            </a:r>
            <a:r>
              <a:rPr lang="en-US" altLang="en-US" sz="2800" i="1" dirty="0" smtClean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provided that as we get farther and farther out in the sequence, the terms </a:t>
            </a:r>
            <a:r>
              <a:rPr lang="en-US" alt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get closer and closer to </a:t>
            </a:r>
            <a:r>
              <a:rPr lang="en-US" alt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en-US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461784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817806" y="274638"/>
            <a:ext cx="10703361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dirty="0" smtClean="0">
                <a:latin typeface="Times New Roman" panose="02020603050405020304" pitchFamily="18" charset="0"/>
              </a:rPr>
              <a:t>Convergence of Sequences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28600" y="1600200"/>
            <a:ext cx="11297992" cy="4525963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sequence {</a:t>
            </a:r>
            <a:r>
              <a:rPr lang="en-US" alt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  <a:r>
              <a:rPr lang="en-US" altLang="en-US" sz="2800" dirty="0" smtClean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converges to the number </a:t>
            </a:r>
            <a:r>
              <a:rPr lang="en-US" altLang="en-US" sz="2800" i="1" dirty="0" smtClean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provided that as we get farther and farther out in the sequence, the terms </a:t>
            </a:r>
            <a:r>
              <a:rPr lang="en-US" alt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get closer and closer to </a:t>
            </a:r>
            <a:r>
              <a:rPr lang="en-US" alt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</a:p>
          <a:p>
            <a:pPr>
              <a:buFontTx/>
              <a:buNone/>
            </a:pPr>
            <a:endParaRPr lang="en-US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alt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  <a:r>
              <a:rPr lang="en-US" altLang="en-US" sz="2800" dirty="0" smtClean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converges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provided that it converges to some number.  Otherwise we say that it </a:t>
            </a:r>
            <a:r>
              <a:rPr lang="en-US" altLang="en-US" sz="2800" dirty="0" smtClean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diverges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Tx/>
              <a:buNone/>
            </a:pPr>
            <a:endParaRPr lang="en-US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particular case when </a:t>
            </a:r>
            <a:r>
              <a:rPr lang="en-US" alt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gets larger and larger without bound as n→∞, we say that </a:t>
            </a:r>
            <a:r>
              <a:rPr lang="en-US" altLang="en-US" sz="2800" dirty="0" smtClean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altLang="en-US" sz="2800" i="1" dirty="0" smtClean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800" i="1" baseline="-25000" dirty="0" smtClean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800" dirty="0" smtClean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 diverges to ∞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(Likewise {</a:t>
            </a:r>
            <a:r>
              <a:rPr lang="en-US" alt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 can diverge to -∞.)</a:t>
            </a:r>
          </a:p>
        </p:txBody>
      </p:sp>
    </p:spTree>
    <p:extLst>
      <p:ext uri="{BB962C8B-B14F-4D97-AF65-F5344CB8AC3E}">
        <p14:creationId xmlns:p14="http://schemas.microsoft.com/office/powerpoint/2010/main" val="108495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20462" y="274638"/>
            <a:ext cx="10097036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dirty="0" smtClean="0">
                <a:latin typeface="Times New Roman" panose="02020603050405020304" pitchFamily="18" charset="0"/>
              </a:rPr>
              <a:t>Convergence notation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199" y="1600200"/>
            <a:ext cx="10000445" cy="4525963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{</a:t>
            </a:r>
            <a:r>
              <a:rPr lang="en-US" alt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 converges to the limit </a:t>
            </a:r>
            <a:r>
              <a:rPr lang="en-US" alt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we represent this symbolically by </a:t>
            </a:r>
          </a:p>
          <a:p>
            <a:pPr>
              <a:buFontTx/>
              <a:buNone/>
            </a:pPr>
            <a:endParaRPr lang="en-US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en-US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{</a:t>
            </a:r>
            <a:r>
              <a:rPr lang="en-US" alt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  diverges to ±∞, we say</a:t>
            </a: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4006181"/>
              </p:ext>
            </p:extLst>
          </p:nvPr>
        </p:nvGraphicFramePr>
        <p:xfrm>
          <a:off x="1524000" y="4162689"/>
          <a:ext cx="57150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3" imgW="2374560" imgH="279360" progId="Equation.DSMT4">
                  <p:embed/>
                </p:oleObj>
              </mc:Choice>
              <mc:Fallback>
                <p:oleObj name="Equation" r:id="rId3" imgW="23745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162689"/>
                        <a:ext cx="5715000" cy="6477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387526"/>
              </p:ext>
            </p:extLst>
          </p:nvPr>
        </p:nvGraphicFramePr>
        <p:xfrm>
          <a:off x="1524000" y="2292437"/>
          <a:ext cx="57150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5" imgW="2260440" imgH="279360" progId="Equation.DSMT4">
                  <p:embed/>
                </p:oleObj>
              </mc:Choice>
              <mc:Fallback>
                <p:oleObj name="Equation" r:id="rId5" imgW="22604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292437"/>
                        <a:ext cx="5715000" cy="7048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296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092816" y="274638"/>
            <a:ext cx="8442102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a sequence?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197735" y="1752600"/>
            <a:ext cx="10019763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dirty="0"/>
              <a:t>Informally</a:t>
            </a:r>
          </a:p>
          <a:p>
            <a:pPr algn="ctr" eaLnBrk="1" hangingPunct="1"/>
            <a:endParaRPr lang="en-US" altLang="en-US" dirty="0"/>
          </a:p>
          <a:p>
            <a:pPr algn="ctr" eaLnBrk="1" hangingPunct="1"/>
            <a:r>
              <a:rPr lang="en-US" altLang="en-US" dirty="0">
                <a:solidFill>
                  <a:schemeClr val="folHlink"/>
                </a:solidFill>
              </a:rPr>
              <a:t>A sequence is an </a:t>
            </a:r>
            <a:r>
              <a:rPr lang="en-US" altLang="en-US" u="sng" dirty="0">
                <a:solidFill>
                  <a:schemeClr val="folHlink"/>
                </a:solidFill>
              </a:rPr>
              <a:t>infinite list.</a:t>
            </a:r>
          </a:p>
          <a:p>
            <a:pPr algn="ctr" eaLnBrk="1" hangingPunct="1"/>
            <a:endParaRPr lang="en-US" altLang="en-US" u="sng" dirty="0">
              <a:solidFill>
                <a:schemeClr val="folHlink"/>
              </a:solidFill>
            </a:endParaRPr>
          </a:p>
          <a:p>
            <a:pPr algn="ctr" eaLnBrk="1" hangingPunct="1"/>
            <a:endParaRPr lang="en-US" altLang="en-US" dirty="0">
              <a:solidFill>
                <a:schemeClr val="folHlink"/>
              </a:solidFill>
            </a:endParaRPr>
          </a:p>
          <a:p>
            <a:pPr algn="ctr" eaLnBrk="1" hangingPunct="1"/>
            <a:endParaRPr lang="en-US" altLang="en-US" dirty="0">
              <a:solidFill>
                <a:schemeClr val="folHlink"/>
              </a:solidFill>
            </a:endParaRPr>
          </a:p>
          <a:p>
            <a:pPr algn="ctr" eaLnBrk="1" hangingPunct="1"/>
            <a:endParaRPr lang="en-US" altLang="en-US" dirty="0">
              <a:solidFill>
                <a:schemeClr val="folHlink"/>
              </a:solidFill>
            </a:endParaRPr>
          </a:p>
          <a:p>
            <a:pPr algn="just" eaLnBrk="1" hangingPunct="1"/>
            <a:r>
              <a:rPr lang="en-US" altLang="en-US" dirty="0"/>
              <a:t>In this class we will consider only sequences of real numbers, but we could think about sequences of sets, or points in the plane, or any other sorts of objects.</a:t>
            </a:r>
          </a:p>
        </p:txBody>
      </p:sp>
    </p:spTree>
    <p:extLst>
      <p:ext uri="{BB962C8B-B14F-4D97-AF65-F5344CB8AC3E}">
        <p14:creationId xmlns:p14="http://schemas.microsoft.com/office/powerpoint/2010/main" val="511781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182970" y="274638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about sequences?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004551" y="1600200"/>
            <a:ext cx="10225825" cy="4525963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 smtClean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entries in the list don’t have to be different.</a:t>
            </a:r>
          </a:p>
          <a:p>
            <a:pPr marL="45720" indent="0">
              <a:buNone/>
            </a:pPr>
            <a:endParaRPr lang="en-US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en-US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dirty="0" smtClean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entries in the list don’t have to follow any particular pattern.</a:t>
            </a:r>
          </a:p>
          <a:p>
            <a:endParaRPr lang="en-US" altLang="en-US" sz="2800" dirty="0" smtClean="0">
              <a:solidFill>
                <a:schemeClr val="fol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800" dirty="0" smtClean="0">
              <a:solidFill>
                <a:schemeClr val="fol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7570066"/>
              </p:ext>
            </p:extLst>
          </p:nvPr>
        </p:nvGraphicFramePr>
        <p:xfrm>
          <a:off x="1600200" y="2244141"/>
          <a:ext cx="5867400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3" imgW="1485720" imgH="203040" progId="Equation.DSMT4">
                  <p:embed/>
                </p:oleObj>
              </mc:Choice>
              <mc:Fallback>
                <p:oleObj name="Equation" r:id="rId3" imgW="14857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244141"/>
                        <a:ext cx="5867400" cy="80168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2837580"/>
              </p:ext>
            </p:extLst>
          </p:nvPr>
        </p:nvGraphicFramePr>
        <p:xfrm>
          <a:off x="1573368" y="3961194"/>
          <a:ext cx="5894232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5" imgW="2070000" imgH="393480" progId="Equation.DSMT4">
                  <p:embed/>
                </p:oleObj>
              </mc:Choice>
              <mc:Fallback>
                <p:oleObj name="Equation" r:id="rId5" imgW="2070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3368" y="3961194"/>
                        <a:ext cx="5894232" cy="110172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443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097926" y="274638"/>
            <a:ext cx="9668811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about sequences?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04552"/>
            <a:ext cx="8305800" cy="5121611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 smtClean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entries in the list don’t have to be different.</a:t>
            </a:r>
          </a:p>
          <a:p>
            <a:endParaRPr lang="en-US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dirty="0" smtClean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entries in the list don’t have to follow any particular pattern.</a:t>
            </a:r>
          </a:p>
          <a:p>
            <a:endParaRPr lang="en-US" altLang="en-US" sz="2800" dirty="0" smtClean="0">
              <a:solidFill>
                <a:schemeClr val="fol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1960594"/>
              </p:ext>
            </p:extLst>
          </p:nvPr>
        </p:nvGraphicFramePr>
        <p:xfrm>
          <a:off x="1097927" y="1587322"/>
          <a:ext cx="5867400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3" imgW="1485720" imgH="203040" progId="Equation.DSMT4">
                  <p:embed/>
                </p:oleObj>
              </mc:Choice>
              <mc:Fallback>
                <p:oleObj name="Equation" r:id="rId3" imgW="14857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7927" y="1587322"/>
                        <a:ext cx="5867400" cy="80168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7400524" y="3064187"/>
            <a:ext cx="4496873" cy="3301999"/>
          </a:xfrm>
          <a:prstGeom prst="cloudCallout">
            <a:avLst>
              <a:gd name="adj1" fmla="val -59764"/>
              <a:gd name="adj2" fmla="val -40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00"/>
              <a:t>Though, in practice, we are often interested in sequences that do have some sort of pattern or regularity!</a:t>
            </a:r>
          </a:p>
        </p:txBody>
      </p:sp>
      <p:graphicFrame>
        <p:nvGraphicFramePr>
          <p:cNvPr id="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9552390"/>
              </p:ext>
            </p:extLst>
          </p:nvPr>
        </p:nvGraphicFramePr>
        <p:xfrm>
          <a:off x="1123680" y="3613462"/>
          <a:ext cx="5867400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5" imgW="2070000" imgH="393480" progId="Equation.DSMT4">
                  <p:embed/>
                </p:oleObj>
              </mc:Choice>
              <mc:Fallback>
                <p:oleObj name="Equation" r:id="rId5" imgW="2070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680" y="3613462"/>
                        <a:ext cx="5867400" cy="110172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925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07582" y="274638"/>
            <a:ext cx="9890975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a sequence of real numbers?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914400" y="1752600"/>
            <a:ext cx="3962400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dirty="0"/>
              <a:t>More formally. . .</a:t>
            </a:r>
          </a:p>
          <a:p>
            <a:pPr algn="ctr" eaLnBrk="1" hangingPunct="1"/>
            <a:endParaRPr lang="en-US" altLang="en-US" dirty="0"/>
          </a:p>
          <a:p>
            <a:pPr algn="just" eaLnBrk="1" hangingPunct="1"/>
            <a:r>
              <a:rPr lang="en-US" altLang="en-US" dirty="0"/>
              <a:t>A sequence of real numbers is a </a:t>
            </a:r>
            <a:r>
              <a:rPr lang="en-US" altLang="en-US" dirty="0">
                <a:solidFill>
                  <a:schemeClr val="folHlink"/>
                </a:solidFill>
              </a:rPr>
              <a:t>function</a:t>
            </a:r>
            <a:r>
              <a:rPr lang="en-US" altLang="en-US" dirty="0"/>
              <a:t> in which the </a:t>
            </a:r>
            <a:r>
              <a:rPr lang="en-US" altLang="en-US" dirty="0">
                <a:solidFill>
                  <a:schemeClr val="folHlink"/>
                </a:solidFill>
              </a:rPr>
              <a:t>inputs are positive integers</a:t>
            </a:r>
            <a:r>
              <a:rPr lang="en-US" altLang="en-US" dirty="0"/>
              <a:t> and the </a:t>
            </a:r>
            <a:r>
              <a:rPr lang="en-US" altLang="en-US" dirty="0">
                <a:solidFill>
                  <a:schemeClr val="folHlink"/>
                </a:solidFill>
              </a:rPr>
              <a:t>outputs are real numbers</a:t>
            </a:r>
            <a:r>
              <a:rPr lang="en-US" altLang="en-US" dirty="0"/>
              <a:t>. </a:t>
            </a:r>
          </a:p>
          <a:p>
            <a:pPr algn="ctr" eaLnBrk="1" hangingPunct="1"/>
            <a:endParaRPr lang="en-US" altLang="en-US" dirty="0"/>
          </a:p>
        </p:txBody>
      </p:sp>
      <p:graphicFrame>
        <p:nvGraphicFramePr>
          <p:cNvPr id="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2194718"/>
              </p:ext>
            </p:extLst>
          </p:nvPr>
        </p:nvGraphicFramePr>
        <p:xfrm>
          <a:off x="6307138" y="1596230"/>
          <a:ext cx="1289050" cy="382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3" imgW="711000" imgH="2108160" progId="Equation.DSMT4">
                  <p:embed/>
                </p:oleObj>
              </mc:Choice>
              <mc:Fallback>
                <p:oleObj name="Equation" r:id="rId3" imgW="711000" imgH="2108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7138" y="1596230"/>
                        <a:ext cx="1289050" cy="382111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5351463" y="5481738"/>
            <a:ext cx="3200400" cy="8318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bg1"/>
                </a:solidFill>
              </a:rPr>
              <a:t>Or Perhaps it’s easier to think of it this way…</a:t>
            </a:r>
          </a:p>
        </p:txBody>
      </p:sp>
    </p:spTree>
    <p:extLst>
      <p:ext uri="{BB962C8B-B14F-4D97-AF65-F5344CB8AC3E}">
        <p14:creationId xmlns:p14="http://schemas.microsoft.com/office/powerpoint/2010/main" val="27750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71977" y="274638"/>
            <a:ext cx="9787943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a sequence of real numbers?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914400" y="1752600"/>
            <a:ext cx="3962400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dirty="0"/>
              <a:t>More formally. . .</a:t>
            </a:r>
          </a:p>
          <a:p>
            <a:pPr algn="ctr" eaLnBrk="1" hangingPunct="1"/>
            <a:endParaRPr lang="en-US" altLang="en-US" dirty="0"/>
          </a:p>
          <a:p>
            <a:pPr algn="just" eaLnBrk="1" hangingPunct="1"/>
            <a:r>
              <a:rPr lang="en-US" altLang="en-US" dirty="0">
                <a:solidFill>
                  <a:schemeClr val="folHlink"/>
                </a:solidFill>
              </a:rPr>
              <a:t>A sequence of real numbers is a </a:t>
            </a:r>
            <a:r>
              <a:rPr lang="en-US" altLang="en-US" dirty="0"/>
              <a:t>function</a:t>
            </a:r>
            <a:r>
              <a:rPr lang="en-US" altLang="en-US" dirty="0">
                <a:solidFill>
                  <a:schemeClr val="folHlink"/>
                </a:solidFill>
              </a:rPr>
              <a:t> in which the </a:t>
            </a:r>
            <a:r>
              <a:rPr lang="en-US" altLang="en-US" dirty="0"/>
              <a:t>inputs are positive integers</a:t>
            </a:r>
            <a:r>
              <a:rPr lang="en-US" altLang="en-US" dirty="0">
                <a:solidFill>
                  <a:schemeClr val="folHlink"/>
                </a:solidFill>
              </a:rPr>
              <a:t> and the </a:t>
            </a:r>
            <a:r>
              <a:rPr lang="en-US" altLang="en-US" dirty="0"/>
              <a:t>outputs are real numbers</a:t>
            </a:r>
            <a:r>
              <a:rPr lang="en-US" altLang="en-US" dirty="0">
                <a:solidFill>
                  <a:schemeClr val="folHlink"/>
                </a:solidFill>
              </a:rPr>
              <a:t>. </a:t>
            </a:r>
          </a:p>
          <a:p>
            <a:pPr algn="ctr" eaLnBrk="1" hangingPunct="1"/>
            <a:endParaRPr lang="en-US" altLang="en-US" dirty="0">
              <a:solidFill>
                <a:schemeClr val="folHlink"/>
              </a:solidFill>
            </a:endParaRP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9195506"/>
              </p:ext>
            </p:extLst>
          </p:nvPr>
        </p:nvGraphicFramePr>
        <p:xfrm>
          <a:off x="6043613" y="1607715"/>
          <a:ext cx="1327150" cy="361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3" imgW="774360" imgH="2108160" progId="Equation.DSMT4">
                  <p:embed/>
                </p:oleObj>
              </mc:Choice>
              <mc:Fallback>
                <p:oleObj name="Equation" r:id="rId3" imgW="774360" imgH="2108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3613" y="1607715"/>
                        <a:ext cx="1327150" cy="36115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80999" y="5562600"/>
            <a:ext cx="11042561" cy="52322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The input gives the </a:t>
            </a:r>
            <a:r>
              <a:rPr lang="en-US" altLang="en-US">
                <a:solidFill>
                  <a:schemeClr val="folHlink"/>
                </a:solidFill>
              </a:rPr>
              <a:t>position</a:t>
            </a:r>
            <a:r>
              <a:rPr lang="en-US" altLang="en-US"/>
              <a:t> in the sequence, and the output gives its </a:t>
            </a:r>
            <a:r>
              <a:rPr lang="en-US" altLang="en-US">
                <a:solidFill>
                  <a:schemeClr val="folHlink"/>
                </a:solidFill>
              </a:rPr>
              <a:t>value</a:t>
            </a:r>
            <a:r>
              <a:rPr lang="en-US" alt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490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135" y="2133600"/>
            <a:ext cx="5723661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004552" y="274638"/>
            <a:ext cx="10457644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Graphing Sequences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1190" y="2286000"/>
            <a:ext cx="3970032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altLang="en-US" sz="2400" dirty="0">
                <a:solidFill>
                  <a:schemeClr val="tx2"/>
                </a:solidFill>
                <a:cs typeface="Arial" panose="020B0604020202020204" pitchFamily="34" charset="0"/>
              </a:rPr>
              <a:t>Since sequences of real numbers are functions from the positive integers to the real numbers, we can plot them, just as we plot other functions. . .</a:t>
            </a:r>
          </a:p>
          <a:p>
            <a:pPr algn="just" eaLnBrk="1" hangingPunct="1"/>
            <a:endParaRPr lang="en-US" altLang="en-US" sz="24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algn="just" eaLnBrk="1" hangingPunct="1"/>
            <a:r>
              <a:rPr lang="en-US" altLang="en-US" sz="2400" dirty="0">
                <a:solidFill>
                  <a:schemeClr val="tx2"/>
                </a:solidFill>
                <a:cs typeface="Arial" panose="020B0604020202020204" pitchFamily="34" charset="0"/>
              </a:rPr>
              <a:t>There’s a “y” value for every positive integer.</a:t>
            </a:r>
          </a:p>
        </p:txBody>
      </p:sp>
    </p:spTree>
    <p:extLst>
      <p:ext uri="{BB962C8B-B14F-4D97-AF65-F5344CB8AC3E}">
        <p14:creationId xmlns:p14="http://schemas.microsoft.com/office/powerpoint/2010/main" val="2869318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700" y="2133600"/>
            <a:ext cx="6053072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274638"/>
            <a:ext cx="10992118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Graphing Sequences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33399" y="2286000"/>
            <a:ext cx="4502239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altLang="en-US" sz="2400" dirty="0">
                <a:solidFill>
                  <a:schemeClr val="tx2"/>
                </a:solidFill>
                <a:cs typeface="Arial" panose="020B0604020202020204" pitchFamily="34" charset="0"/>
              </a:rPr>
              <a:t>Since sequences of real numbers are functions from the positive integers to the real numbers, we can plot them, just as we plot other functions. . .</a:t>
            </a:r>
          </a:p>
          <a:p>
            <a:pPr algn="just" eaLnBrk="1" hangingPunct="1"/>
            <a:endParaRPr lang="en-US" altLang="en-US" sz="24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algn="just" eaLnBrk="1" hangingPunct="1"/>
            <a:r>
              <a:rPr lang="en-US" altLang="en-US" sz="2400" dirty="0">
                <a:solidFill>
                  <a:schemeClr val="tx2"/>
                </a:solidFill>
                <a:cs typeface="Arial" panose="020B0604020202020204" pitchFamily="34" charset="0"/>
              </a:rPr>
              <a:t>There’s a “y” value for every positive integer.</a:t>
            </a:r>
          </a:p>
        </p:txBody>
      </p:sp>
    </p:spTree>
    <p:extLst>
      <p:ext uri="{BB962C8B-B14F-4D97-AF65-F5344CB8AC3E}">
        <p14:creationId xmlns:p14="http://schemas.microsoft.com/office/powerpoint/2010/main" val="193068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457199" y="274638"/>
            <a:ext cx="10979239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Graphing Sequences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533399" y="2286000"/>
            <a:ext cx="5056031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altLang="en-US" sz="2400" dirty="0">
                <a:solidFill>
                  <a:schemeClr val="tx2"/>
                </a:solidFill>
                <a:cs typeface="Arial" panose="020B0604020202020204" pitchFamily="34" charset="0"/>
              </a:rPr>
              <a:t>Since sequences of real numbers are functions from the positive integers to the real numbers, we can plot them, just as we plot other functions. . .</a:t>
            </a:r>
          </a:p>
          <a:p>
            <a:pPr algn="just" eaLnBrk="1" hangingPunct="1"/>
            <a:endParaRPr lang="en-US" altLang="en-US" sz="24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algn="just" eaLnBrk="1" hangingPunct="1"/>
            <a:r>
              <a:rPr lang="en-US" altLang="en-US" sz="2400" dirty="0">
                <a:solidFill>
                  <a:schemeClr val="tx2"/>
                </a:solidFill>
                <a:cs typeface="Arial" panose="020B0604020202020204" pitchFamily="34" charset="0"/>
              </a:rPr>
              <a:t>There’s a “y” value for every positive integer.</a:t>
            </a: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492" y="2133600"/>
            <a:ext cx="5057566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012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61</TotalTime>
  <Words>588</Words>
  <Application>Microsoft Office PowerPoint</Application>
  <PresentationFormat>Widescreen</PresentationFormat>
  <Paragraphs>73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Corbel</vt:lpstr>
      <vt:lpstr>Times New Roman</vt:lpstr>
      <vt:lpstr>Basis</vt:lpstr>
      <vt:lpstr>Equation</vt:lpstr>
      <vt:lpstr>Sequences of Real Numbers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Sequences of Real Numbers</dc:title>
  <dc:creator>Lenovo</dc:creator>
  <cp:lastModifiedBy>Windows User</cp:lastModifiedBy>
  <cp:revision>7</cp:revision>
  <dcterms:created xsi:type="dcterms:W3CDTF">2018-03-27T08:45:45Z</dcterms:created>
  <dcterms:modified xsi:type="dcterms:W3CDTF">2018-03-27T14:27:47Z</dcterms:modified>
</cp:coreProperties>
</file>