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10" Type="http://schemas.openxmlformats.org/officeDocument/2006/relationships/image" Target="../media/image17.wmf"/><Relationship Id="rId4" Type="http://schemas.openxmlformats.org/officeDocument/2006/relationships/image" Target="../media/image21.wmf"/><Relationship Id="rId9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10" Type="http://schemas.openxmlformats.org/officeDocument/2006/relationships/image" Target="../media/image4.wmf"/><Relationship Id="rId19" Type="http://schemas.openxmlformats.org/officeDocument/2006/relationships/image" Target="../media/image8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5.bin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3.wmf"/><Relationship Id="rId22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0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2.wmf"/><Relationship Id="rId20" Type="http://schemas.openxmlformats.org/officeDocument/2006/relationships/image" Target="../media/image4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39.wmf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1.wmf"/><Relationship Id="rId22" Type="http://schemas.openxmlformats.org/officeDocument/2006/relationships/image" Target="../media/image4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60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2.wmf"/><Relationship Id="rId20" Type="http://schemas.openxmlformats.org/officeDocument/2006/relationships/image" Target="../media/image5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49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1.wmf"/><Relationship Id="rId22" Type="http://schemas.openxmlformats.org/officeDocument/2006/relationships/image" Target="../media/image5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6800" y="381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dirty="0" smtClean="0"/>
              <a:t>Patterns and Sequences</a:t>
            </a:r>
            <a:endParaRPr lang="en-US" alt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20332" y="1687133"/>
            <a:ext cx="9335037" cy="42693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just"/>
            <a:r>
              <a:rPr lang="en-US" altLang="en-US" sz="2200" dirty="0"/>
              <a:t>Patterns refer to usual types of procedures or rules that can be followed.</a:t>
            </a:r>
          </a:p>
          <a:p>
            <a:pPr algn="just"/>
            <a:r>
              <a:rPr lang="en-US" altLang="en-US" sz="2200" dirty="0"/>
              <a:t>Patterns are useful to predict what came before or what </a:t>
            </a:r>
            <a:r>
              <a:rPr lang="en-US" altLang="en-US" sz="2200" dirty="0" smtClean="0"/>
              <a:t>might come </a:t>
            </a:r>
          </a:p>
          <a:p>
            <a:pPr algn="just"/>
            <a:r>
              <a:rPr lang="en-US" altLang="en-US" sz="2200" dirty="0" smtClean="0"/>
              <a:t>after </a:t>
            </a:r>
            <a:r>
              <a:rPr lang="en-US" altLang="en-US" sz="2200" dirty="0"/>
              <a:t>a set a numbers that are arranged in a particular order.</a:t>
            </a:r>
          </a:p>
          <a:p>
            <a:pPr algn="just"/>
            <a:r>
              <a:rPr lang="en-US" altLang="en-US" sz="2200" dirty="0"/>
              <a:t>This arrangement of numbers is called a </a:t>
            </a:r>
            <a:r>
              <a:rPr lang="en-US" altLang="en-US" sz="2200" dirty="0">
                <a:solidFill>
                  <a:srgbClr val="FF0000"/>
                </a:solidFill>
              </a:rPr>
              <a:t>sequence. </a:t>
            </a:r>
          </a:p>
          <a:p>
            <a:pPr algn="just"/>
            <a:endParaRPr lang="en-US" altLang="en-US" sz="2200" dirty="0" smtClean="0">
              <a:solidFill>
                <a:srgbClr val="339933"/>
              </a:solidFill>
            </a:endParaRPr>
          </a:p>
          <a:p>
            <a:endParaRPr lang="en-US" altLang="en-US" sz="2200" dirty="0">
              <a:solidFill>
                <a:srgbClr val="339933"/>
              </a:solidFill>
            </a:endParaRPr>
          </a:p>
          <a:p>
            <a:endParaRPr lang="en-US" altLang="en-US" sz="2200" dirty="0" smtClean="0">
              <a:solidFill>
                <a:srgbClr val="339933"/>
              </a:solidFill>
            </a:endParaRPr>
          </a:p>
          <a:p>
            <a:r>
              <a:rPr lang="en-US" altLang="en-US" sz="2200" dirty="0" smtClean="0">
                <a:solidFill>
                  <a:srgbClr val="339933"/>
                </a:solidFill>
              </a:rPr>
              <a:t>For </a:t>
            </a:r>
            <a:r>
              <a:rPr lang="en-US" altLang="en-US" sz="2200" dirty="0">
                <a:solidFill>
                  <a:srgbClr val="339933"/>
                </a:solidFill>
              </a:rPr>
              <a:t>example:</a:t>
            </a:r>
          </a:p>
          <a:p>
            <a:r>
              <a:rPr lang="en-US" altLang="en-US" sz="2200" dirty="0">
                <a:solidFill>
                  <a:srgbClr val="339933"/>
                </a:solidFill>
              </a:rPr>
              <a:t> 3,6,9,12 and 15 are numbers that form a pattern called a sequence</a:t>
            </a:r>
          </a:p>
          <a:p>
            <a:r>
              <a:rPr lang="en-US" altLang="en-US" sz="2200" dirty="0"/>
              <a:t>The numbers that are in the sequence are called</a:t>
            </a:r>
            <a:r>
              <a:rPr lang="en-US" altLang="en-US" sz="2200" dirty="0">
                <a:solidFill>
                  <a:srgbClr val="FFCC00"/>
                </a:solidFill>
              </a:rPr>
              <a:t> </a:t>
            </a:r>
            <a:r>
              <a:rPr lang="en-US" altLang="en-US" sz="2200" dirty="0">
                <a:solidFill>
                  <a:srgbClr val="FF0000"/>
                </a:solidFill>
              </a:rPr>
              <a:t>terms.</a:t>
            </a:r>
          </a:p>
          <a:p>
            <a:endParaRPr lang="en-US" altLang="en-US" sz="2200" dirty="0">
              <a:solidFill>
                <a:srgbClr val="FFCC00"/>
              </a:solidFill>
            </a:endParaRPr>
          </a:p>
          <a:p>
            <a:endParaRPr lang="en-US" altLang="en-US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51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6800" y="381000"/>
            <a:ext cx="840736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mtClean="0"/>
              <a:t>Patterns and Sequences</a:t>
            </a:r>
            <a:endParaRPr lang="en-US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62038" y="1766888"/>
            <a:ext cx="8403934" cy="41132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sz="2800" dirty="0" smtClean="0">
                <a:solidFill>
                  <a:schemeClr val="tx1"/>
                </a:solidFill>
              </a:rPr>
              <a:t>Arithmetic sequence (arithmetic progression) – A sequence of numbers in which the difference between any two consecutive numbers or expressions is the same.</a:t>
            </a:r>
          </a:p>
          <a:p>
            <a:pPr algn="just"/>
            <a:r>
              <a:rPr lang="en-US" altLang="en-US" sz="2800" dirty="0" smtClean="0">
                <a:solidFill>
                  <a:schemeClr val="tx1"/>
                </a:solidFill>
              </a:rPr>
              <a:t>Geometric sequence – A sequence of numbers in which each term is  formed by multiplying the previous term by the same number or expression.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6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6800" y="381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mtClean="0"/>
              <a:t>Arithmetic Sequence</a:t>
            </a:r>
            <a:endParaRPr lang="en-US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95400" y="19812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Find the next three numbers or terms in each pattern.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838200" y="2438400"/>
          <a:ext cx="298767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3" imgW="1041120" imgH="203040" progId="Equation.3">
                  <p:embed/>
                </p:oleObj>
              </mc:Choice>
              <mc:Fallback>
                <p:oleObj name="Equation" r:id="rId3" imgW="1041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8400"/>
                        <a:ext cx="2987675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62000" y="3733800"/>
            <a:ext cx="800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Look for a pattern: usually a procedure or rule that uses the same number or expression each time to find the next term.   The pattern is to add 5 to each term.</a:t>
            </a:r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/>
        </p:nvGraphicFramePr>
        <p:xfrm>
          <a:off x="4419600" y="2514600"/>
          <a:ext cx="4191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5" imgW="1396800" imgH="203040" progId="Equation.3">
                  <p:embed/>
                </p:oleObj>
              </mc:Choice>
              <mc:Fallback>
                <p:oleObj name="Equation" r:id="rId5" imgW="1396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514600"/>
                        <a:ext cx="4191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5181600" y="3124200"/>
            <a:ext cx="762000" cy="228600"/>
          </a:xfrm>
          <a:prstGeom prst="curvedUpArrow">
            <a:avLst>
              <a:gd name="adj1" fmla="val 66667"/>
              <a:gd name="adj2" fmla="val 13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6019800" y="3124200"/>
            <a:ext cx="838200" cy="228600"/>
          </a:xfrm>
          <a:prstGeom prst="curvedUpArrow">
            <a:avLst>
              <a:gd name="adj1" fmla="val 73333"/>
              <a:gd name="adj2" fmla="val 14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7010400" y="3048000"/>
            <a:ext cx="914400" cy="304800"/>
          </a:xfrm>
          <a:prstGeom prst="curvedUp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17"/>
          <p:cNvGraphicFramePr>
            <a:graphicFrameLocks noChangeAspect="1"/>
          </p:cNvGraphicFramePr>
          <p:nvPr/>
        </p:nvGraphicFramePr>
        <p:xfrm>
          <a:off x="5181600" y="3429000"/>
          <a:ext cx="457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7" imgW="228600" imgH="177480" progId="Equation.3">
                  <p:embed/>
                </p:oleObj>
              </mc:Choice>
              <mc:Fallback>
                <p:oleObj name="Equation" r:id="rId7" imgW="2286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429000"/>
                        <a:ext cx="4572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8"/>
          <p:cNvGraphicFramePr>
            <a:graphicFrameLocks noChangeAspect="1"/>
          </p:cNvGraphicFramePr>
          <p:nvPr/>
        </p:nvGraphicFramePr>
        <p:xfrm>
          <a:off x="6172200" y="3429000"/>
          <a:ext cx="5334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9" imgW="228600" imgH="177480" progId="Equation.3">
                  <p:embed/>
                </p:oleObj>
              </mc:Choice>
              <mc:Fallback>
                <p:oleObj name="Equation" r:id="rId9" imgW="2286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429000"/>
                        <a:ext cx="5334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9"/>
          <p:cNvGraphicFramePr>
            <a:graphicFrameLocks noChangeAspect="1"/>
          </p:cNvGraphicFramePr>
          <p:nvPr/>
        </p:nvGraphicFramePr>
        <p:xfrm>
          <a:off x="7315200" y="3352800"/>
          <a:ext cx="6096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1" imgW="228600" imgH="177480" progId="Equation.3">
                  <p:embed/>
                </p:oleObj>
              </mc:Choice>
              <mc:Fallback>
                <p:oleObj name="Equation" r:id="rId11" imgW="2286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352800"/>
                        <a:ext cx="6096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31"/>
          <p:cNvSpPr>
            <a:spLocks noChangeArrowheads="1"/>
          </p:cNvSpPr>
          <p:nvPr/>
        </p:nvSpPr>
        <p:spPr bwMode="auto">
          <a:xfrm>
            <a:off x="2743200" y="2895600"/>
            <a:ext cx="12192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" name="Object 32"/>
          <p:cNvGraphicFramePr>
            <a:graphicFrameLocks noChangeAspect="1"/>
          </p:cNvGraphicFramePr>
          <p:nvPr/>
        </p:nvGraphicFramePr>
        <p:xfrm>
          <a:off x="4114800" y="5181600"/>
          <a:ext cx="4038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2" imgW="1041120" imgH="203040" progId="Equation.3">
                  <p:embed/>
                </p:oleObj>
              </mc:Choice>
              <mc:Fallback>
                <p:oleObj name="Equation" r:id="rId12" imgW="1041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181600"/>
                        <a:ext cx="40386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838200" y="5105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The next three terms are: </a:t>
            </a:r>
          </a:p>
        </p:txBody>
      </p:sp>
      <p:graphicFrame>
        <p:nvGraphicFramePr>
          <p:cNvPr id="18" name="Object 35"/>
          <p:cNvGraphicFramePr>
            <a:graphicFrameLocks noChangeAspect="1"/>
          </p:cNvGraphicFramePr>
          <p:nvPr/>
        </p:nvGraphicFramePr>
        <p:xfrm>
          <a:off x="914400" y="5562600"/>
          <a:ext cx="14478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14" imgW="711000" imgH="177480" progId="Equation.3">
                  <p:embed/>
                </p:oleObj>
              </mc:Choice>
              <mc:Fallback>
                <p:oleObj name="Equation" r:id="rId14" imgW="7110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562600"/>
                        <a:ext cx="144780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7"/>
          <p:cNvGraphicFramePr>
            <a:graphicFrameLocks noChangeAspect="1"/>
          </p:cNvGraphicFramePr>
          <p:nvPr/>
        </p:nvGraphicFramePr>
        <p:xfrm>
          <a:off x="838200" y="5943600"/>
          <a:ext cx="16002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16" imgW="711000" imgH="177480" progId="Equation.3">
                  <p:embed/>
                </p:oleObj>
              </mc:Choice>
              <mc:Fallback>
                <p:oleObj name="Equation" r:id="rId16" imgW="7110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943600"/>
                        <a:ext cx="16002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1"/>
          <p:cNvGraphicFramePr>
            <a:graphicFrameLocks noChangeAspect="1"/>
          </p:cNvGraphicFramePr>
          <p:nvPr/>
        </p:nvGraphicFramePr>
        <p:xfrm>
          <a:off x="838200" y="6324600"/>
          <a:ext cx="16764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18" imgW="698400" imgH="177480" progId="Equation.3">
                  <p:embed/>
                </p:oleObj>
              </mc:Choice>
              <mc:Fallback>
                <p:oleObj name="Equation" r:id="rId18" imgW="6984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324600"/>
                        <a:ext cx="16764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3"/>
          <p:cNvGraphicFramePr>
            <a:graphicFrameLocks noChangeAspect="1"/>
          </p:cNvGraphicFramePr>
          <p:nvPr/>
        </p:nvGraphicFramePr>
        <p:xfrm>
          <a:off x="4343400" y="5846763"/>
          <a:ext cx="3657600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20" imgW="571320" imgH="203040" progId="Equation.3">
                  <p:embed/>
                </p:oleObj>
              </mc:Choice>
              <mc:Fallback>
                <p:oleObj name="Equation" r:id="rId20" imgW="571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846763"/>
                        <a:ext cx="3657600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40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9" grpId="0" animBg="1"/>
      <p:bldP spid="10" grpId="0" animBg="1"/>
      <p:bldP spid="11" grpId="0" animBg="1"/>
      <p:bldP spid="15" grpId="0" animBg="1"/>
      <p:bldP spid="1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6800" y="381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mtClean="0"/>
              <a:t>Arithmetic Sequence</a:t>
            </a:r>
            <a:endParaRPr lang="en-US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3000" y="17526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Find the next three numbers or terms in each pattern.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0" y="2209800"/>
          <a:ext cx="31242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3" imgW="1168200" imgH="203040" progId="Equation.3">
                  <p:embed/>
                </p:oleObj>
              </mc:Choice>
              <mc:Fallback>
                <p:oleObj name="Equation" r:id="rId3" imgW="1168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31242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914400" y="3429000"/>
            <a:ext cx="800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Look for a pattern: usually a procedure or rule that uses the same number or expression each time to find the next term.  The pattern is to add the integer (-3) to each term.      </a:t>
            </a:r>
          </a:p>
        </p:txBody>
      </p:sp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4800600" y="2286000"/>
          <a:ext cx="384333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5" imgW="1511280" imgH="203040" progId="Equation.3">
                  <p:embed/>
                </p:oleObj>
              </mc:Choice>
              <mc:Fallback>
                <p:oleObj name="Equation" r:id="rId5" imgW="1511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286000"/>
                        <a:ext cx="384333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5410200" y="2743200"/>
            <a:ext cx="838200" cy="228600"/>
          </a:xfrm>
          <a:prstGeom prst="curvedUpArrow">
            <a:avLst>
              <a:gd name="adj1" fmla="val 73333"/>
              <a:gd name="adj2" fmla="val 14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6"/>
          <p:cNvSpPr>
            <a:spLocks noChangeArrowheads="1"/>
          </p:cNvSpPr>
          <p:nvPr/>
        </p:nvSpPr>
        <p:spPr bwMode="auto">
          <a:xfrm>
            <a:off x="6324600" y="2743200"/>
            <a:ext cx="762000" cy="228600"/>
          </a:xfrm>
          <a:prstGeom prst="curvedUpArrow">
            <a:avLst>
              <a:gd name="adj1" fmla="val 66667"/>
              <a:gd name="adj2" fmla="val 13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7315200" y="2743200"/>
            <a:ext cx="838200" cy="304800"/>
          </a:xfrm>
          <a:prstGeom prst="curvedUpArrow">
            <a:avLst>
              <a:gd name="adj1" fmla="val 55000"/>
              <a:gd name="adj2" fmla="val 11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19"/>
          <p:cNvGraphicFramePr>
            <a:graphicFrameLocks noChangeAspect="1"/>
          </p:cNvGraphicFramePr>
          <p:nvPr/>
        </p:nvGraphicFramePr>
        <p:xfrm>
          <a:off x="5410200" y="3048000"/>
          <a:ext cx="762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7" imgW="419040" imgH="203040" progId="Equation.3">
                  <p:embed/>
                </p:oleObj>
              </mc:Choice>
              <mc:Fallback>
                <p:oleObj name="Equation" r:id="rId7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048000"/>
                        <a:ext cx="7620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/>
          <p:cNvGraphicFramePr>
            <a:graphicFrameLocks noChangeAspect="1"/>
          </p:cNvGraphicFramePr>
          <p:nvPr/>
        </p:nvGraphicFramePr>
        <p:xfrm>
          <a:off x="6477000" y="3048000"/>
          <a:ext cx="7620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9" imgW="419040" imgH="203040" progId="Equation.3">
                  <p:embed/>
                </p:oleObj>
              </mc:Choice>
              <mc:Fallback>
                <p:oleObj name="Equation" r:id="rId9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048000"/>
                        <a:ext cx="7620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1"/>
          <p:cNvGraphicFramePr>
            <a:graphicFrameLocks noChangeAspect="1"/>
          </p:cNvGraphicFramePr>
          <p:nvPr/>
        </p:nvGraphicFramePr>
        <p:xfrm>
          <a:off x="7467600" y="3048000"/>
          <a:ext cx="9144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10" imgW="419040" imgH="203040" progId="Equation.3">
                  <p:embed/>
                </p:oleObj>
              </mc:Choice>
              <mc:Fallback>
                <p:oleObj name="Equation" r:id="rId10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048000"/>
                        <a:ext cx="9144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685800" y="45720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next three terms are:</a:t>
            </a:r>
          </a:p>
        </p:txBody>
      </p:sp>
      <p:graphicFrame>
        <p:nvGraphicFramePr>
          <p:cNvPr id="16" name="Object 24"/>
          <p:cNvGraphicFramePr>
            <a:graphicFrameLocks noChangeAspect="1"/>
          </p:cNvGraphicFramePr>
          <p:nvPr/>
        </p:nvGraphicFramePr>
        <p:xfrm>
          <a:off x="849313" y="5029200"/>
          <a:ext cx="18176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11" imgW="888840" imgH="203040" progId="Equation.3">
                  <p:embed/>
                </p:oleObj>
              </mc:Choice>
              <mc:Fallback>
                <p:oleObj name="Equation" r:id="rId11" imgW="888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5029200"/>
                        <a:ext cx="18176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7"/>
          <p:cNvGraphicFramePr>
            <a:graphicFrameLocks noChangeAspect="1"/>
          </p:cNvGraphicFramePr>
          <p:nvPr/>
        </p:nvGraphicFramePr>
        <p:xfrm>
          <a:off x="838200" y="5410200"/>
          <a:ext cx="17526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13" imgW="888840" imgH="203040" progId="Equation.3">
                  <p:embed/>
                </p:oleObj>
              </mc:Choice>
              <mc:Fallback>
                <p:oleObj name="Equation" r:id="rId13" imgW="888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10200"/>
                        <a:ext cx="17526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9"/>
          <p:cNvGraphicFramePr>
            <a:graphicFrameLocks noChangeAspect="1"/>
          </p:cNvGraphicFramePr>
          <p:nvPr/>
        </p:nvGraphicFramePr>
        <p:xfrm>
          <a:off x="838200" y="5791200"/>
          <a:ext cx="16764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15" imgW="901440" imgH="203040" progId="Equation.3">
                  <p:embed/>
                </p:oleObj>
              </mc:Choice>
              <mc:Fallback>
                <p:oleObj name="Equation" r:id="rId15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791200"/>
                        <a:ext cx="16764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30"/>
          <p:cNvSpPr>
            <a:spLocks noChangeArrowheads="1"/>
          </p:cNvSpPr>
          <p:nvPr/>
        </p:nvSpPr>
        <p:spPr bwMode="auto">
          <a:xfrm>
            <a:off x="3505200" y="2590800"/>
            <a:ext cx="9906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" name="Object 31"/>
          <p:cNvGraphicFramePr>
            <a:graphicFrameLocks noChangeAspect="1"/>
          </p:cNvGraphicFramePr>
          <p:nvPr/>
        </p:nvGraphicFramePr>
        <p:xfrm>
          <a:off x="4572000" y="4800600"/>
          <a:ext cx="358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17" imgW="1168200" imgH="203040" progId="Equation.3">
                  <p:embed/>
                </p:oleObj>
              </mc:Choice>
              <mc:Fallback>
                <p:oleObj name="Equation" r:id="rId17" imgW="1168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00600"/>
                        <a:ext cx="35814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3"/>
          <p:cNvGraphicFramePr>
            <a:graphicFrameLocks noChangeAspect="1"/>
          </p:cNvGraphicFramePr>
          <p:nvPr/>
        </p:nvGraphicFramePr>
        <p:xfrm>
          <a:off x="4724400" y="5638800"/>
          <a:ext cx="3886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19" imgW="571320" imgH="203040" progId="Equation.3">
                  <p:embed/>
                </p:oleObj>
              </mc:Choice>
              <mc:Fallback>
                <p:oleObj name="Equation" r:id="rId19" imgW="571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638800"/>
                        <a:ext cx="3886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912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9" grpId="0" animBg="1"/>
      <p:bldP spid="10" grpId="0" animBg="1"/>
      <p:bldP spid="11" grpId="0" animBg="1"/>
      <p:bldP spid="15" grpId="0" autoUpdateAnimBg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66800" y="381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mtClean="0"/>
              <a:t>Geometric Sequence</a:t>
            </a:r>
            <a:endParaRPr lang="en-US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3000" y="17526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Find the next three numbers or terms in each pattern.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058863" y="2209800"/>
          <a:ext cx="268287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" imgW="1002960" imgH="203040" progId="Equation.3">
                  <p:embed/>
                </p:oleObj>
              </mc:Choice>
              <mc:Fallback>
                <p:oleObj name="Equation" r:id="rId3" imgW="1002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2209800"/>
                        <a:ext cx="2682875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14400" y="3429000"/>
            <a:ext cx="800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Look for a pattern: usually a procedure or rule that uses the same number or expression each time to find the next term.  The pattern is to multiply 3 to each term.      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010150" y="2286000"/>
          <a:ext cx="34226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5" imgW="1346040" imgH="203040" progId="Equation.3">
                  <p:embed/>
                </p:oleObj>
              </mc:Choice>
              <mc:Fallback>
                <p:oleObj name="Equation" r:id="rId5" imgW="1346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2286000"/>
                        <a:ext cx="34226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410200" y="2743200"/>
            <a:ext cx="838200" cy="228600"/>
          </a:xfrm>
          <a:prstGeom prst="curvedUpArrow">
            <a:avLst>
              <a:gd name="adj1" fmla="val 73333"/>
              <a:gd name="adj2" fmla="val 14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324600" y="2743200"/>
            <a:ext cx="762000" cy="228600"/>
          </a:xfrm>
          <a:prstGeom prst="curvedUpArrow">
            <a:avLst>
              <a:gd name="adj1" fmla="val 66667"/>
              <a:gd name="adj2" fmla="val 13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7315200" y="2743200"/>
            <a:ext cx="838200" cy="304800"/>
          </a:xfrm>
          <a:prstGeom prst="curvedUpArrow">
            <a:avLst>
              <a:gd name="adj1" fmla="val 55000"/>
              <a:gd name="adj2" fmla="val 11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5605463" y="3070225"/>
          <a:ext cx="369887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7" imgW="203040" imgH="177480" progId="Equation.3">
                  <p:embed/>
                </p:oleObj>
              </mc:Choice>
              <mc:Fallback>
                <p:oleObj name="Equation" r:id="rId7" imgW="2030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3070225"/>
                        <a:ext cx="369887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6672263" y="3070225"/>
          <a:ext cx="369887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9" imgW="203040" imgH="177480" progId="Equation.3">
                  <p:embed/>
                </p:oleObj>
              </mc:Choice>
              <mc:Fallback>
                <p:oleObj name="Equation" r:id="rId9" imgW="2030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3070225"/>
                        <a:ext cx="369887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7702550" y="3074988"/>
          <a:ext cx="4429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11" imgW="203040" imgH="177480" progId="Equation.3">
                  <p:embed/>
                </p:oleObj>
              </mc:Choice>
              <mc:Fallback>
                <p:oleObj name="Equation" r:id="rId11" imgW="2030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2550" y="3074988"/>
                        <a:ext cx="44291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85800" y="45720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next three terms are:</a:t>
            </a:r>
          </a:p>
        </p:txBody>
      </p:sp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838200" y="4953000"/>
          <a:ext cx="546100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13" imgW="266400" imgH="634680" progId="Equation.3">
                  <p:embed/>
                </p:oleObj>
              </mc:Choice>
              <mc:Fallback>
                <p:oleObj name="Equation" r:id="rId13" imgW="2664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953000"/>
                        <a:ext cx="546100" cy="1300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1752600" y="5105400"/>
          <a:ext cx="550863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15" imgW="279360" imgH="787320" progId="Equation.3">
                  <p:embed/>
                </p:oleObj>
              </mc:Choice>
              <mc:Fallback>
                <p:oleObj name="Equation" r:id="rId15" imgW="27936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105400"/>
                        <a:ext cx="550863" cy="155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2971800" y="5029200"/>
          <a:ext cx="798513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17" imgW="355320" imgH="812520" progId="Equation.3">
                  <p:embed/>
                </p:oleObj>
              </mc:Choice>
              <mc:Fallback>
                <p:oleObj name="Equation" r:id="rId17" imgW="3553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29200"/>
                        <a:ext cx="798513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3505200" y="2590800"/>
            <a:ext cx="9906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" name="Object 18"/>
          <p:cNvGraphicFramePr>
            <a:graphicFrameLocks noChangeAspect="1"/>
          </p:cNvGraphicFramePr>
          <p:nvPr/>
        </p:nvGraphicFramePr>
        <p:xfrm>
          <a:off x="4572000" y="4800600"/>
          <a:ext cx="358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19" imgW="1168200" imgH="203040" progId="Equation.3">
                  <p:embed/>
                </p:oleObj>
              </mc:Choice>
              <mc:Fallback>
                <p:oleObj name="Equation" r:id="rId19" imgW="1168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00600"/>
                        <a:ext cx="35814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9"/>
          <p:cNvGraphicFramePr>
            <a:graphicFrameLocks noChangeAspect="1"/>
          </p:cNvGraphicFramePr>
          <p:nvPr/>
        </p:nvGraphicFramePr>
        <p:xfrm>
          <a:off x="4724400" y="5638800"/>
          <a:ext cx="3886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21" imgW="571320" imgH="203040" progId="Equation.3">
                  <p:embed/>
                </p:oleObj>
              </mc:Choice>
              <mc:Fallback>
                <p:oleObj name="Equation" r:id="rId21" imgW="571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638800"/>
                        <a:ext cx="3886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235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9" grpId="0" animBg="1"/>
      <p:bldP spid="10" grpId="0" animBg="1"/>
      <p:bldP spid="11" grpId="0" animBg="1"/>
      <p:bldP spid="15" grpId="0" autoUpdateAnimBg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381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mtClean="0"/>
              <a:t>Geometric Sequence</a:t>
            </a:r>
            <a:endParaRPr lang="en-US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3000" y="16002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Find the next three numbers or terms in each pattern.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889000" y="2209800"/>
          <a:ext cx="36004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1346040" imgH="203040" progId="Equation.3">
                  <p:embed/>
                </p:oleObj>
              </mc:Choice>
              <mc:Fallback>
                <p:oleObj name="Equation" r:id="rId3" imgW="1346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2209800"/>
                        <a:ext cx="360045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5800" y="2819400"/>
            <a:ext cx="4876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Look for a pattern: usually a procedure or rule that uses the same number or expression each time to find the next term.  The pattern is to divide by 2 to each term.      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656138" y="2057400"/>
          <a:ext cx="44878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1765080" imgH="203040" progId="Equation.3">
                  <p:embed/>
                </p:oleObj>
              </mc:Choice>
              <mc:Fallback>
                <p:oleObj name="Equation" r:id="rId5" imgW="1765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2057400"/>
                        <a:ext cx="44878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638800" y="2438400"/>
            <a:ext cx="838200" cy="228600"/>
          </a:xfrm>
          <a:prstGeom prst="curvedUpArrow">
            <a:avLst>
              <a:gd name="adj1" fmla="val 73333"/>
              <a:gd name="adj2" fmla="val 14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553200" y="2438400"/>
            <a:ext cx="990600" cy="228600"/>
          </a:xfrm>
          <a:prstGeom prst="curvedUpArrow">
            <a:avLst>
              <a:gd name="adj1" fmla="val 86667"/>
              <a:gd name="adj2" fmla="val 17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7620000" y="2438400"/>
            <a:ext cx="1066800" cy="304800"/>
          </a:xfrm>
          <a:prstGeom prst="curvedUp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5257800" y="2667000"/>
          <a:ext cx="11128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7" imgW="609480" imgH="393480" progId="Equation.3">
                  <p:embed/>
                </p:oleObj>
              </mc:Choice>
              <mc:Fallback>
                <p:oleObj name="Equation" r:id="rId7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667000"/>
                        <a:ext cx="111283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6553200" y="2590800"/>
          <a:ext cx="11128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9" imgW="609480" imgH="393480" progId="Equation.3">
                  <p:embed/>
                </p:oleObj>
              </mc:Choice>
              <mc:Fallback>
                <p:oleObj name="Equation" r:id="rId9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590800"/>
                        <a:ext cx="1112838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7815263" y="2590800"/>
          <a:ext cx="1328737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11" imgW="609480" imgH="393480" progId="Equation.3">
                  <p:embed/>
                </p:oleObj>
              </mc:Choice>
              <mc:Fallback>
                <p:oleObj name="Equation" r:id="rId11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5263" y="2590800"/>
                        <a:ext cx="1328737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762000" y="4800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next three terms are:</a:t>
            </a:r>
          </a:p>
        </p:txBody>
      </p:sp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762000" y="5181600"/>
          <a:ext cx="12954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13" imgW="1066680" imgH="838080" progId="Equation.3">
                  <p:embed/>
                </p:oleObj>
              </mc:Choice>
              <mc:Fallback>
                <p:oleObj name="Equation" r:id="rId13" imgW="10666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81600"/>
                        <a:ext cx="12954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4419600" y="5524500"/>
          <a:ext cx="1447800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15" imgW="1054080" imgH="838080" progId="Equation.3">
                  <p:embed/>
                </p:oleObj>
              </mc:Choice>
              <mc:Fallback>
                <p:oleObj name="Equation" r:id="rId15" imgW="10540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524500"/>
                        <a:ext cx="1447800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2514600" y="5334000"/>
          <a:ext cx="13716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17" imgW="965160" imgH="838080" progId="Equation.3">
                  <p:embed/>
                </p:oleObj>
              </mc:Choice>
              <mc:Fallback>
                <p:oleObj name="Equation" r:id="rId17" imgW="9651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334000"/>
                        <a:ext cx="1371600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3505200" y="2590800"/>
            <a:ext cx="9906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" name="Object 18"/>
          <p:cNvGraphicFramePr>
            <a:graphicFrameLocks noChangeAspect="1"/>
          </p:cNvGraphicFramePr>
          <p:nvPr/>
        </p:nvGraphicFramePr>
        <p:xfrm>
          <a:off x="5334000" y="5029200"/>
          <a:ext cx="3810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19" imgW="1384200" imgH="203040" progId="Equation.3">
                  <p:embed/>
                </p:oleObj>
              </mc:Choice>
              <mc:Fallback>
                <p:oleObj name="Equation" r:id="rId19" imgW="1384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029200"/>
                        <a:ext cx="38100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9"/>
          <p:cNvGraphicFramePr>
            <a:graphicFrameLocks noChangeAspect="1"/>
          </p:cNvGraphicFramePr>
          <p:nvPr/>
        </p:nvGraphicFramePr>
        <p:xfrm>
          <a:off x="6388100" y="5715000"/>
          <a:ext cx="2755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21" imgW="469800" imgH="203040" progId="Equation.3">
                  <p:embed/>
                </p:oleObj>
              </mc:Choice>
              <mc:Fallback>
                <p:oleObj name="Equation" r:id="rId21" imgW="469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100" y="5715000"/>
                        <a:ext cx="27559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omment 20"/>
          <p:cNvSpPr>
            <a:spLocks noChangeArrowheads="1"/>
          </p:cNvSpPr>
          <p:nvPr/>
        </p:nvSpPr>
        <p:spPr bwMode="auto">
          <a:xfrm>
            <a:off x="5257800" y="3429000"/>
            <a:ext cx="3886200" cy="156845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Note: To divide by a number is the same as multiplying by its reciprocal. The pattern for a geometric sequence is represented as a multiplication pattern. For example: to divide by 2 is represented as the pattern multiply by ½. </a:t>
            </a:r>
          </a:p>
        </p:txBody>
      </p:sp>
    </p:spTree>
    <p:extLst>
      <p:ext uri="{BB962C8B-B14F-4D97-AF65-F5344CB8AC3E}">
        <p14:creationId xmlns:p14="http://schemas.microsoft.com/office/powerpoint/2010/main" val="197530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9" grpId="0" animBg="1"/>
      <p:bldP spid="10" grpId="0" animBg="1"/>
      <p:bldP spid="11" grpId="0" animBg="1"/>
      <p:bldP spid="15" grpId="0" autoUpdateAnimBg="0"/>
      <p:bldP spid="19" grpId="0" animBg="1"/>
      <p:bldP spid="2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381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mtClean="0"/>
              <a:t>Geometric Sequence</a:t>
            </a:r>
            <a:endParaRPr lang="en-US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3000" y="16002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Find the next three expressions or terms in each pattern.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100138" y="2209800"/>
          <a:ext cx="322738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1206360" imgH="203040" progId="Equation.3">
                  <p:embed/>
                </p:oleObj>
              </mc:Choice>
              <mc:Fallback>
                <p:oleObj name="Equation" r:id="rId3" imgW="1206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2209800"/>
                        <a:ext cx="3227387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66800" y="3200400"/>
            <a:ext cx="7848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Look for a pattern: usually a procedure or rule that uses the same number or expression each time to find the next term.  The pattern is to multiply by 2 to each term or expression.      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672013" y="2057400"/>
          <a:ext cx="445611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1752480" imgH="203040" progId="Equation.3">
                  <p:embed/>
                </p:oleObj>
              </mc:Choice>
              <mc:Fallback>
                <p:oleObj name="Equation" r:id="rId5" imgW="1752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2057400"/>
                        <a:ext cx="445611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638800" y="2438400"/>
            <a:ext cx="838200" cy="228600"/>
          </a:xfrm>
          <a:prstGeom prst="curvedUpArrow">
            <a:avLst>
              <a:gd name="adj1" fmla="val 73333"/>
              <a:gd name="adj2" fmla="val 14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553200" y="2438400"/>
            <a:ext cx="990600" cy="228600"/>
          </a:xfrm>
          <a:prstGeom prst="curvedUpArrow">
            <a:avLst>
              <a:gd name="adj1" fmla="val 86667"/>
              <a:gd name="adj2" fmla="val 17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7620000" y="2438400"/>
            <a:ext cx="1066800" cy="304800"/>
          </a:xfrm>
          <a:prstGeom prst="curvedUp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5715000" y="2743200"/>
          <a:ext cx="39370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7" imgW="215640" imgH="164880" progId="Equation.3">
                  <p:embed/>
                </p:oleObj>
              </mc:Choice>
              <mc:Fallback>
                <p:oleObj name="Equation" r:id="rId7" imgW="2156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743200"/>
                        <a:ext cx="393700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6858000" y="2743200"/>
          <a:ext cx="3937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9" imgW="215640" imgH="164880" progId="Equation.3">
                  <p:embed/>
                </p:oleObj>
              </mc:Choice>
              <mc:Fallback>
                <p:oleObj name="Equation" r:id="rId9" imgW="2156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743200"/>
                        <a:ext cx="3937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8001000" y="2743200"/>
          <a:ext cx="4699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1" imgW="215640" imgH="164880" progId="Equation.3">
                  <p:embed/>
                </p:oleObj>
              </mc:Choice>
              <mc:Fallback>
                <p:oleObj name="Equation" r:id="rId11" imgW="2156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2743200"/>
                        <a:ext cx="4699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85800" y="44958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next three terms are:</a:t>
            </a:r>
          </a:p>
        </p:txBody>
      </p:sp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990600" y="5029200"/>
          <a:ext cx="369888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13" imgW="304560" imgH="634680" progId="Equation.3">
                  <p:embed/>
                </p:oleObj>
              </mc:Choice>
              <mc:Fallback>
                <p:oleObj name="Equation" r:id="rId13" imgW="3045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029200"/>
                        <a:ext cx="369888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3276600" y="5715000"/>
          <a:ext cx="5048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15" imgW="368280" imgH="634680" progId="Equation.3">
                  <p:embed/>
                </p:oleObj>
              </mc:Choice>
              <mc:Fallback>
                <p:oleObj name="Equation" r:id="rId15" imgW="3682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715000"/>
                        <a:ext cx="50482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2133600" y="5334000"/>
          <a:ext cx="4508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17" imgW="317160" imgH="634680" progId="Equation.3">
                  <p:embed/>
                </p:oleObj>
              </mc:Choice>
              <mc:Fallback>
                <p:oleObj name="Equation" r:id="rId17" imgW="3171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334000"/>
                        <a:ext cx="45085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3505200" y="2590800"/>
            <a:ext cx="9906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" name="Object 18"/>
          <p:cNvGraphicFramePr>
            <a:graphicFrameLocks noChangeAspect="1"/>
          </p:cNvGraphicFramePr>
          <p:nvPr/>
        </p:nvGraphicFramePr>
        <p:xfrm>
          <a:off x="4495800" y="4724400"/>
          <a:ext cx="37750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19" imgW="1371600" imgH="203040" progId="Equation.3">
                  <p:embed/>
                </p:oleObj>
              </mc:Choice>
              <mc:Fallback>
                <p:oleObj name="Equation" r:id="rId19" imgW="1371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724400"/>
                        <a:ext cx="37750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9"/>
          <p:cNvGraphicFramePr>
            <a:graphicFrameLocks noChangeAspect="1"/>
          </p:cNvGraphicFramePr>
          <p:nvPr/>
        </p:nvGraphicFramePr>
        <p:xfrm>
          <a:off x="5105400" y="5410200"/>
          <a:ext cx="3657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21" imgW="977760" imgH="203040" progId="Equation.3">
                  <p:embed/>
                </p:oleObj>
              </mc:Choice>
              <mc:Fallback>
                <p:oleObj name="Equation" r:id="rId21" imgW="977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410200"/>
                        <a:ext cx="3657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145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9" grpId="0" animBg="1"/>
      <p:bldP spid="10" grpId="0" animBg="1"/>
      <p:bldP spid="11" grpId="0" animBg="1"/>
      <p:bldP spid="15" grpId="0" autoUpdateAnimBg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381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mtClean="0"/>
              <a:t>Arithmetic Sequence</a:t>
            </a:r>
            <a:endParaRPr lang="en-US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3000" y="16002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Find the next three expressions or terms in each pattern.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990600" y="1981200"/>
          <a:ext cx="609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3" imgW="2044440" imgH="203040" progId="Equation.3">
                  <p:embed/>
                </p:oleObj>
              </mc:Choice>
              <mc:Fallback>
                <p:oleObj name="Equation" r:id="rId3" imgW="2044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81200"/>
                        <a:ext cx="6096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14400" y="3505200"/>
            <a:ext cx="7848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/>
              <a:t>Look for a pattern: usually a procedure or rule that uses the same number or expression each time to find the next term.  The pattern is to add 2</a:t>
            </a:r>
            <a:r>
              <a:rPr lang="en-US" altLang="en-US" i="1"/>
              <a:t>m</a:t>
            </a:r>
            <a:r>
              <a:rPr lang="en-US" altLang="en-US"/>
              <a:t>+3 to each term or expression.      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2622550" y="2438400"/>
          <a:ext cx="65214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5" imgW="2565360" imgH="203040" progId="Equation.3">
                  <p:embed/>
                </p:oleObj>
              </mc:Choice>
              <mc:Fallback>
                <p:oleObj name="Equation" r:id="rId5" imgW="2565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50" y="2438400"/>
                        <a:ext cx="65214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038600" y="2895600"/>
            <a:ext cx="838200" cy="228600"/>
          </a:xfrm>
          <a:prstGeom prst="curvedUpArrow">
            <a:avLst>
              <a:gd name="adj1" fmla="val 73333"/>
              <a:gd name="adj2" fmla="val 14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5486400" y="2895600"/>
            <a:ext cx="990600" cy="228600"/>
          </a:xfrm>
          <a:prstGeom prst="curvedUpArrow">
            <a:avLst>
              <a:gd name="adj1" fmla="val 86667"/>
              <a:gd name="adj2" fmla="val 17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6934200" y="2895600"/>
            <a:ext cx="1066800" cy="304800"/>
          </a:xfrm>
          <a:prstGeom prst="curvedUp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4038600" y="3200400"/>
          <a:ext cx="8112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7" imgW="444240" imgH="177480" progId="Equation.3">
                  <p:embed/>
                </p:oleObj>
              </mc:Choice>
              <mc:Fallback>
                <p:oleObj name="Equation" r:id="rId7" imgW="444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200400"/>
                        <a:ext cx="811213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5638800" y="3200400"/>
          <a:ext cx="80962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9" imgW="444240" imgH="177480" progId="Equation.3">
                  <p:embed/>
                </p:oleObj>
              </mc:Choice>
              <mc:Fallback>
                <p:oleObj name="Equation" r:id="rId9" imgW="444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200400"/>
                        <a:ext cx="80962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/>
        </p:nvGraphicFramePr>
        <p:xfrm>
          <a:off x="7162800" y="3200400"/>
          <a:ext cx="9683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1" imgW="444240" imgH="177480" progId="Equation.3">
                  <p:embed/>
                </p:oleObj>
              </mc:Choice>
              <mc:Fallback>
                <p:oleObj name="Equation" r:id="rId11" imgW="444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200400"/>
                        <a:ext cx="9683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752600" y="48768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next three terms are:</a:t>
            </a:r>
          </a:p>
        </p:txBody>
      </p:sp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5105400" y="4724400"/>
          <a:ext cx="10509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13" imgW="672840" imgH="634680" progId="Equation.3">
                  <p:embed/>
                </p:oleObj>
              </mc:Choice>
              <mc:Fallback>
                <p:oleObj name="Equation" r:id="rId13" imgW="67284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24400"/>
                        <a:ext cx="10509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7848600" y="5181600"/>
          <a:ext cx="10445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15" imgW="761760" imgH="634680" progId="Equation.3">
                  <p:embed/>
                </p:oleObj>
              </mc:Choice>
              <mc:Fallback>
                <p:oleObj name="Equation" r:id="rId15" imgW="7617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181600"/>
                        <a:ext cx="104457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6553200" y="4876800"/>
          <a:ext cx="973138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7" imgW="685800" imgH="634680" progId="Equation.3">
                  <p:embed/>
                </p:oleObj>
              </mc:Choice>
              <mc:Fallback>
                <p:oleObj name="Equation" r:id="rId17" imgW="6858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876800"/>
                        <a:ext cx="973138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1219200" y="2438400"/>
            <a:ext cx="990600" cy="3810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" name="Object 18"/>
          <p:cNvGraphicFramePr>
            <a:graphicFrameLocks noChangeAspect="1"/>
          </p:cNvGraphicFramePr>
          <p:nvPr/>
        </p:nvGraphicFramePr>
        <p:xfrm>
          <a:off x="2667000" y="6299200"/>
          <a:ext cx="622141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9" imgW="2260440" imgH="203040" progId="Equation.3">
                  <p:embed/>
                </p:oleObj>
              </mc:Choice>
              <mc:Fallback>
                <p:oleObj name="Equation" r:id="rId19" imgW="2260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6299200"/>
                        <a:ext cx="622141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9"/>
          <p:cNvGraphicFramePr>
            <a:graphicFrameLocks noChangeAspect="1"/>
          </p:cNvGraphicFramePr>
          <p:nvPr/>
        </p:nvGraphicFramePr>
        <p:xfrm>
          <a:off x="762000" y="5791200"/>
          <a:ext cx="5791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21" imgW="1688760" imgH="203040" progId="Equation.3">
                  <p:embed/>
                </p:oleObj>
              </mc:Choice>
              <mc:Fallback>
                <p:oleObj name="Equation" r:id="rId21" imgW="1688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791200"/>
                        <a:ext cx="5791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333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7" grpId="0" autoUpdateAnimBg="0"/>
      <p:bldP spid="9" grpId="0" animBg="1"/>
      <p:bldP spid="10" grpId="0" animBg="1"/>
      <p:bldP spid="11" grpId="0" animBg="1"/>
      <p:bldP spid="15" grpId="0" autoUpdateAnimBg="0"/>
      <p:bldP spid="19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510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Windows User</cp:lastModifiedBy>
  <cp:revision>3</cp:revision>
  <dcterms:created xsi:type="dcterms:W3CDTF">2018-03-27T08:31:39Z</dcterms:created>
  <dcterms:modified xsi:type="dcterms:W3CDTF">2018-03-27T14:25:54Z</dcterms:modified>
</cp:coreProperties>
</file>