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3" r:id="rId5"/>
    <p:sldId id="262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2072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9737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4961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0790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45626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3670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8166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4016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3725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5662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8743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1E9A2-D425-4D44-98A2-BBEB180CBBDF}" type="datetimeFigureOut">
              <a:rPr lang="en-IN" smtClean="0"/>
              <a:t>19-03-2018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1829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IN" dirty="0" smtClean="0"/>
              <a:t>Ratio and Proportion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722376" y="1133856"/>
                <a:ext cx="10631424" cy="5043107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 smtClean="0"/>
                  <a:t>Ratio is the relation between two quantities having similar unit.  The ratio of A to B is written as A:B  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𝐴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𝐵</m:t>
                        </m:r>
                      </m:den>
                    </m:f>
                  </m:oMath>
                </a14:m>
                <a:r>
                  <a:rPr lang="en-US" sz="2400" dirty="0"/>
                  <a:t>. Where A is antecedent and B is called consequent.</a:t>
                </a:r>
                <a:endParaRPr lang="en-IN" sz="2400" dirty="0"/>
              </a:p>
              <a:p>
                <a:r>
                  <a:rPr lang="en-US" sz="2400" dirty="0"/>
                  <a:t>Ex-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𝐴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𝐵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 = </m:t>
                    </m:r>
                    <m:f>
                      <m:f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𝐶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𝐷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sz="2400" dirty="0"/>
                  <a:t>=&gt; A : B :: C : D  or AD = BC</a:t>
                </a:r>
                <a:endParaRPr lang="en-IN" sz="2400" dirty="0"/>
              </a:p>
              <a:p>
                <a:r>
                  <a:rPr lang="en-US" sz="2400" dirty="0"/>
                  <a:t>Ex-a: b: c =A: B: C is same as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𝐴</m:t>
                        </m:r>
                      </m:den>
                    </m:f>
                  </m:oMath>
                </a14:m>
                <a:r>
                  <a:rPr lang="en-US" sz="2400" dirty="0"/>
                  <a:t>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𝐵</m:t>
                        </m:r>
                      </m:den>
                    </m:f>
                  </m:oMath>
                </a14:m>
                <a:r>
                  <a:rPr lang="en-US" sz="2400" dirty="0"/>
                  <a:t>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𝐶</m:t>
                        </m:r>
                      </m:den>
                    </m:f>
                  </m:oMath>
                </a14:m>
                <a:r>
                  <a:rPr lang="en-US" sz="2400" dirty="0"/>
                  <a:t> :</a:t>
                </a:r>
                <a:endParaRPr lang="en-IN" sz="2400" dirty="0"/>
              </a:p>
              <a:p>
                <a:r>
                  <a:rPr lang="en-US" sz="2400" dirty="0" smtClean="0"/>
                  <a:t>If</a:t>
                </a:r>
                <a14:m>
                  <m:oMath xmlns:m="http://schemas.openxmlformats.org/officeDocument/2006/math">
                    <m:r>
                      <a:rPr lang="en-IN" sz="2400" b="0" i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 : </m:t>
                    </m:r>
                    <m:f>
                      <m:f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𝑡h𝑒𝑛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</m:oMath>
                </a14:m>
                <a:r>
                  <a:rPr lang="en-US" sz="2400" dirty="0"/>
                  <a:t> (Called compo-</a:t>
                </a:r>
                <a:r>
                  <a:rPr lang="en-US" sz="2400" dirty="0" err="1"/>
                  <a:t>dendo</a:t>
                </a:r>
                <a:r>
                  <a:rPr lang="en-US" sz="2400" dirty="0"/>
                  <a:t> property)</a:t>
                </a:r>
                <a:endParaRPr lang="en-IN" sz="2400" dirty="0"/>
              </a:p>
              <a:p>
                <a:r>
                  <a:rPr lang="en-US" sz="2400" dirty="0"/>
                  <a:t>If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 : </m:t>
                    </m:r>
                    <m:f>
                      <m:f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𝑡h𝑒𝑛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</m:oMath>
                </a14:m>
                <a:r>
                  <a:rPr lang="en-US" sz="2400" dirty="0"/>
                  <a:t> (Called </a:t>
                </a:r>
                <a:r>
                  <a:rPr lang="en-US" sz="2400" dirty="0" err="1"/>
                  <a:t>divi-dendo</a:t>
                </a:r>
                <a:r>
                  <a:rPr lang="en-US" sz="2400" dirty="0"/>
                  <a:t> property)</a:t>
                </a:r>
                <a:endParaRPr lang="en-IN" sz="2400" dirty="0"/>
              </a:p>
              <a:p>
                <a:r>
                  <a:rPr lang="en-US" sz="2400" dirty="0"/>
                  <a:t>If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 : </m:t>
                    </m:r>
                    <m:f>
                      <m:f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𝑡h𝑒𝑛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</m:oMath>
                </a14:m>
                <a:r>
                  <a:rPr lang="en-US" sz="2400" dirty="0"/>
                  <a:t> ( Called </a:t>
                </a:r>
                <a:r>
                  <a:rPr lang="en-US" sz="2400" dirty="0" err="1"/>
                  <a:t>compodendo</a:t>
                </a:r>
                <a:r>
                  <a:rPr lang="en-US" sz="2400" dirty="0"/>
                  <a:t> and </a:t>
                </a:r>
                <a:r>
                  <a:rPr lang="en-US" sz="2400" dirty="0" err="1"/>
                  <a:t>dividendo</a:t>
                </a:r>
                <a:r>
                  <a:rPr lang="en-US" sz="2400" dirty="0"/>
                  <a:t> property)</a:t>
                </a:r>
                <a:endParaRPr lang="en-IN" sz="2400" dirty="0"/>
              </a:p>
              <a:p>
                <a:r>
                  <a:rPr lang="en-US" sz="2400" dirty="0"/>
                  <a:t>If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𝑒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𝑓</m:t>
                        </m:r>
                      </m:den>
                    </m:f>
                  </m:oMath>
                </a14:m>
                <a:r>
                  <a:rPr lang="en-US" sz="2400" dirty="0"/>
                  <a:t> ……………then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+…………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+…………</m:t>
                        </m:r>
                      </m:den>
                    </m:f>
                  </m:oMath>
                </a14:m>
                <a:r>
                  <a:rPr lang="en-US" sz="2400" dirty="0"/>
                  <a:t> = each individual ratio i.e.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𝑜𝑟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</m:oMath>
                </a14:m>
                <a:r>
                  <a:rPr lang="en-IN" sz="2400" dirty="0" smtClean="0"/>
                  <a:t> 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num>
                      <m:den>
                        <m:r>
                          <a:rPr lang="en-IN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N" sz="2400" dirty="0" smtClean="0"/>
                  <a:t>and so on.</a:t>
                </a:r>
                <a:endParaRPr lang="en-IN" sz="2400" dirty="0"/>
              </a:p>
              <a:p>
                <a:r>
                  <a:rPr lang="en-US" sz="2400" dirty="0"/>
                  <a:t>If A &gt; B 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𝐶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𝐶</m:t>
                        </m:r>
                      </m:den>
                    </m:f>
                  </m:oMath>
                </a14:m>
                <a:r>
                  <a:rPr lang="en-US" sz="2400" dirty="0"/>
                  <a:t> &lt;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𝐴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𝐵</m:t>
                        </m:r>
                      </m:den>
                    </m:f>
                  </m:oMath>
                </a14:m>
                <a:r>
                  <a:rPr lang="en-US" sz="2400" dirty="0"/>
                  <a:t>, Where A, B, C are natural numbers.</a:t>
                </a:r>
                <a:endParaRPr lang="en-IN" sz="2400" dirty="0"/>
              </a:p>
              <a:p>
                <a:endParaRPr lang="en-IN" sz="2400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2376" y="1133856"/>
                <a:ext cx="10631424" cy="5043107"/>
              </a:xfrm>
              <a:blipFill rotWithShape="0">
                <a:blip r:embed="rId2"/>
                <a:stretch>
                  <a:fillRect l="-803" t="-1693" r="-1319" b="-931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462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Example of Ratio and proportion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dirty="0"/>
                  <a:t>Ex- If 12 : 18 :: x :24  then value of x = ?</a:t>
                </a:r>
                <a:endParaRPr lang="en-IN" dirty="0"/>
              </a:p>
              <a:p>
                <a:r>
                  <a:rPr lang="en-US" dirty="0"/>
                  <a:t>Sol-12:18 :: x:24 =&gt;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18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24</m:t>
                        </m:r>
                      </m:den>
                    </m:f>
                  </m:oMath>
                </a14:m>
                <a:r>
                  <a:rPr lang="en-US" dirty="0"/>
                  <a:t> =&gt; 18x = 24x12 =&gt;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288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18</m:t>
                        </m:r>
                      </m:den>
                    </m:f>
                  </m:oMath>
                </a14:m>
                <a:r>
                  <a:rPr lang="en-US" dirty="0"/>
                  <a:t> =16.</a:t>
                </a:r>
                <a:endParaRPr lang="en-IN" dirty="0"/>
              </a:p>
              <a:p>
                <a:r>
                  <a:rPr lang="en-US" dirty="0"/>
                  <a:t>Now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r>
                  <a:rPr lang="en-US" dirty="0"/>
                  <a:t>  =&gt; b</a:t>
                </a:r>
                <a:r>
                  <a:rPr lang="en-US" baseline="30000" dirty="0"/>
                  <a:t>2 </a:t>
                </a:r>
                <a:r>
                  <a:rPr lang="en-US" dirty="0"/>
                  <a:t> = ac  =&gt; b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𝑎𝑐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 ,  </m:t>
                        </m:r>
                      </m:e>
                    </m:rad>
                  </m:oMath>
                </a14:m>
                <a:r>
                  <a:rPr lang="en-US" dirty="0"/>
                  <a:t>where a,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is</m:t>
                    </m:r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called</m:t>
                    </m:r>
                    <m:r>
                      <a:rPr lang="en-US">
                        <a:latin typeface="Cambria Math" panose="02040503050406030204" pitchFamily="18" charset="0"/>
                      </a:rPr>
                      <m:t>  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first</m:t>
                    </m:r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proportion</m:t>
                    </m:r>
                    <m:r>
                      <a:rPr lang="en-US">
                        <a:latin typeface="Cambria Math" panose="02040503050406030204" pitchFamily="18" charset="0"/>
                      </a:rPr>
                      <m:t>,  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c</m:t>
                    </m:r>
                    <m:r>
                      <a:rPr lang="en-US">
                        <a:latin typeface="Cambria Math" panose="02040503050406030204" pitchFamily="18" charset="0"/>
                      </a:rPr>
                      <m:t>,  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is</m:t>
                    </m:r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called</m:t>
                    </m:r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last</m:t>
                    </m:r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proportion</m:t>
                    </m:r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and</m:t>
                    </m:r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b</m:t>
                    </m:r>
                    <m:r>
                      <a:rPr lang="en-US">
                        <a:latin typeface="Cambria Math" panose="02040503050406030204" pitchFamily="18" charset="0"/>
                      </a:rPr>
                      <m:t>,  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is</m:t>
                    </m:r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called</m:t>
                    </m:r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mean</m:t>
                    </m:r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proportion</m:t>
                    </m:r>
                    <m:r>
                      <a:rPr lang="en-US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dirty="0"/>
                  <a:t> </a:t>
                </a:r>
                <a:endParaRPr lang="en-IN" dirty="0"/>
              </a:p>
              <a:p>
                <a:r>
                  <a:rPr lang="en-US" dirty="0"/>
                  <a:t>Ex- Find mean position and third proportion of two numbers 9 and 4.</a:t>
                </a:r>
                <a:endParaRPr lang="en-IN" dirty="0"/>
              </a:p>
              <a:p>
                <a:r>
                  <a:rPr lang="en-US" dirty="0"/>
                  <a:t>If x is mean, then, x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9 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4</m:t>
                        </m:r>
                      </m:e>
                    </m:rad>
                  </m:oMath>
                </a14:m>
                <a:r>
                  <a:rPr lang="en-US" dirty="0"/>
                  <a:t>  =3 x 2 = 6. To find 3</a:t>
                </a:r>
                <a:r>
                  <a:rPr lang="en-US" baseline="30000" dirty="0"/>
                  <a:t>rd</a:t>
                </a:r>
                <a:r>
                  <a:rPr lang="en-US" dirty="0"/>
                  <a:t> proportion, </a:t>
                </a:r>
                <a:r>
                  <a:rPr lang="en-US" dirty="0" err="1"/>
                  <a:t>i.e</a:t>
                </a:r>
                <a:r>
                  <a:rPr lang="en-US" dirty="0"/>
                  <a:t> 9:4 :: 4:x =&gt;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IN" dirty="0"/>
              </a:p>
              <a:p>
                <a:pPr lvl="0"/>
                <a:r>
                  <a:rPr lang="en-US" dirty="0"/>
                  <a:t>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en-IN" dirty="0"/>
              </a:p>
              <a:p>
                <a:pPr marL="0" indent="0">
                  <a:buNone/>
                </a:pPr>
                <a:endParaRPr lang="en-IN" dirty="0"/>
              </a:p>
              <a:p>
                <a:pPr marL="0" indent="0">
                  <a:buNone/>
                </a:pPr>
                <a:endParaRPr lang="en-IN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928" t="-2101" r="-406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27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Example of Ratio and Proportion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71345"/>
                <a:ext cx="10515600" cy="4351338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sz="3200" dirty="0" err="1" smtClean="0"/>
                  <a:t>Rohit</a:t>
                </a:r>
                <a:r>
                  <a:rPr lang="en-US" sz="3200" dirty="0"/>
                  <a:t>, </a:t>
                </a:r>
                <a:r>
                  <a:rPr lang="en-US" sz="3200" dirty="0" err="1"/>
                  <a:t>Birat</a:t>
                </a:r>
                <a:r>
                  <a:rPr lang="en-US" sz="3200" dirty="0"/>
                  <a:t> and </a:t>
                </a:r>
                <a:r>
                  <a:rPr lang="en-US" sz="3200" dirty="0" err="1"/>
                  <a:t>Dhoni</a:t>
                </a:r>
                <a:r>
                  <a:rPr lang="en-US" sz="3200" dirty="0"/>
                  <a:t> are partners in a firm </a:t>
                </a:r>
                <a:r>
                  <a:rPr lang="en-US" sz="3200" dirty="0" err="1"/>
                  <a:t>Rohit</a:t>
                </a:r>
                <a:r>
                  <a:rPr lang="en-US" sz="3200" dirty="0"/>
                  <a:t> contributed Rs.10 lac for 6 months where as </a:t>
                </a:r>
                <a:r>
                  <a:rPr lang="en-US" sz="3200" dirty="0" err="1"/>
                  <a:t>Birat</a:t>
                </a:r>
                <a:r>
                  <a:rPr lang="en-US" sz="3200" dirty="0"/>
                  <a:t> and </a:t>
                </a:r>
                <a:r>
                  <a:rPr lang="en-US" sz="3200" dirty="0" err="1"/>
                  <a:t>Dhoni</a:t>
                </a:r>
                <a:r>
                  <a:rPr lang="en-US" sz="3200" dirty="0"/>
                  <a:t>  both contributed  Rs.7.5 lac each for full year. If at the end of year  profit is Rs.2.5 lac, then find share of </a:t>
                </a:r>
                <a:r>
                  <a:rPr lang="en-US" sz="3200" dirty="0" err="1"/>
                  <a:t>Rohit’s</a:t>
                </a:r>
                <a:r>
                  <a:rPr lang="en-US" sz="3200" dirty="0"/>
                  <a:t> profit.</a:t>
                </a:r>
                <a:endParaRPr lang="en-IN" sz="3200" dirty="0"/>
              </a:p>
              <a:p>
                <a:r>
                  <a:rPr lang="en-US" sz="3200" dirty="0" err="1"/>
                  <a:t>Ans</a:t>
                </a:r>
                <a:r>
                  <a:rPr lang="en-US" sz="3200" dirty="0"/>
                  <a:t>- Proportionate  capital of </a:t>
                </a:r>
                <a:r>
                  <a:rPr lang="en-US" sz="3200" dirty="0" err="1"/>
                  <a:t>Rohit</a:t>
                </a:r>
                <a:r>
                  <a:rPr lang="en-US" sz="3200" dirty="0"/>
                  <a:t>, </a:t>
                </a:r>
                <a:r>
                  <a:rPr lang="en-US" sz="3200" dirty="0" err="1"/>
                  <a:t>Birat</a:t>
                </a:r>
                <a:r>
                  <a:rPr lang="en-US" sz="3200" dirty="0"/>
                  <a:t> and </a:t>
                </a:r>
                <a:r>
                  <a:rPr lang="en-US" sz="3200" dirty="0" err="1"/>
                  <a:t>Dhoni</a:t>
                </a:r>
                <a:r>
                  <a:rPr lang="en-US" sz="3200" dirty="0"/>
                  <a:t> is = 10x6 : 7.5 x 12 : 7.5 x 12</a:t>
                </a:r>
                <a:endParaRPr lang="en-IN" sz="3200" dirty="0"/>
              </a:p>
              <a:p>
                <a:r>
                  <a:rPr lang="en-US" sz="3200" dirty="0"/>
                  <a:t>= 60 : 90 :90 = 2:3:3 Hence </a:t>
                </a:r>
                <a:r>
                  <a:rPr lang="en-US" sz="3200" dirty="0" err="1"/>
                  <a:t>Rohits</a:t>
                </a:r>
                <a:r>
                  <a:rPr lang="en-US" sz="3200" dirty="0"/>
                  <a:t> share = Rs.2.5 lac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2+3+3</m:t>
                        </m:r>
                      </m:den>
                    </m:f>
                  </m:oMath>
                </a14:m>
                <a:r>
                  <a:rPr lang="en-US" sz="3200" dirty="0"/>
                  <a:t> =Rs.250000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3200" dirty="0"/>
                  <a:t> =Rs.62500/=</a:t>
                </a:r>
                <a:endParaRPr lang="en-IN" sz="3200" dirty="0"/>
              </a:p>
              <a:p>
                <a:r>
                  <a:rPr lang="en-US" sz="3200" dirty="0" err="1"/>
                  <a:t>Birats</a:t>
                </a:r>
                <a:r>
                  <a:rPr lang="en-US" sz="3200" dirty="0"/>
                  <a:t> share = Rs.2.5 lac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2+3+3</m:t>
                        </m:r>
                      </m:den>
                    </m:f>
                  </m:oMath>
                </a14:m>
                <a:r>
                  <a:rPr lang="en-US" sz="3200" dirty="0"/>
                  <a:t> = Rs.250000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3200" dirty="0"/>
                  <a:t> =Rs.93750/-</a:t>
                </a:r>
                <a:endParaRPr lang="en-IN" sz="3200" dirty="0"/>
              </a:p>
              <a:p>
                <a:r>
                  <a:rPr lang="en-US" sz="3200" dirty="0"/>
                  <a:t>And </a:t>
                </a:r>
                <a:r>
                  <a:rPr lang="en-US" sz="3200" dirty="0" err="1"/>
                  <a:t>Dhoni’s</a:t>
                </a:r>
                <a:r>
                  <a:rPr lang="en-US" sz="3200" dirty="0"/>
                  <a:t> share = Rs.93750/-</a:t>
                </a:r>
                <a:endParaRPr lang="en-IN" sz="3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71345"/>
                <a:ext cx="10515600" cy="4351338"/>
              </a:xfrm>
              <a:blipFill rotWithShape="0">
                <a:blip r:embed="rId2"/>
                <a:stretch>
                  <a:fillRect l="-1217" t="-4482" b="-140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54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Points to remember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In a partnership, if investment is made by three partners as x</a:t>
            </a:r>
            <a:r>
              <a:rPr lang="en-US" baseline="-25000" dirty="0"/>
              <a:t>1 , </a:t>
            </a:r>
            <a:r>
              <a:rPr lang="en-US" dirty="0"/>
              <a:t>x</a:t>
            </a:r>
            <a:r>
              <a:rPr lang="en-US" baseline="-25000" dirty="0"/>
              <a:t>2, </a:t>
            </a:r>
            <a:r>
              <a:rPr lang="en-US" dirty="0"/>
              <a:t>x</a:t>
            </a:r>
            <a:r>
              <a:rPr lang="en-US" baseline="-25000" dirty="0"/>
              <a:t>3</a:t>
            </a:r>
            <a:r>
              <a:rPr lang="en-US" dirty="0"/>
              <a:t> respectively,  for time periods  t</a:t>
            </a:r>
            <a:r>
              <a:rPr lang="en-US" baseline="-25000" dirty="0"/>
              <a:t>1 , </a:t>
            </a:r>
            <a:r>
              <a:rPr lang="en-US" dirty="0"/>
              <a:t>t</a:t>
            </a:r>
            <a:r>
              <a:rPr lang="en-US" baseline="-25000" dirty="0"/>
              <a:t>2</a:t>
            </a:r>
            <a:r>
              <a:rPr lang="en-US" dirty="0"/>
              <a:t> , t</a:t>
            </a:r>
            <a:r>
              <a:rPr lang="en-US" baseline="-25000" dirty="0"/>
              <a:t>3  </a:t>
            </a:r>
            <a:r>
              <a:rPr lang="en-US" dirty="0"/>
              <a:t>then ratio of profit is given by </a:t>
            </a:r>
            <a:r>
              <a:rPr lang="en-US" baseline="-25000" dirty="0"/>
              <a:t> </a:t>
            </a:r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t</a:t>
            </a:r>
            <a:r>
              <a:rPr lang="en-US" baseline="-25000" dirty="0"/>
              <a:t>1 </a:t>
            </a:r>
            <a:r>
              <a:rPr lang="en-US" dirty="0"/>
              <a:t>: x</a:t>
            </a:r>
            <a:r>
              <a:rPr lang="en-US" baseline="-25000" dirty="0"/>
              <a:t>2</a:t>
            </a:r>
            <a:r>
              <a:rPr lang="en-US" dirty="0"/>
              <a:t>t</a:t>
            </a:r>
            <a:r>
              <a:rPr lang="en-US" baseline="-25000" dirty="0"/>
              <a:t>2</a:t>
            </a:r>
            <a:r>
              <a:rPr lang="en-US" dirty="0"/>
              <a:t> : </a:t>
            </a:r>
            <a:r>
              <a:rPr lang="en-US" dirty="0" smtClean="0"/>
              <a:t>x</a:t>
            </a:r>
            <a:r>
              <a:rPr lang="en-US" baseline="-25000" dirty="0" smtClean="0"/>
              <a:t>3</a:t>
            </a:r>
            <a:r>
              <a:rPr lang="en-US" dirty="0" smtClean="0"/>
              <a:t>t</a:t>
            </a:r>
            <a:r>
              <a:rPr lang="en-US" baseline="-25000" dirty="0" smtClean="0"/>
              <a:t>3</a:t>
            </a:r>
          </a:p>
          <a:p>
            <a:pPr marL="0" lvl="0" indent="0">
              <a:buNone/>
            </a:pPr>
            <a:endParaRPr lang="en-IN" dirty="0"/>
          </a:p>
          <a:p>
            <a:pPr lvl="0"/>
            <a:r>
              <a:rPr lang="en-US" dirty="0"/>
              <a:t> If  x</a:t>
            </a:r>
            <a:r>
              <a:rPr lang="en-US" baseline="-25000" dirty="0"/>
              <a:t>1 , </a:t>
            </a:r>
            <a:r>
              <a:rPr lang="en-US" dirty="0"/>
              <a:t>x</a:t>
            </a:r>
            <a:r>
              <a:rPr lang="en-US" baseline="-25000" dirty="0"/>
              <a:t>2, </a:t>
            </a:r>
            <a:r>
              <a:rPr lang="en-US" dirty="0"/>
              <a:t>x</a:t>
            </a:r>
            <a:r>
              <a:rPr lang="en-US" baseline="-25000" dirty="0"/>
              <a:t>3 </a:t>
            </a:r>
            <a:r>
              <a:rPr lang="en-US" dirty="0"/>
              <a:t> is the ratio of investment and P</a:t>
            </a:r>
            <a:r>
              <a:rPr lang="en-US" baseline="-25000" dirty="0"/>
              <a:t>1</a:t>
            </a:r>
            <a:r>
              <a:rPr lang="en-US" dirty="0"/>
              <a:t>, P</a:t>
            </a:r>
            <a:r>
              <a:rPr lang="en-US" baseline="-25000" dirty="0"/>
              <a:t>2,</a:t>
            </a:r>
            <a:r>
              <a:rPr lang="en-US" dirty="0"/>
              <a:t>, P</a:t>
            </a:r>
            <a:r>
              <a:rPr lang="en-US" baseline="-25000" dirty="0"/>
              <a:t>3 </a:t>
            </a:r>
            <a:r>
              <a:rPr lang="en-US" dirty="0"/>
              <a:t> be the ratio of profit then time   period is </a:t>
            </a:r>
            <a:r>
              <a:rPr lang="en-US" dirty="0" smtClean="0"/>
              <a:t>given </a:t>
            </a:r>
            <a:r>
              <a:rPr lang="en-US" dirty="0"/>
              <a:t>by P</a:t>
            </a:r>
            <a:r>
              <a:rPr lang="en-US" baseline="-25000" dirty="0"/>
              <a:t>1</a:t>
            </a:r>
            <a:r>
              <a:rPr lang="en-US" dirty="0"/>
              <a:t> / x</a:t>
            </a:r>
            <a:r>
              <a:rPr lang="en-US" baseline="-25000" dirty="0"/>
              <a:t>1 </a:t>
            </a:r>
            <a:r>
              <a:rPr lang="en-US" dirty="0"/>
              <a:t>: P</a:t>
            </a:r>
            <a:r>
              <a:rPr lang="en-US" baseline="-25000" dirty="0"/>
              <a:t>2</a:t>
            </a:r>
            <a:r>
              <a:rPr lang="en-US" dirty="0"/>
              <a:t> / x</a:t>
            </a:r>
            <a:r>
              <a:rPr lang="en-US" baseline="-25000" dirty="0"/>
              <a:t>2 </a:t>
            </a:r>
            <a:r>
              <a:rPr lang="en-US" dirty="0"/>
              <a:t>: P</a:t>
            </a:r>
            <a:r>
              <a:rPr lang="en-US" baseline="-25000" dirty="0"/>
              <a:t>3 </a:t>
            </a:r>
            <a:r>
              <a:rPr lang="en-US" dirty="0"/>
              <a:t>/ </a:t>
            </a:r>
            <a:r>
              <a:rPr lang="en-US" dirty="0" smtClean="0"/>
              <a:t>x</a:t>
            </a:r>
            <a:r>
              <a:rPr lang="en-US" baseline="-25000" dirty="0" smtClean="0"/>
              <a:t>3</a:t>
            </a:r>
          </a:p>
          <a:p>
            <a:pPr marL="0" lvl="0" indent="0">
              <a:buNone/>
            </a:pPr>
            <a:endParaRPr lang="en-IN" dirty="0"/>
          </a:p>
          <a:p>
            <a:pPr lvl="0"/>
            <a:r>
              <a:rPr lang="en-US" dirty="0"/>
              <a:t> If  t</a:t>
            </a:r>
            <a:r>
              <a:rPr lang="en-US" baseline="-25000" dirty="0"/>
              <a:t>1 , </a:t>
            </a:r>
            <a:r>
              <a:rPr lang="en-US" dirty="0"/>
              <a:t>t</a:t>
            </a:r>
            <a:r>
              <a:rPr lang="en-US" baseline="-25000" dirty="0"/>
              <a:t>2, </a:t>
            </a:r>
            <a:r>
              <a:rPr lang="en-US" dirty="0"/>
              <a:t>t</a:t>
            </a:r>
            <a:r>
              <a:rPr lang="en-US" baseline="-25000" dirty="0"/>
              <a:t>3 </a:t>
            </a:r>
            <a:r>
              <a:rPr lang="en-US" dirty="0"/>
              <a:t> is the ratio of time period of investment and  P</a:t>
            </a:r>
            <a:r>
              <a:rPr lang="en-US" baseline="-25000" dirty="0"/>
              <a:t>1</a:t>
            </a:r>
            <a:r>
              <a:rPr lang="en-US" dirty="0"/>
              <a:t>, P</a:t>
            </a:r>
            <a:r>
              <a:rPr lang="en-US" baseline="-25000" dirty="0"/>
              <a:t>2,</a:t>
            </a:r>
            <a:r>
              <a:rPr lang="en-US" dirty="0"/>
              <a:t>, P</a:t>
            </a:r>
            <a:r>
              <a:rPr lang="en-US" baseline="-25000" dirty="0"/>
              <a:t>3 </a:t>
            </a:r>
            <a:r>
              <a:rPr lang="en-US" dirty="0"/>
              <a:t> be the ratio of profit then respective investments  is given by P</a:t>
            </a:r>
            <a:r>
              <a:rPr lang="en-US" baseline="-25000" dirty="0"/>
              <a:t>1</a:t>
            </a:r>
            <a:r>
              <a:rPr lang="en-US" dirty="0"/>
              <a:t> / t</a:t>
            </a:r>
            <a:r>
              <a:rPr lang="en-US" baseline="-25000" dirty="0"/>
              <a:t>1 </a:t>
            </a:r>
            <a:r>
              <a:rPr lang="en-US" dirty="0"/>
              <a:t>: P</a:t>
            </a:r>
            <a:r>
              <a:rPr lang="en-US" baseline="-25000" dirty="0"/>
              <a:t>2</a:t>
            </a:r>
            <a:r>
              <a:rPr lang="en-US" dirty="0"/>
              <a:t> / t</a:t>
            </a:r>
            <a:r>
              <a:rPr lang="en-US" baseline="-25000" dirty="0"/>
              <a:t>2 </a:t>
            </a:r>
            <a:r>
              <a:rPr lang="en-US" dirty="0"/>
              <a:t>: P</a:t>
            </a:r>
            <a:r>
              <a:rPr lang="en-US" baseline="-25000" dirty="0"/>
              <a:t>3 </a:t>
            </a:r>
            <a:r>
              <a:rPr lang="en-US" dirty="0"/>
              <a:t>/ t</a:t>
            </a: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8656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Example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sz="3200" dirty="0"/>
                  <a:t>Rama, </a:t>
                </a:r>
                <a:r>
                  <a:rPr lang="en-US" sz="3200" dirty="0" err="1"/>
                  <a:t>Shyama</a:t>
                </a:r>
                <a:r>
                  <a:rPr lang="en-US" sz="3200" dirty="0"/>
                  <a:t> and </a:t>
                </a:r>
                <a:r>
                  <a:rPr lang="en-US" sz="3200" dirty="0" err="1"/>
                  <a:t>Dama</a:t>
                </a:r>
                <a:r>
                  <a:rPr lang="en-US" sz="3200" dirty="0"/>
                  <a:t> started a business in Partnership investing in the ratio of  3:2:5 respectively. At the end of the year </a:t>
                </a:r>
                <a:r>
                  <a:rPr lang="en-US" sz="3200" dirty="0" smtClean="0"/>
                  <a:t>they </a:t>
                </a:r>
                <a:r>
                  <a:rPr lang="en-US" sz="3200" dirty="0"/>
                  <a:t>earned a profit  of Rs.45000 which is 15%  of their total investment. How much did </a:t>
                </a:r>
                <a:r>
                  <a:rPr lang="en-US" sz="3200" dirty="0" err="1"/>
                  <a:t>shyama</a:t>
                </a:r>
                <a:r>
                  <a:rPr lang="en-US" sz="3200" dirty="0"/>
                  <a:t> invested.</a:t>
                </a:r>
                <a:endParaRPr lang="en-IN" sz="3200" dirty="0"/>
              </a:p>
              <a:p>
                <a:r>
                  <a:rPr lang="en-US" sz="3200" dirty="0" err="1"/>
                  <a:t>Ans</a:t>
                </a:r>
                <a:r>
                  <a:rPr lang="en-US" sz="3200" dirty="0"/>
                  <a:t>-Profit of Rs.45000 is the 15% of total investment. Hence total investment = 45000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100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en-US" sz="3200" dirty="0"/>
                  <a:t>=300000</a:t>
                </a:r>
                <a:endParaRPr lang="en-IN" sz="3200" dirty="0"/>
              </a:p>
              <a:p>
                <a:r>
                  <a:rPr lang="en-US" sz="3200" dirty="0"/>
                  <a:t>Rama : </a:t>
                </a:r>
                <a:r>
                  <a:rPr lang="en-US" sz="3200" dirty="0" err="1"/>
                  <a:t>Shyama</a:t>
                </a:r>
                <a:r>
                  <a:rPr lang="en-US" sz="3200" dirty="0"/>
                  <a:t> : </a:t>
                </a:r>
                <a:r>
                  <a:rPr lang="en-US" sz="3200" dirty="0" err="1"/>
                  <a:t>Dama</a:t>
                </a:r>
                <a:r>
                  <a:rPr lang="en-US" sz="3200" dirty="0"/>
                  <a:t> =3 : 2 : 5</a:t>
                </a:r>
                <a:endParaRPr lang="en-IN" sz="3200" dirty="0"/>
              </a:p>
              <a:p>
                <a:r>
                  <a:rPr lang="en-US" sz="3200" dirty="0"/>
                  <a:t>Hence Investment of </a:t>
                </a:r>
                <a:r>
                  <a:rPr lang="en-US" sz="3200" dirty="0" err="1"/>
                  <a:t>Shyama</a:t>
                </a:r>
                <a:r>
                  <a:rPr lang="en-US" sz="32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3200" dirty="0"/>
                  <a:t> X 300000 =</a:t>
                </a:r>
                <a:r>
                  <a:rPr lang="en-US" sz="3200" dirty="0" err="1"/>
                  <a:t>Rs</a:t>
                </a:r>
                <a:r>
                  <a:rPr lang="en-US" sz="3200" dirty="0"/>
                  <a:t>. 60000</a:t>
                </a:r>
                <a:endParaRPr lang="en-IN" sz="3200" dirty="0"/>
              </a:p>
              <a:p>
                <a:pPr marL="0" indent="0">
                  <a:buNone/>
                </a:pPr>
                <a:endParaRPr lang="en-IN" sz="3200" dirty="0"/>
              </a:p>
              <a:p>
                <a:pPr marL="0" indent="0">
                  <a:buNone/>
                </a:pPr>
                <a:endParaRPr lang="en-IN" dirty="0" smtClean="0"/>
              </a:p>
              <a:p>
                <a:pPr marL="0" indent="0">
                  <a:buNone/>
                </a:pPr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33" t="-3782" r="-75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966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IN" sz="6600" dirty="0" smtClean="0"/>
          </a:p>
          <a:p>
            <a:pPr marL="0" indent="0">
              <a:buNone/>
            </a:pPr>
            <a:r>
              <a:rPr lang="en-IN" sz="6600" dirty="0"/>
              <a:t>	</a:t>
            </a:r>
            <a:r>
              <a:rPr lang="en-IN" sz="6600" dirty="0" smtClean="0"/>
              <a:t>			Thanks</a:t>
            </a:r>
            <a:endParaRPr lang="en-IN" sz="6600" dirty="0"/>
          </a:p>
        </p:txBody>
      </p:sp>
    </p:spTree>
    <p:extLst>
      <p:ext uri="{BB962C8B-B14F-4D97-AF65-F5344CB8AC3E}">
        <p14:creationId xmlns:p14="http://schemas.microsoft.com/office/powerpoint/2010/main" val="41060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879</TotalTime>
  <Words>326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Ratio and Proportion</vt:lpstr>
      <vt:lpstr>Example of Ratio and proportion</vt:lpstr>
      <vt:lpstr>Example of Ratio and Proportion</vt:lpstr>
      <vt:lpstr>Points to remember</vt:lpstr>
      <vt:lpstr>Example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SYFT</dc:title>
  <dc:creator>Windows User</dc:creator>
  <cp:lastModifiedBy>Windows User</cp:lastModifiedBy>
  <cp:revision>33</cp:revision>
  <dcterms:created xsi:type="dcterms:W3CDTF">2018-03-19T04:38:16Z</dcterms:created>
  <dcterms:modified xsi:type="dcterms:W3CDTF">2018-03-20T05:05:15Z</dcterms:modified>
</cp:coreProperties>
</file>