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457200"/>
            <a:ext cx="4878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Ratios and Proportions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804594" y="2378075"/>
            <a:ext cx="8815924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800" dirty="0"/>
              <a:t>You solved problems by writing and solving equations. 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04594" y="4606925"/>
            <a:ext cx="7620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Arial" charset="0"/>
              </a:defRPr>
            </a:lvl1pPr>
            <a:lvl2pPr marL="4603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Tx/>
              <a:buChar char="•"/>
            </a:pPr>
            <a:r>
              <a:rPr lang="en-US" sz="2800"/>
              <a:t>Write ratios.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804594" y="5240338"/>
            <a:ext cx="7620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Arial" charset="0"/>
              </a:defRPr>
            </a:lvl1pPr>
            <a:lvl2pPr marL="46037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Tx/>
              <a:buChar char="•"/>
            </a:pPr>
            <a:r>
              <a:rPr lang="en-US" sz="2800"/>
              <a:t>Write and solve proportions.</a:t>
            </a:r>
          </a:p>
        </p:txBody>
      </p:sp>
      <p:pic>
        <p:nvPicPr>
          <p:cNvPr id="8" name="Then_img" descr="SubHeaders_ThenGraphic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94" y="1657350"/>
            <a:ext cx="3327400" cy="5492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</p:pic>
      <p:pic>
        <p:nvPicPr>
          <p:cNvPr id="9" name="Now_img" descr="SubHeaders_NowGraphic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94" y="3962400"/>
            <a:ext cx="3327400" cy="5492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90428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0253" y="601662"/>
            <a:ext cx="7705725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 dirty="0">
                <a:solidFill>
                  <a:srgbClr val="E01B22"/>
                </a:solidFill>
                <a:ea typeface="Times New Roman" pitchFamily="18" charset="0"/>
                <a:cs typeface="Arial" charset="0"/>
              </a:rPr>
              <a:t>A.  </a:t>
            </a:r>
            <a:r>
              <a:rPr lang="en-US" sz="2400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 </a:t>
            </a:r>
            <a:endParaRPr lang="en-US" sz="2400" i="1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2916" y="6019800"/>
            <a:ext cx="3651884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</a:pPr>
            <a:r>
              <a:rPr lang="en-US" sz="2400" b="1" dirty="0">
                <a:solidFill>
                  <a:srgbClr val="00539D"/>
                </a:solidFill>
              </a:rPr>
              <a:t>Answer:</a:t>
            </a:r>
            <a:r>
              <a:rPr lang="en-US" sz="2400" dirty="0">
                <a:solidFill>
                  <a:srgbClr val="E01B22"/>
                </a:solidFill>
              </a:rPr>
              <a:t> 	</a:t>
            </a:r>
            <a:r>
              <a:rPr lang="en-US" sz="2400" i="1" dirty="0">
                <a:solidFill>
                  <a:srgbClr val="E01B22"/>
                </a:solidFill>
              </a:rPr>
              <a:t>y</a:t>
            </a:r>
            <a:r>
              <a:rPr lang="en-US" sz="2400" dirty="0">
                <a:solidFill>
                  <a:srgbClr val="E01B22"/>
                </a:solidFill>
              </a:rPr>
              <a:t> = 27.3</a:t>
            </a:r>
          </a:p>
        </p:txBody>
      </p:sp>
      <p:pic>
        <p:nvPicPr>
          <p:cNvPr id="6" name="Picture 6" descr="2_geom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016"/>
          <a:stretch>
            <a:fillRect/>
          </a:stretch>
        </p:blipFill>
        <p:spPr bwMode="auto">
          <a:xfrm>
            <a:off x="1245553" y="441324"/>
            <a:ext cx="2220913" cy="8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77716" y="1671637"/>
            <a:ext cx="3225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Original proportion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577716" y="2384424"/>
            <a:ext cx="428783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Cross Products Property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577716" y="2933699"/>
            <a:ext cx="41465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Multiply.</a:t>
            </a:r>
          </a:p>
        </p:txBody>
      </p:sp>
      <p:pic>
        <p:nvPicPr>
          <p:cNvPr id="10" name="Picture 10" descr="Ch06-012"/>
          <p:cNvPicPr preferRelativeResize="0">
            <a:picLocks noChangeAspect="1" noChangeArrowheads="1"/>
          </p:cNvPicPr>
          <p:nvPr/>
        </p:nvPicPr>
        <p:blipFill>
          <a:blip r:embed="rId3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60"/>
          <a:stretch>
            <a:fillRect/>
          </a:stretch>
        </p:blipFill>
        <p:spPr bwMode="auto">
          <a:xfrm>
            <a:off x="812166" y="1517649"/>
            <a:ext cx="12223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h06-013"/>
          <p:cNvPicPr preferRelativeResize="0">
            <a:picLocks noChangeAspect="1" noChangeArrowheads="1"/>
          </p:cNvPicPr>
          <p:nvPr/>
        </p:nvPicPr>
        <p:blipFill>
          <a:blip r:embed="rId4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53" y="2416174"/>
            <a:ext cx="18383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Ch06-014"/>
          <p:cNvPicPr preferRelativeResize="0">
            <a:picLocks noChangeAspect="1" noChangeArrowheads="1"/>
          </p:cNvPicPr>
          <p:nvPr/>
        </p:nvPicPr>
        <p:blipFill>
          <a:blip r:embed="rId5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28" y="3016249"/>
            <a:ext cx="1571625" cy="3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577716" y="3478212"/>
            <a:ext cx="414655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Divide each side by 6.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194753" y="3489324"/>
            <a:ext cx="32512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 i="1"/>
              <a:t>y</a:t>
            </a:r>
            <a:r>
              <a:rPr lang="en-US" sz="2400"/>
              <a:t> = 27.3</a:t>
            </a:r>
          </a:p>
        </p:txBody>
      </p:sp>
    </p:spTree>
    <p:extLst>
      <p:ext uri="{BB962C8B-B14F-4D97-AF65-F5344CB8AC3E}">
        <p14:creationId xmlns:p14="http://schemas.microsoft.com/office/powerpoint/2010/main" val="152028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0"/>
      <p:bldP spid="5" grpId="0" build="p" autoUpdateAnimBg="0"/>
      <p:bldP spid="7" grpId="0" autoUpdateAnimBg="0"/>
      <p:bldP spid="8" grpId="0" autoUpdateAnimBg="0"/>
      <p:bldP spid="9" grpId="0" autoUpdateAnimBg="0"/>
      <p:bldP spid="13" grpId="0" autoUpdateAnimBg="0"/>
      <p:bldP spid="1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79462" y="647542"/>
            <a:ext cx="7705725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 dirty="0">
                <a:solidFill>
                  <a:srgbClr val="E01B22"/>
                </a:solidFill>
                <a:ea typeface="Times New Roman" pitchFamily="18" charset="0"/>
                <a:cs typeface="Arial" charset="0"/>
              </a:rPr>
              <a:t>B.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57200" y="6096000"/>
            <a:ext cx="3352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</a:pPr>
            <a:r>
              <a:rPr lang="en-US" sz="2400" b="1" dirty="0">
                <a:solidFill>
                  <a:srgbClr val="00539D"/>
                </a:solidFill>
              </a:rPr>
              <a:t>Answer:</a:t>
            </a:r>
            <a:r>
              <a:rPr lang="en-US" sz="2400" dirty="0">
                <a:solidFill>
                  <a:srgbClr val="E01B22"/>
                </a:solidFill>
              </a:rPr>
              <a:t> 	</a:t>
            </a:r>
            <a:r>
              <a:rPr lang="en-US" sz="2400" i="1" dirty="0">
                <a:solidFill>
                  <a:srgbClr val="E01B22"/>
                </a:solidFill>
              </a:rPr>
              <a:t>x</a:t>
            </a:r>
            <a:r>
              <a:rPr lang="en-US" sz="2400" dirty="0">
                <a:solidFill>
                  <a:srgbClr val="E01B22"/>
                </a:solidFill>
              </a:rPr>
              <a:t> = –2</a:t>
            </a:r>
          </a:p>
        </p:txBody>
      </p:sp>
      <p:pic>
        <p:nvPicPr>
          <p:cNvPr id="6" name="Picture 7" descr="3_geom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938"/>
          <a:stretch>
            <a:fillRect/>
          </a:stretch>
        </p:blipFill>
        <p:spPr bwMode="auto">
          <a:xfrm>
            <a:off x="1293812" y="477679"/>
            <a:ext cx="2770188" cy="78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616450" y="1752442"/>
            <a:ext cx="322580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Original proportion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616450" y="2414429"/>
            <a:ext cx="4202112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Cross Products Property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616450" y="2885917"/>
            <a:ext cx="414655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Simplify.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16450" y="3354229"/>
            <a:ext cx="41465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Add 30 to each side.</a:t>
            </a:r>
          </a:p>
        </p:txBody>
      </p:sp>
      <p:pic>
        <p:nvPicPr>
          <p:cNvPr id="11" name="Picture 12" descr="Ch06-021"/>
          <p:cNvPicPr preferRelativeResize="0">
            <a:picLocks noChangeAspect="1" noChangeArrowheads="1"/>
          </p:cNvPicPr>
          <p:nvPr/>
        </p:nvPicPr>
        <p:blipFill>
          <a:blip r:embed="rId3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7" y="3905092"/>
            <a:ext cx="1700213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3" descr="Ch06-017"/>
          <p:cNvPicPr preferRelativeResize="0">
            <a:picLocks noChangeAspect="1" noChangeArrowheads="1"/>
          </p:cNvPicPr>
          <p:nvPr/>
        </p:nvPicPr>
        <p:blipFill>
          <a:blip r:embed="rId4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" y="1607979"/>
            <a:ext cx="21907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Ch06-018"/>
          <p:cNvPicPr preferRelativeResize="0">
            <a:picLocks noChangeAspect="1" noChangeArrowheads="1"/>
          </p:cNvPicPr>
          <p:nvPr/>
        </p:nvPicPr>
        <p:blipFill>
          <a:blip r:embed="rId5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2443004"/>
            <a:ext cx="2519362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5" descr="Ch06-019"/>
          <p:cNvPicPr preferRelativeResize="0">
            <a:picLocks noChangeAspect="1" noChangeArrowheads="1"/>
          </p:cNvPicPr>
          <p:nvPr/>
        </p:nvPicPr>
        <p:blipFill>
          <a:blip r:embed="rId6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968467"/>
            <a:ext cx="1966912" cy="25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 descr="Ch06-020"/>
          <p:cNvPicPr preferRelativeResize="0">
            <a:picLocks noChangeAspect="1" noChangeArrowheads="1"/>
          </p:cNvPicPr>
          <p:nvPr/>
        </p:nvPicPr>
        <p:blipFill>
          <a:blip r:embed="rId7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2" y="3430429"/>
            <a:ext cx="1866900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616450" y="3828892"/>
            <a:ext cx="414655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/>
              <a:t>Divide each side by 24.</a:t>
            </a:r>
          </a:p>
        </p:txBody>
      </p:sp>
    </p:spTree>
    <p:extLst>
      <p:ext uri="{BB962C8B-B14F-4D97-AF65-F5344CB8AC3E}">
        <p14:creationId xmlns:p14="http://schemas.microsoft.com/office/powerpoint/2010/main" val="99818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0"/>
      <p:bldP spid="5" grpId="0" build="p" autoUpdateAnimBg="0"/>
      <p:bldP spid="7" grpId="0" autoUpdateAnimBg="0"/>
      <p:bldP spid="8" grpId="0" autoUpdateAnimBg="0"/>
      <p:bldP spid="9" grpId="0" autoUpdateAnimBg="0"/>
      <p:bldP spid="10" grpId="0" autoUpdateAnimBg="0"/>
      <p:bldP spid="1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PAnswers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35502" y="1517650"/>
            <a:ext cx="2790825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400" b="1">
                <a:solidFill>
                  <a:srgbClr val="00539D"/>
                </a:solidFill>
                <a:sym typeface="Symbol" pitchFamily="18" charset="2"/>
              </a:rPr>
              <a:t>A.</a:t>
            </a:r>
            <a:r>
              <a:rPr lang="pt-BR" sz="2400" b="1">
                <a:sym typeface="Symbol" pitchFamily="18" charset="2"/>
              </a:rPr>
              <a:t>	</a:t>
            </a:r>
            <a:r>
              <a:rPr lang="pt-BR" sz="2400" b="1" i="1">
                <a:sym typeface="Symbol" pitchFamily="18" charset="2"/>
              </a:rPr>
              <a:t>b</a:t>
            </a:r>
            <a:r>
              <a:rPr lang="pt-BR" sz="2400" b="1">
                <a:sym typeface="Symbol" pitchFamily="18" charset="2"/>
              </a:rPr>
              <a:t> = 0.65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400" b="1">
                <a:solidFill>
                  <a:srgbClr val="00539D"/>
                </a:solidFill>
                <a:sym typeface="Symbol" pitchFamily="18" charset="2"/>
              </a:rPr>
              <a:t>B.</a:t>
            </a:r>
            <a:r>
              <a:rPr lang="pt-BR" sz="2400" b="1">
                <a:sym typeface="Symbol" pitchFamily="18" charset="2"/>
              </a:rPr>
              <a:t>	</a:t>
            </a:r>
            <a:r>
              <a:rPr lang="pt-BR" sz="2400" b="1" i="1">
                <a:sym typeface="Symbol" pitchFamily="18" charset="2"/>
              </a:rPr>
              <a:t>b</a:t>
            </a:r>
            <a:r>
              <a:rPr lang="pt-BR" sz="2400" b="1">
                <a:sym typeface="Symbol" pitchFamily="18" charset="2"/>
              </a:rPr>
              <a:t> = 4.5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400" b="1">
                <a:solidFill>
                  <a:srgbClr val="00539D"/>
                </a:solidFill>
                <a:sym typeface="Symbol" pitchFamily="18" charset="2"/>
              </a:rPr>
              <a:t>C.</a:t>
            </a:r>
            <a:r>
              <a:rPr lang="pt-BR" sz="2400" b="1">
                <a:sym typeface="Symbol" pitchFamily="18" charset="2"/>
              </a:rPr>
              <a:t>	</a:t>
            </a:r>
            <a:r>
              <a:rPr lang="pt-BR" sz="2400" b="1" i="1">
                <a:sym typeface="Symbol" pitchFamily="18" charset="2"/>
              </a:rPr>
              <a:t>b</a:t>
            </a:r>
            <a:r>
              <a:rPr lang="pt-BR" sz="2400" b="1">
                <a:sym typeface="Symbol" pitchFamily="18" charset="2"/>
              </a:rPr>
              <a:t> = –14.5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400" b="1">
                <a:solidFill>
                  <a:srgbClr val="00539D"/>
                </a:solidFill>
                <a:sym typeface="Symbol" pitchFamily="18" charset="2"/>
              </a:rPr>
              <a:t>D.</a:t>
            </a:r>
            <a:r>
              <a:rPr lang="pt-BR" sz="2400" b="1">
                <a:sym typeface="Symbol" pitchFamily="18" charset="2"/>
              </a:rPr>
              <a:t>	</a:t>
            </a:r>
            <a:r>
              <a:rPr lang="pt-BR" sz="2400" b="1" i="1">
                <a:sym typeface="Symbol" pitchFamily="18" charset="2"/>
              </a:rPr>
              <a:t>b</a:t>
            </a:r>
            <a:r>
              <a:rPr lang="pt-BR" sz="2400" b="1">
                <a:sym typeface="Symbol" pitchFamily="18" charset="2"/>
              </a:rPr>
              <a:t> = 147</a:t>
            </a:r>
          </a:p>
        </p:txBody>
      </p:sp>
      <p:sp>
        <p:nvSpPr>
          <p:cNvPr id="9" name="TPQuestion"/>
          <p:cNvSpPr>
            <a:spLocks noChangeArrowheads="1"/>
          </p:cNvSpPr>
          <p:nvPr/>
        </p:nvSpPr>
        <p:spPr bwMode="auto">
          <a:xfrm>
            <a:off x="554502" y="609600"/>
            <a:ext cx="8382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>
              <a:lnSpc>
                <a:spcPct val="90000"/>
              </a:lnSpc>
            </a:pPr>
            <a:r>
              <a:rPr lang="en-US" sz="2400" b="1" dirty="0">
                <a:solidFill>
                  <a:srgbClr val="E01B22"/>
                </a:solidFill>
                <a:cs typeface="Times New Roman" pitchFamily="18" charset="0"/>
              </a:rPr>
              <a:t>A. </a:t>
            </a:r>
            <a:r>
              <a:rPr lang="en-US" sz="2400" b="1" dirty="0">
                <a:solidFill>
                  <a:srgbClr val="00539D"/>
                </a:solidFill>
                <a:cs typeface="Times New Roman" pitchFamily="18" charset="0"/>
              </a:rPr>
              <a:t> </a:t>
            </a:r>
          </a:p>
        </p:txBody>
      </p:sp>
      <p:pic>
        <p:nvPicPr>
          <p:cNvPr id="10" name="Picture 12" descr="4_geom_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45"/>
          <a:stretch>
            <a:fillRect/>
          </a:stretch>
        </p:blipFill>
        <p:spPr bwMode="auto">
          <a:xfrm>
            <a:off x="1392702" y="438150"/>
            <a:ext cx="2770188" cy="79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17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22644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Use Proportions to Make Predictions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842453"/>
            <a:ext cx="9199808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 b="1" dirty="0">
                <a:solidFill>
                  <a:srgbClr val="E01B22"/>
                </a:solidFill>
              </a:rPr>
              <a:t>PETS </a:t>
            </a:r>
            <a:r>
              <a:rPr lang="en-US" sz="2400" b="1" dirty="0">
                <a:solidFill>
                  <a:srgbClr val="00539D"/>
                </a:solidFill>
              </a:rPr>
              <a:t> Monique randomly surveyed 30 students from her class and found that 18 had a dog or a cat for a pet. If there are 870 students in Monique’s school, predict the total number of students with a dog or a cat.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3850" y="2264381"/>
            <a:ext cx="918075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Write and solve a proportion that compares the number of students who have a pet to the number of students in the school.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95300" y="4493013"/>
            <a:ext cx="79629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1257300" algn="r"/>
                <a:tab pos="1371600" algn="l"/>
                <a:tab pos="3886200" algn="l"/>
              </a:tabLst>
            </a:pPr>
            <a:r>
              <a:rPr lang="en-US" sz="2400"/>
              <a:t>	18 </a:t>
            </a:r>
            <a:r>
              <a:rPr lang="en-US" sz="2400">
                <a:cs typeface="Arial" charset="0"/>
              </a:rPr>
              <a:t>● 870	= 30</a:t>
            </a:r>
            <a:r>
              <a:rPr lang="en-US" sz="2400" i="1">
                <a:cs typeface="Arial" charset="0"/>
              </a:rPr>
              <a:t>x</a:t>
            </a:r>
            <a:r>
              <a:rPr lang="en-US" sz="2400">
                <a:cs typeface="Arial" charset="0"/>
              </a:rPr>
              <a:t>	Cross Products Property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1257300" algn="r"/>
                <a:tab pos="1371600" algn="l"/>
                <a:tab pos="3886200" algn="l"/>
              </a:tabLst>
            </a:pPr>
            <a:r>
              <a:rPr lang="en-US" sz="2400">
                <a:cs typeface="Arial" charset="0"/>
              </a:rPr>
              <a:t>	15,660	= 30</a:t>
            </a:r>
            <a:r>
              <a:rPr lang="en-US" sz="2400" i="1">
                <a:cs typeface="Arial" charset="0"/>
              </a:rPr>
              <a:t>x</a:t>
            </a:r>
            <a:r>
              <a:rPr lang="en-US" sz="2400">
                <a:cs typeface="Arial" charset="0"/>
              </a:rPr>
              <a:t>	Simplify.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1257300" algn="r"/>
                <a:tab pos="1371600" algn="l"/>
                <a:tab pos="3886200" algn="l"/>
              </a:tabLst>
            </a:pPr>
            <a:r>
              <a:rPr lang="en-US" sz="2400">
                <a:cs typeface="Arial" charset="0"/>
              </a:rPr>
              <a:t>	522	= </a:t>
            </a:r>
            <a:r>
              <a:rPr lang="en-US" sz="2400" i="1">
                <a:cs typeface="Arial" charset="0"/>
              </a:rPr>
              <a:t>x</a:t>
            </a:r>
            <a:r>
              <a:rPr lang="en-US" sz="2400">
                <a:cs typeface="Arial" charset="0"/>
              </a:rPr>
              <a:t>	Divide each side by 30.</a:t>
            </a:r>
          </a:p>
        </p:txBody>
      </p:sp>
      <p:pic>
        <p:nvPicPr>
          <p:cNvPr id="8" name="Picture 7" descr="7-1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3208726"/>
            <a:ext cx="1357313" cy="79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90875" y="3127763"/>
            <a:ext cx="488632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>
                <a:cs typeface="Arial" charset="0"/>
              </a:rPr>
              <a:t>←	Students who have a pet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400">
                <a:cs typeface="Arial" charset="0"/>
              </a:rPr>
              <a:t>←	total number of students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5154" y="5863026"/>
            <a:ext cx="8822936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</a:pPr>
            <a:r>
              <a:rPr lang="en-US" sz="2400" b="1" dirty="0">
                <a:solidFill>
                  <a:srgbClr val="00539D"/>
                </a:solidFill>
              </a:rPr>
              <a:t>Answer:</a:t>
            </a:r>
            <a:r>
              <a:rPr lang="en-US" sz="2400" dirty="0">
                <a:solidFill>
                  <a:srgbClr val="E01B22"/>
                </a:solidFill>
              </a:rPr>
              <a:t> 	Based on Monique's survey, about 522 students at her school have a dog or a cat for a pet.</a:t>
            </a:r>
          </a:p>
        </p:txBody>
      </p:sp>
    </p:spTree>
    <p:extLst>
      <p:ext uri="{BB962C8B-B14F-4D97-AF65-F5344CB8AC3E}">
        <p14:creationId xmlns:p14="http://schemas.microsoft.com/office/powerpoint/2010/main" val="46380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/>
      <p:bldP spid="7" grpId="0" build="p" autoUpdateAnimBg="0" advAuto="0"/>
      <p:bldP spid="9" grpId="0" autoUpdateAnimBg="0"/>
      <p:bldP spid="1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PAnswers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57250" y="2063750"/>
            <a:ext cx="3104213" cy="3789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>
                <a:solidFill>
                  <a:srgbClr val="00539D"/>
                </a:solidFill>
                <a:sym typeface="Symbol" pitchFamily="18" charset="2"/>
              </a:rPr>
              <a:t>A.</a:t>
            </a:r>
            <a:r>
              <a:rPr lang="pt-BR" sz="2800" b="1">
                <a:solidFill>
                  <a:srgbClr val="000000"/>
                </a:solidFill>
                <a:sym typeface="Symbol" pitchFamily="18" charset="2"/>
              </a:rPr>
              <a:t>	324 students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>
                <a:solidFill>
                  <a:srgbClr val="00539D"/>
                </a:solidFill>
                <a:sym typeface="Symbol" pitchFamily="18" charset="2"/>
              </a:rPr>
              <a:t>B.</a:t>
            </a:r>
            <a:r>
              <a:rPr lang="pt-BR" sz="2800" b="1">
                <a:solidFill>
                  <a:srgbClr val="000000"/>
                </a:solidFill>
                <a:sym typeface="Symbol" pitchFamily="18" charset="2"/>
              </a:rPr>
              <a:t>	344 students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>
                <a:solidFill>
                  <a:srgbClr val="00539D"/>
                </a:solidFill>
                <a:sym typeface="Symbol" pitchFamily="18" charset="2"/>
              </a:rPr>
              <a:t>C.</a:t>
            </a:r>
            <a:r>
              <a:rPr lang="pt-BR" sz="2800" b="1">
                <a:solidFill>
                  <a:srgbClr val="000000"/>
                </a:solidFill>
                <a:sym typeface="Symbol" pitchFamily="18" charset="2"/>
              </a:rPr>
              <a:t>	405 students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>
                <a:solidFill>
                  <a:srgbClr val="00539D"/>
                </a:solidFill>
                <a:sym typeface="Symbol" pitchFamily="18" charset="2"/>
              </a:rPr>
              <a:t>D.</a:t>
            </a:r>
            <a:r>
              <a:rPr lang="pt-BR" sz="2800" b="1">
                <a:solidFill>
                  <a:srgbClr val="000000"/>
                </a:solidFill>
                <a:sym typeface="Symbol" pitchFamily="18" charset="2"/>
              </a:rPr>
              <a:t>	486 students</a:t>
            </a:r>
          </a:p>
        </p:txBody>
      </p:sp>
      <p:sp>
        <p:nvSpPr>
          <p:cNvPr id="5" name="TPQuestion"/>
          <p:cNvSpPr>
            <a:spLocks noChangeArrowheads="1"/>
          </p:cNvSpPr>
          <p:nvPr/>
        </p:nvSpPr>
        <p:spPr bwMode="auto">
          <a:xfrm>
            <a:off x="480939" y="228600"/>
            <a:ext cx="8920638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algn="just">
              <a:lnSpc>
                <a:spcPct val="90000"/>
              </a:lnSpc>
            </a:pPr>
            <a:r>
              <a:rPr lang="en-US" sz="2800" b="1" dirty="0">
                <a:solidFill>
                  <a:srgbClr val="00539D"/>
                </a:solidFill>
                <a:cs typeface="Times New Roman" pitchFamily="18" charset="0"/>
              </a:rPr>
              <a:t>Brittany randomly surveyed 50 students and found that 20 had a part-time job. If there are 810 students in Brittany's school, predict the total number of students with a part-time job.</a:t>
            </a:r>
          </a:p>
        </p:txBody>
      </p:sp>
    </p:spTree>
    <p:extLst>
      <p:ext uri="{BB962C8B-B14F-4D97-AF65-F5344CB8AC3E}">
        <p14:creationId xmlns:p14="http://schemas.microsoft.com/office/powerpoint/2010/main" val="128014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11_GEOM_C07-0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5" y="838200"/>
            <a:ext cx="914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85695" y="152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Page 463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6578" y="3276600"/>
                <a:ext cx="8534400" cy="2491772"/>
              </a:xfrm>
              <a:prstGeom prst="rect">
                <a:avLst/>
              </a:prstGeom>
              <a:noFill/>
              <a:ln>
                <a:solidFill>
                  <a:srgbClr val="FFFFC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When setting up proportions, the trick is to have all of the same information in the numerators and all of the same information in the denominators.</a:t>
                </a:r>
              </a:p>
              <a:p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  <a:cs typeface="Arial" pitchFamily="34" charset="0"/>
                          </a:rPr>
                          <m:t>miles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  <a:cs typeface="Arial" pitchFamily="34" charset="0"/>
                          </a:rPr>
                          <m:t>gallon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  <a:cs typeface="Arial" pitchFamily="34" charset="0"/>
                          </a:rPr>
                          <m:t>gallons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  <a:cs typeface="Arial" pitchFamily="34" charset="0"/>
                          </a:rPr>
                          <m:t>mile</m:t>
                        </m:r>
                      </m:den>
                    </m:f>
                  </m:oMath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78" y="3276600"/>
                <a:ext cx="8534400" cy="2491772"/>
              </a:xfrm>
              <a:prstGeom prst="rect">
                <a:avLst/>
              </a:prstGeom>
              <a:blipFill rotWithShape="0">
                <a:blip r:embed="rId3"/>
                <a:stretch>
                  <a:fillRect l="-1427" t="-2439"/>
                </a:stretch>
              </a:blipFill>
              <a:ln>
                <a:solidFill>
                  <a:srgbClr val="FFFF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592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2286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Assignment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199" y="1524000"/>
            <a:ext cx="5731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Page 464, 10-28 even, 29-30</a:t>
            </a:r>
          </a:p>
          <a:p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Show your work…</a:t>
            </a:r>
          </a:p>
        </p:txBody>
      </p:sp>
    </p:spTree>
    <p:extLst>
      <p:ext uri="{BB962C8B-B14F-4D97-AF65-F5344CB8AC3E}">
        <p14:creationId xmlns:p14="http://schemas.microsoft.com/office/powerpoint/2010/main" val="210526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95074" y="18554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38860" y="831880"/>
                <a:ext cx="8382000" cy="3499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itchFamily="34" charset="0"/>
                  <a:buChar char="•"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A </a:t>
                </a:r>
                <a:r>
                  <a:rPr lang="en-US" sz="2800" b="1" dirty="0" smtClean="0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ratio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is a comparison of two quantities using division.</a:t>
                </a:r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The ratio of quantities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800" i="1" dirty="0" smtClean="0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cs typeface="Arial" pitchFamily="34" charset="0"/>
                      </a:rPr>
                      <m:t>𝑏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can be expresses as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cs typeface="Arial" pitchFamily="34" charset="0"/>
                      </a:rPr>
                      <m:t>𝑎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cs typeface="Arial" pitchFamily="34" charset="0"/>
                      </a:rPr>
                      <m:t>𝑏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800" i="1" dirty="0" smtClean="0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en-US" sz="2800" i="1" dirty="0" smtClean="0">
                        <a:latin typeface="Cambria Math"/>
                        <a:cs typeface="Arial" pitchFamily="34" charset="0"/>
                      </a:rPr>
                      <m:t>𝑏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,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𝑏</m:t>
                    </m:r>
                    <m:r>
                      <a:rPr lang="en-US" sz="280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≠</m:t>
                    </m:r>
                    <m:r>
                      <a:rPr lang="en-US" sz="2800" b="0" i="1" dirty="0" smtClean="0">
                        <a:latin typeface="Cambria Math"/>
                        <a:ea typeface="Cambria Math"/>
                        <a:cs typeface="Arial" pitchFamily="34" charset="0"/>
                      </a:rPr>
                      <m:t>0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Ratios are usually expressed in simplest form.</a:t>
                </a:r>
              </a:p>
              <a:p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32:18 = 16:9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𝑤𝑖𝑑𝑡h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𝑜𝑓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𝑠𝑐𝑟𝑒𝑒𝑛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h𝑒𝑖𝑔h𝑡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𝑜𝑓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𝑠𝑐𝑟𝑒𝑒𝑛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 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32 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𝑖𝑛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18 </m:t>
                        </m:r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𝑖𝑛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32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÷2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18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÷2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16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860" y="831880"/>
                <a:ext cx="8382000" cy="3499163"/>
              </a:xfrm>
              <a:prstGeom prst="rect">
                <a:avLst/>
              </a:prstGeom>
              <a:blipFill rotWithShape="0">
                <a:blip r:embed="rId2"/>
                <a:stretch>
                  <a:fillRect l="-1309" t="-1742" r="-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547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83"/>
          <p:cNvSpPr>
            <a:spLocks noChangeArrowheads="1"/>
          </p:cNvSpPr>
          <p:nvPr/>
        </p:nvSpPr>
        <p:spPr bwMode="auto">
          <a:xfrm>
            <a:off x="839810" y="297128"/>
            <a:ext cx="8716313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800" b="1" dirty="0">
                <a:solidFill>
                  <a:srgbClr val="E01B22"/>
                </a:solidFill>
              </a:rPr>
              <a:t>SCHOOL  </a:t>
            </a:r>
            <a:r>
              <a:rPr lang="en-US" sz="2800" b="1" dirty="0">
                <a:solidFill>
                  <a:srgbClr val="00539D"/>
                </a:solidFill>
              </a:rPr>
              <a:t>The number of students who participate in sports programs at Central High School is 520. The total number of students in the school is 1850. Find the athlete-to-student ratio to the nearest tenth.</a:t>
            </a:r>
            <a:endParaRPr lang="en-US" sz="2800" i="1" dirty="0">
              <a:solidFill>
                <a:srgbClr val="00539D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5" name="Text Box 784"/>
          <p:cNvSpPr txBox="1">
            <a:spLocks noChangeArrowheads="1"/>
          </p:cNvSpPr>
          <p:nvPr/>
        </p:nvSpPr>
        <p:spPr bwMode="auto">
          <a:xfrm>
            <a:off x="496911" y="2420061"/>
            <a:ext cx="8077200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sz="2800" dirty="0">
                <a:cs typeface="Times New Roman" pitchFamily="18" charset="0"/>
              </a:rPr>
              <a:t>To find this ratio, divide the number of athletes by the total number of students.</a:t>
            </a:r>
          </a:p>
        </p:txBody>
      </p:sp>
      <p:sp>
        <p:nvSpPr>
          <p:cNvPr id="6" name="Rectangle 785"/>
          <p:cNvSpPr>
            <a:spLocks noChangeArrowheads="1"/>
          </p:cNvSpPr>
          <p:nvPr/>
        </p:nvSpPr>
        <p:spPr bwMode="auto">
          <a:xfrm>
            <a:off x="496911" y="5867400"/>
            <a:ext cx="82296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</a:pPr>
            <a:r>
              <a:rPr lang="en-US" sz="2800" b="1" dirty="0">
                <a:solidFill>
                  <a:srgbClr val="00539D"/>
                </a:solidFill>
              </a:rPr>
              <a:t>Answer:</a:t>
            </a:r>
            <a:r>
              <a:rPr lang="en-US" sz="2800" dirty="0">
                <a:solidFill>
                  <a:srgbClr val="E01B22"/>
                </a:solidFill>
              </a:rPr>
              <a:t> 	The athlete-to-student ratio is 0.3.</a:t>
            </a:r>
          </a:p>
        </p:txBody>
      </p:sp>
      <p:pic>
        <p:nvPicPr>
          <p:cNvPr id="7" name="Picture 786" descr="Ch06-001"/>
          <p:cNvPicPr preferRelativeResize="0">
            <a:picLocks noChangeAspect="1" noChangeArrowheads="1"/>
          </p:cNvPicPr>
          <p:nvPr/>
        </p:nvPicPr>
        <p:blipFill>
          <a:blip r:embed="rId2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99" y="3438600"/>
            <a:ext cx="6207125" cy="69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87"/>
          <p:cNvGrpSpPr>
            <a:grpSpLocks/>
          </p:cNvGrpSpPr>
          <p:nvPr/>
        </p:nvGrpSpPr>
        <p:grpSpPr bwMode="auto">
          <a:xfrm>
            <a:off x="849336" y="4426586"/>
            <a:ext cx="7831138" cy="692150"/>
            <a:chOff x="390" y="2976"/>
            <a:chExt cx="4933" cy="436"/>
          </a:xfrm>
        </p:grpSpPr>
        <p:sp>
          <p:nvSpPr>
            <p:cNvPr id="9" name="Text Box 788"/>
            <p:cNvSpPr txBox="1">
              <a:spLocks noChangeArrowheads="1"/>
            </p:cNvSpPr>
            <p:nvPr/>
          </p:nvSpPr>
          <p:spPr bwMode="auto">
            <a:xfrm>
              <a:off x="390" y="3055"/>
              <a:ext cx="4933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33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489075"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603375"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7675"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831975"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289175" fontAlgn="base">
                <a:spcBef>
                  <a:spcPct val="0"/>
                </a:spcBef>
                <a:spcAft>
                  <a:spcPct val="0"/>
                </a:spcAft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746375" fontAlgn="base">
                <a:spcBef>
                  <a:spcPct val="0"/>
                </a:spcBef>
                <a:spcAft>
                  <a:spcPct val="0"/>
                </a:spcAft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203575" fontAlgn="base">
                <a:spcBef>
                  <a:spcPct val="0"/>
                </a:spcBef>
                <a:spcAft>
                  <a:spcPct val="0"/>
                </a:spcAft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660775" fontAlgn="base">
                <a:spcBef>
                  <a:spcPct val="0"/>
                </a:spcBef>
                <a:spcAft>
                  <a:spcPct val="0"/>
                </a:spcAft>
                <a:tabLst>
                  <a:tab pos="12573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rgbClr val="FFFFFF"/>
                </a:buClr>
              </a:pPr>
              <a:r>
                <a:rPr lang="en-US" sz="2800" dirty="0"/>
                <a:t>0.3 can be written as </a:t>
              </a:r>
            </a:p>
          </p:txBody>
        </p:sp>
        <p:pic>
          <p:nvPicPr>
            <p:cNvPr id="10" name="Picture 789" descr="Ch06-002"/>
            <p:cNvPicPr preferRelativeResize="0">
              <a:picLocks noChangeAspect="1" noChangeArrowheads="1"/>
            </p:cNvPicPr>
            <p:nvPr/>
          </p:nvPicPr>
          <p:blipFill>
            <a:blip r:embed="rId3">
              <a:lum bright="-10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2" y="2976"/>
              <a:ext cx="351" cy="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193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0"/>
      <p:bldP spid="5" grpId="0" build="p" autoUpdateAnimBg="0"/>
      <p:bldP spid="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PAnswers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2459932"/>
            <a:ext cx="2790825" cy="3789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 dirty="0">
                <a:solidFill>
                  <a:srgbClr val="00539D"/>
                </a:solidFill>
                <a:sym typeface="Symbol" pitchFamily="18" charset="2"/>
              </a:rPr>
              <a:t>A.</a:t>
            </a:r>
            <a:r>
              <a:rPr lang="pt-BR" sz="2800" b="1" dirty="0">
                <a:sym typeface="Symbol" pitchFamily="18" charset="2"/>
              </a:rPr>
              <a:t>	0.3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 dirty="0">
                <a:solidFill>
                  <a:srgbClr val="00539D"/>
                </a:solidFill>
                <a:sym typeface="Symbol" pitchFamily="18" charset="2"/>
              </a:rPr>
              <a:t>B.</a:t>
            </a:r>
            <a:r>
              <a:rPr lang="pt-BR" sz="2800" b="1" dirty="0">
                <a:sym typeface="Symbol" pitchFamily="18" charset="2"/>
              </a:rPr>
              <a:t>	0.5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 dirty="0">
                <a:solidFill>
                  <a:srgbClr val="00539D"/>
                </a:solidFill>
                <a:sym typeface="Symbol" pitchFamily="18" charset="2"/>
              </a:rPr>
              <a:t>C.</a:t>
            </a:r>
            <a:r>
              <a:rPr lang="pt-BR" sz="2800" b="1" dirty="0">
                <a:sym typeface="Symbol" pitchFamily="18" charset="2"/>
              </a:rPr>
              <a:t>	0.7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 dirty="0">
                <a:solidFill>
                  <a:srgbClr val="00539D"/>
                </a:solidFill>
                <a:sym typeface="Symbol" pitchFamily="18" charset="2"/>
              </a:rPr>
              <a:t>D.</a:t>
            </a:r>
            <a:r>
              <a:rPr lang="pt-BR" sz="2800" b="1" dirty="0">
                <a:sym typeface="Symbol" pitchFamily="18" charset="2"/>
              </a:rPr>
              <a:t>	0.8</a:t>
            </a:r>
          </a:p>
        </p:txBody>
      </p:sp>
      <p:sp>
        <p:nvSpPr>
          <p:cNvPr id="5" name="TPQuestion"/>
          <p:cNvSpPr>
            <a:spLocks noChangeArrowheads="1"/>
          </p:cNvSpPr>
          <p:nvPr/>
        </p:nvSpPr>
        <p:spPr bwMode="auto">
          <a:xfrm>
            <a:off x="584916" y="595625"/>
            <a:ext cx="9087118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algn="just">
              <a:lnSpc>
                <a:spcPct val="90000"/>
              </a:lnSpc>
            </a:pPr>
            <a:r>
              <a:rPr lang="en-US" sz="2800" b="1" dirty="0">
                <a:solidFill>
                  <a:srgbClr val="00539D"/>
                </a:solidFill>
              </a:rPr>
              <a:t>The country with the longest school year is China, with 251 days. Find the ratio of school days to total days in a year for China to the nearest tenth. (Use 365 as the number of days in a year.)</a:t>
            </a:r>
          </a:p>
        </p:txBody>
      </p:sp>
    </p:spTree>
    <p:extLst>
      <p:ext uri="{BB962C8B-B14F-4D97-AF65-F5344CB8AC3E}">
        <p14:creationId xmlns:p14="http://schemas.microsoft.com/office/powerpoint/2010/main" val="421761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5001" y="925456"/>
            <a:ext cx="4872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Extended Ratios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5700" y="2195847"/>
                <a:ext cx="9316789" cy="3890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dirty="0" smtClean="0">
                    <a:solidFill>
                      <a:srgbClr val="0033CC"/>
                    </a:solidFill>
                    <a:latin typeface="Arial" pitchFamily="34" charset="0"/>
                    <a:cs typeface="Arial" pitchFamily="34" charset="0"/>
                  </a:rPr>
                  <a:t>Extended ratios 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can be used to compare three or more quantities.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The expression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𝑐</m:t>
                    </m:r>
                  </m:oMath>
                </a14:m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means </a:t>
                </a:r>
              </a:p>
              <a:p>
                <a:pPr marL="457200" indent="-45720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the ratio of the first two quantities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800" b="0" i="0" smtClean="0"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endParaRPr lang="en-US" sz="2800" b="0" dirty="0" smtClean="0"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	the ratio of the last two quantities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𝑏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𝑐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endParaRPr lang="en-US" sz="2800" b="0" dirty="0" smtClean="0"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	the ratio of the first and last quantities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: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𝑐</m:t>
                    </m:r>
                    <m:r>
                      <a:rPr lang="en-US" sz="2800" b="0" i="1" smtClean="0">
                        <a:latin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en-US" sz="28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00" y="2195847"/>
                <a:ext cx="9316789" cy="3890489"/>
              </a:xfrm>
              <a:prstGeom prst="rect">
                <a:avLst/>
              </a:prstGeom>
              <a:blipFill rotWithShape="0">
                <a:blip r:embed="rId2"/>
                <a:stretch>
                  <a:fillRect l="-1374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408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81048" y="99435"/>
            <a:ext cx="8581893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800" b="1" dirty="0">
                <a:solidFill>
                  <a:srgbClr val="00539D"/>
                </a:solidFill>
                <a:cs typeface="Arial" charset="0"/>
              </a:rPr>
              <a:t>In </a:t>
            </a:r>
            <a:r>
              <a:rPr lang="el-GR" sz="2800" b="1" dirty="0">
                <a:solidFill>
                  <a:srgbClr val="00539D"/>
                </a:solidFill>
                <a:cs typeface="Arial" charset="0"/>
              </a:rPr>
              <a:t>Δ</a:t>
            </a:r>
            <a:r>
              <a:rPr lang="en-US" sz="2800" b="1" i="1" dirty="0">
                <a:solidFill>
                  <a:srgbClr val="00539D"/>
                </a:solidFill>
                <a:cs typeface="Arial" charset="0"/>
              </a:rPr>
              <a:t>EFG</a:t>
            </a:r>
            <a:r>
              <a:rPr lang="en-US" sz="2800" b="1" dirty="0">
                <a:solidFill>
                  <a:srgbClr val="00539D"/>
                </a:solidFill>
                <a:cs typeface="Arial" charset="0"/>
              </a:rPr>
              <a:t>, the ratio of the measures of the angles is 5:12:13. Find the measures of the angles.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781048" y="946263"/>
            <a:ext cx="8826591" cy="2678113"/>
            <a:chOff x="558" y="1776"/>
            <a:chExt cx="4722" cy="1687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558" y="1776"/>
              <a:ext cx="4722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US" sz="2800" dirty="0"/>
                <a:t>Just as the ratio      or 5:12 is equivalent to             or 5</a:t>
              </a:r>
              <a:r>
                <a:rPr lang="en-US" sz="2800" i="1" dirty="0"/>
                <a:t>x</a:t>
              </a:r>
              <a:r>
                <a:rPr lang="en-US" sz="2800" dirty="0"/>
                <a:t>:12</a:t>
              </a:r>
              <a:r>
                <a:rPr lang="en-US" sz="2800" i="1" dirty="0"/>
                <a:t>x</a:t>
              </a:r>
              <a:r>
                <a:rPr lang="en-US" sz="2800" dirty="0"/>
                <a:t>, the extended ratio 5:12:13 can be written as 5</a:t>
              </a:r>
              <a:r>
                <a:rPr lang="en-US" sz="2800" i="1" dirty="0"/>
                <a:t>x</a:t>
              </a:r>
              <a:r>
                <a:rPr lang="en-US" sz="2800" dirty="0"/>
                <a:t>:12</a:t>
              </a:r>
              <a:r>
                <a:rPr lang="en-US" sz="2800" i="1" dirty="0"/>
                <a:t>x</a:t>
              </a:r>
              <a:r>
                <a:rPr lang="en-US" sz="2800" dirty="0"/>
                <a:t>:13</a:t>
              </a:r>
              <a:r>
                <a:rPr lang="en-US" sz="2800" i="1" dirty="0"/>
                <a:t>x</a:t>
              </a:r>
              <a:r>
                <a:rPr lang="en-US" sz="2800" dirty="0"/>
                <a:t>. Write and solve an equation to find the value of </a:t>
              </a:r>
              <a:r>
                <a:rPr lang="en-US" sz="2800" i="1" dirty="0"/>
                <a:t>x</a:t>
              </a:r>
              <a:r>
                <a:rPr lang="en-US" sz="2800" dirty="0"/>
                <a:t>.</a:t>
              </a:r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1884" y="1812"/>
              <a:ext cx="480" cy="523"/>
              <a:chOff x="4830" y="2406"/>
              <a:chExt cx="480" cy="523"/>
            </a:xfrm>
          </p:grpSpPr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4830" y="2448"/>
                <a:ext cx="480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3399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800"/>
                  <a:t>___</a:t>
                </a:r>
              </a:p>
            </p:txBody>
          </p:sp>
          <p:sp>
            <p:nvSpPr>
              <p:cNvPr id="14" name="Text Box 10"/>
              <p:cNvSpPr txBox="1">
                <a:spLocks noChangeArrowheads="1"/>
              </p:cNvSpPr>
              <p:nvPr/>
            </p:nvSpPr>
            <p:spPr bwMode="auto">
              <a:xfrm>
                <a:off x="4884" y="2406"/>
                <a:ext cx="384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3399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800"/>
                  <a:t>5</a:t>
                </a:r>
              </a:p>
            </p:txBody>
          </p:sp>
          <p:sp>
            <p:nvSpPr>
              <p:cNvPr id="15" name="Text Box 11"/>
              <p:cNvSpPr txBox="1">
                <a:spLocks noChangeArrowheads="1"/>
              </p:cNvSpPr>
              <p:nvPr/>
            </p:nvSpPr>
            <p:spPr bwMode="auto">
              <a:xfrm>
                <a:off x="4860" y="2627"/>
                <a:ext cx="432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3399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800" dirty="0"/>
                  <a:t>12</a:t>
                </a:r>
              </a:p>
            </p:txBody>
          </p:sp>
        </p:grpSp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4263" y="1812"/>
              <a:ext cx="1017" cy="489"/>
              <a:chOff x="3603" y="2874"/>
              <a:chExt cx="1017" cy="489"/>
            </a:xfrm>
          </p:grpSpPr>
          <p:sp>
            <p:nvSpPr>
              <p:cNvPr id="10" name="Text Box 13"/>
              <p:cNvSpPr txBox="1">
                <a:spLocks noChangeArrowheads="1"/>
              </p:cNvSpPr>
              <p:nvPr/>
            </p:nvSpPr>
            <p:spPr bwMode="auto">
              <a:xfrm>
                <a:off x="3789" y="2874"/>
                <a:ext cx="831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3399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800" dirty="0"/>
                  <a:t>______</a:t>
                </a:r>
              </a:p>
            </p:txBody>
          </p:sp>
          <p:sp>
            <p:nvSpPr>
              <p:cNvPr id="11" name="Text Box 14"/>
              <p:cNvSpPr txBox="1">
                <a:spLocks noChangeArrowheads="1"/>
              </p:cNvSpPr>
              <p:nvPr/>
            </p:nvSpPr>
            <p:spPr bwMode="auto">
              <a:xfrm>
                <a:off x="3766" y="2880"/>
                <a:ext cx="594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3399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800" dirty="0"/>
                  <a:t>5</a:t>
                </a:r>
                <a:r>
                  <a:rPr lang="en-US" sz="2800" i="1" dirty="0"/>
                  <a:t>x</a:t>
                </a:r>
              </a:p>
            </p:txBody>
          </p:sp>
          <p:sp>
            <p:nvSpPr>
              <p:cNvPr id="12" name="Text Box 15"/>
              <p:cNvSpPr txBox="1">
                <a:spLocks noChangeArrowheads="1"/>
              </p:cNvSpPr>
              <p:nvPr/>
            </p:nvSpPr>
            <p:spPr bwMode="auto">
              <a:xfrm>
                <a:off x="3603" y="3061"/>
                <a:ext cx="1017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3399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800" dirty="0"/>
                  <a:t>12</a:t>
                </a:r>
                <a:r>
                  <a:rPr lang="en-US" sz="2800" i="1" dirty="0"/>
                  <a:t>x</a:t>
                </a:r>
              </a:p>
            </p:txBody>
          </p:sp>
        </p:grpSp>
      </p:grp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57173" y="5990070"/>
            <a:ext cx="8229600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</a:pPr>
            <a:r>
              <a:rPr lang="en-US" sz="2800" b="1" dirty="0">
                <a:solidFill>
                  <a:srgbClr val="00539D"/>
                </a:solidFill>
              </a:rPr>
              <a:t>Answer:</a:t>
            </a:r>
            <a:r>
              <a:rPr lang="en-US" sz="2800" dirty="0">
                <a:solidFill>
                  <a:srgbClr val="E01B22"/>
                </a:solidFill>
              </a:rPr>
              <a:t> 	So, the measures of the angles are 5(6) or 30, 12(6) or 72, and 13(6) or 78.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542192" y="3810000"/>
            <a:ext cx="839574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8572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171700" algn="r"/>
                <a:tab pos="2286000" algn="l"/>
                <a:tab pos="3886200" algn="l"/>
              </a:tabLst>
            </a:pPr>
            <a:r>
              <a:rPr lang="en-US" sz="2800" dirty="0">
                <a:cs typeface="Arial" charset="0"/>
              </a:rPr>
              <a:t>	5</a:t>
            </a:r>
            <a:r>
              <a:rPr lang="en-US" sz="2800" i="1" dirty="0">
                <a:cs typeface="Arial" charset="0"/>
              </a:rPr>
              <a:t>x</a:t>
            </a:r>
            <a:r>
              <a:rPr lang="en-US" sz="2800" dirty="0">
                <a:cs typeface="Arial" charset="0"/>
              </a:rPr>
              <a:t> + 12</a:t>
            </a:r>
            <a:r>
              <a:rPr lang="en-US" sz="2800" i="1" dirty="0">
                <a:cs typeface="Arial" charset="0"/>
              </a:rPr>
              <a:t>x</a:t>
            </a:r>
            <a:r>
              <a:rPr lang="en-US" sz="2800" dirty="0">
                <a:cs typeface="Arial" charset="0"/>
              </a:rPr>
              <a:t> + 13</a:t>
            </a:r>
            <a:r>
              <a:rPr lang="en-US" sz="2800" i="1" dirty="0">
                <a:cs typeface="Arial" charset="0"/>
              </a:rPr>
              <a:t>x</a:t>
            </a:r>
            <a:r>
              <a:rPr lang="en-US" sz="2800" dirty="0">
                <a:cs typeface="Arial" charset="0"/>
              </a:rPr>
              <a:t>	= 180	Triangle Sum Theorem</a:t>
            </a:r>
          </a:p>
          <a:p>
            <a:pPr defTabSz="8572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171700" algn="r"/>
                <a:tab pos="2286000" algn="l"/>
                <a:tab pos="3886200" algn="l"/>
              </a:tabLst>
            </a:pPr>
            <a:r>
              <a:rPr lang="en-US" sz="2800" dirty="0">
                <a:cs typeface="Arial" charset="0"/>
              </a:rPr>
              <a:t>	30</a:t>
            </a:r>
            <a:r>
              <a:rPr lang="en-US" sz="2800" i="1" dirty="0">
                <a:cs typeface="Arial" charset="0"/>
              </a:rPr>
              <a:t>x</a:t>
            </a:r>
            <a:r>
              <a:rPr lang="en-US" sz="2800" dirty="0">
                <a:cs typeface="Arial" charset="0"/>
              </a:rPr>
              <a:t>	= 180	Combine like terms.</a:t>
            </a:r>
          </a:p>
          <a:p>
            <a:pPr defTabSz="85725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171700" algn="r"/>
                <a:tab pos="2286000" algn="l"/>
                <a:tab pos="3886200" algn="l"/>
              </a:tabLst>
            </a:pPr>
            <a:r>
              <a:rPr lang="en-US" sz="2800" dirty="0">
                <a:cs typeface="Arial" charset="0"/>
              </a:rPr>
              <a:t>	</a:t>
            </a:r>
            <a:r>
              <a:rPr lang="en-US" sz="2800" i="1" dirty="0">
                <a:cs typeface="Arial" charset="0"/>
              </a:rPr>
              <a:t>x	</a:t>
            </a:r>
            <a:r>
              <a:rPr lang="en-US" sz="2800" dirty="0">
                <a:cs typeface="Arial" charset="0"/>
              </a:rPr>
              <a:t>= 6	Divide each side by 30.</a:t>
            </a:r>
          </a:p>
        </p:txBody>
      </p:sp>
    </p:spTree>
    <p:extLst>
      <p:ext uri="{BB962C8B-B14F-4D97-AF65-F5344CB8AC3E}">
        <p14:creationId xmlns:p14="http://schemas.microsoft.com/office/powerpoint/2010/main" val="393488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16" grpId="0" build="p" autoUpdateAnimBg="0"/>
      <p:bldP spid="17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PAnswers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42975" y="1682750"/>
            <a:ext cx="2790825" cy="3789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 dirty="0">
                <a:solidFill>
                  <a:srgbClr val="00539D"/>
                </a:solidFill>
                <a:sym typeface="Symbol" pitchFamily="18" charset="2"/>
              </a:rPr>
              <a:t>A.</a:t>
            </a:r>
            <a:r>
              <a:rPr lang="pt-BR" sz="2800" b="1" dirty="0">
                <a:solidFill>
                  <a:srgbClr val="000000"/>
                </a:solidFill>
                <a:sym typeface="Symbol" pitchFamily="18" charset="2"/>
              </a:rPr>
              <a:t>	30, 50, 70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 dirty="0">
                <a:solidFill>
                  <a:srgbClr val="00539D"/>
                </a:solidFill>
                <a:sym typeface="Symbol" pitchFamily="18" charset="2"/>
              </a:rPr>
              <a:t>B.</a:t>
            </a:r>
            <a:r>
              <a:rPr lang="pt-BR" sz="2800" b="1" dirty="0">
                <a:solidFill>
                  <a:srgbClr val="000000"/>
                </a:solidFill>
                <a:sym typeface="Symbol" pitchFamily="18" charset="2"/>
              </a:rPr>
              <a:t>	36, 60, 84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 dirty="0">
                <a:solidFill>
                  <a:srgbClr val="00539D"/>
                </a:solidFill>
                <a:sym typeface="Symbol" pitchFamily="18" charset="2"/>
              </a:rPr>
              <a:t>C.</a:t>
            </a:r>
            <a:r>
              <a:rPr lang="pt-BR" sz="2800" b="1" dirty="0">
                <a:solidFill>
                  <a:srgbClr val="000000"/>
                </a:solidFill>
                <a:sym typeface="Symbol" pitchFamily="18" charset="2"/>
              </a:rPr>
              <a:t>	45, 60, 75</a:t>
            </a:r>
          </a:p>
          <a:p>
            <a:pPr marL="533400" indent="-533400">
              <a:lnSpc>
                <a:spcPct val="90000"/>
              </a:lnSpc>
              <a:spcBef>
                <a:spcPct val="83000"/>
              </a:spcBef>
              <a:spcAft>
                <a:spcPct val="83000"/>
              </a:spcAft>
              <a:buClr>
                <a:srgbClr val="00539D"/>
              </a:buClr>
            </a:pPr>
            <a:r>
              <a:rPr lang="pt-BR" sz="2800" b="1" dirty="0">
                <a:solidFill>
                  <a:srgbClr val="00539D"/>
                </a:solidFill>
                <a:sym typeface="Symbol" pitchFamily="18" charset="2"/>
              </a:rPr>
              <a:t>D.</a:t>
            </a:r>
            <a:r>
              <a:rPr lang="pt-BR" sz="2800" b="1" dirty="0">
                <a:solidFill>
                  <a:srgbClr val="000000"/>
                </a:solidFill>
                <a:sym typeface="Symbol" pitchFamily="18" charset="2"/>
              </a:rPr>
              <a:t>	54, 90, 126</a:t>
            </a:r>
          </a:p>
        </p:txBody>
      </p:sp>
      <p:sp>
        <p:nvSpPr>
          <p:cNvPr id="5" name="TPQuestion"/>
          <p:cNvSpPr>
            <a:spLocks noChangeArrowheads="1"/>
          </p:cNvSpPr>
          <p:nvPr/>
        </p:nvSpPr>
        <p:spPr bwMode="auto">
          <a:xfrm>
            <a:off x="561975" y="533400"/>
            <a:ext cx="8020050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>
              <a:lnSpc>
                <a:spcPct val="90000"/>
              </a:lnSpc>
            </a:pPr>
            <a:r>
              <a:rPr lang="en-US" sz="2800" b="1" dirty="0">
                <a:solidFill>
                  <a:srgbClr val="00539D"/>
                </a:solidFill>
                <a:cs typeface="Times New Roman" pitchFamily="18" charset="0"/>
              </a:rPr>
              <a:t>The ratios of the angles in </a:t>
            </a:r>
            <a:r>
              <a:rPr lang="el-GR" sz="2800" b="1" dirty="0">
                <a:solidFill>
                  <a:srgbClr val="00539D"/>
                </a:solidFill>
                <a:cs typeface="Arial" charset="0"/>
              </a:rPr>
              <a:t>Δ</a:t>
            </a:r>
            <a:r>
              <a:rPr lang="en-US" sz="2800" b="1" i="1" dirty="0">
                <a:solidFill>
                  <a:srgbClr val="00539D"/>
                </a:solidFill>
                <a:cs typeface="Arial" charset="0"/>
              </a:rPr>
              <a:t>ABC</a:t>
            </a:r>
            <a:r>
              <a:rPr lang="en-US" sz="2800" b="1" dirty="0">
                <a:solidFill>
                  <a:srgbClr val="00539D"/>
                </a:solidFill>
                <a:cs typeface="Arial" charset="0"/>
              </a:rPr>
              <a:t> is 3:5:7. Find the measure of the angles.</a:t>
            </a:r>
            <a:endParaRPr lang="el-GR" sz="2800" b="1" dirty="0">
              <a:solidFill>
                <a:srgbClr val="00539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44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78034" y="112797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Definition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97134" y="2423374"/>
            <a:ext cx="7391400" cy="1295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/>
              <a:t>Proportion--an equation stating that two ratios are equal.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444452"/>
              </p:ext>
            </p:extLst>
          </p:nvPr>
        </p:nvGraphicFramePr>
        <p:xfrm>
          <a:off x="1768634" y="4023574"/>
          <a:ext cx="14097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457002" imgH="393529" progId="Equation.3">
                  <p:embed/>
                </p:oleObj>
              </mc:Choice>
              <mc:Fallback>
                <p:oleObj name="Equation" r:id="rId3" imgW="45700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634" y="4023574"/>
                        <a:ext cx="14097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826093"/>
              </p:ext>
            </p:extLst>
          </p:nvPr>
        </p:nvGraphicFramePr>
        <p:xfrm>
          <a:off x="5350034" y="4023574"/>
          <a:ext cx="3048000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901309" imgH="431613" progId="Equation.3">
                  <p:embed/>
                </p:oleObj>
              </mc:Choice>
              <mc:Fallback>
                <p:oleObj name="Equation" r:id="rId5" imgW="901309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0034" y="4023574"/>
                        <a:ext cx="3048000" cy="145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257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11_GEOM_C07-0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27" y="1378040"/>
            <a:ext cx="9144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48126" y="511184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Page 462</a:t>
            </a:r>
          </a:p>
        </p:txBody>
      </p:sp>
    </p:spTree>
    <p:extLst>
      <p:ext uri="{BB962C8B-B14F-4D97-AF65-F5344CB8AC3E}">
        <p14:creationId xmlns:p14="http://schemas.microsoft.com/office/powerpoint/2010/main" val="26159973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7"/>
  <p:tag name="FONTSIZE" val="24"/>
  <p:tag name="BULLETTYPE" val="ppBulletAlphaUCPeriod"/>
  <p:tag name="ANSWERTEXT" val="b = 11 &#10;b = –37&#10;b = –11&#10;b = 3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7"/>
  <p:tag name="FONTSIZE" val="24"/>
  <p:tag name="BULLETTYPE" val="ppBulletAlphaUCPeriod"/>
  <p:tag name="ANSWERTEXT" val="b = 11 &#10;b = –37&#10;b = –11&#10;b = 3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7"/>
  <p:tag name="FONTSIZE" val="24"/>
  <p:tag name="BULLETTYPE" val="ppBulletAlphaUCPeriod"/>
  <p:tag name="ANSWERTEXT" val="b = 11 &#10;b = –37&#10;b = –11&#10;b = 3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7"/>
  <p:tag name="FONTSIZE" val="24"/>
  <p:tag name="BULLETTYPE" val="ppBulletAlphaUCPeriod"/>
  <p:tag name="ANSWERTEXT" val="b = 11 &#10;b = –37&#10;b = –11&#10;b = 37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482</Words>
  <Application>Microsoft Office PowerPoint</Application>
  <PresentationFormat>Widescreen</PresentationFormat>
  <Paragraphs>85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Cambria Math</vt:lpstr>
      <vt:lpstr>Symbol</vt:lpstr>
      <vt:lpstr>Times New Roman</vt:lpstr>
      <vt:lpstr>Trebuchet MS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Windows User</cp:lastModifiedBy>
  <cp:revision>3</cp:revision>
  <dcterms:created xsi:type="dcterms:W3CDTF">2018-03-24T10:02:39Z</dcterms:created>
  <dcterms:modified xsi:type="dcterms:W3CDTF">2018-03-24T14:04:57Z</dcterms:modified>
</cp:coreProperties>
</file>