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Profit and Loss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472" y="1121537"/>
            <a:ext cx="10515600" cy="4351338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have to learn how to derive profit and loss of a business concern:-</a:t>
            </a:r>
            <a:endParaRPr lang="en-IN" dirty="0"/>
          </a:p>
          <a:p>
            <a:r>
              <a:rPr lang="en-US" dirty="0"/>
              <a:t>CP- </a:t>
            </a:r>
            <a:r>
              <a:rPr lang="en-US" dirty="0" smtClean="0"/>
              <a:t>The </a:t>
            </a:r>
            <a:r>
              <a:rPr lang="en-US" dirty="0"/>
              <a:t>price, at which an article is purchased, is called its </a:t>
            </a:r>
            <a:r>
              <a:rPr lang="en-US" b="1" dirty="0"/>
              <a:t>cost price</a:t>
            </a:r>
            <a:r>
              <a:rPr lang="en-US" dirty="0"/>
              <a:t>, abbreviated as </a:t>
            </a:r>
            <a:r>
              <a:rPr lang="en-US" b="1" dirty="0"/>
              <a:t>C.P</a:t>
            </a:r>
            <a:r>
              <a:rPr lang="en-US" b="1" dirty="0" smtClean="0"/>
              <a:t>.</a:t>
            </a:r>
            <a:endParaRPr lang="en-IN" dirty="0"/>
          </a:p>
          <a:p>
            <a:r>
              <a:rPr lang="en-US" dirty="0" smtClean="0"/>
              <a:t>SP- </a:t>
            </a:r>
            <a:r>
              <a:rPr lang="en-US" dirty="0"/>
              <a:t>The price, at which an article is sold, is called its </a:t>
            </a:r>
            <a:r>
              <a:rPr lang="en-US" b="1" dirty="0"/>
              <a:t>selling prices</a:t>
            </a:r>
            <a:r>
              <a:rPr lang="en-US" dirty="0"/>
              <a:t>, abbreviated as </a:t>
            </a:r>
            <a:r>
              <a:rPr lang="en-US" b="1" dirty="0" smtClean="0"/>
              <a:t>S.P</a:t>
            </a:r>
          </a:p>
          <a:p>
            <a:r>
              <a:rPr lang="en-US" dirty="0" smtClean="0"/>
              <a:t>Profit </a:t>
            </a:r>
            <a:r>
              <a:rPr lang="en-US" dirty="0"/>
              <a:t>= SP- CP( It is the excess of the selling price over cost price</a:t>
            </a:r>
            <a:r>
              <a:rPr lang="en-US" dirty="0" smtClean="0"/>
              <a:t>)</a:t>
            </a:r>
            <a:endParaRPr lang="en-IN" dirty="0"/>
          </a:p>
          <a:p>
            <a:r>
              <a:rPr lang="en-US" dirty="0"/>
              <a:t>Loss = CP – </a:t>
            </a:r>
            <a:r>
              <a:rPr lang="en-US" dirty="0" smtClean="0"/>
              <a:t>SP(It </a:t>
            </a:r>
            <a:r>
              <a:rPr lang="en-US" dirty="0"/>
              <a:t>is the excess of cost price over the selling price)</a:t>
            </a:r>
            <a:endParaRPr lang="en-IN" dirty="0"/>
          </a:p>
          <a:p>
            <a:pPr marL="457200" lvl="1" indent="0">
              <a:buNone/>
            </a:pPr>
            <a:endParaRPr lang="en-IN" sz="3200" dirty="0" smtClean="0"/>
          </a:p>
          <a:p>
            <a:pPr marL="457200" lvl="1" indent="0">
              <a:buNone/>
            </a:pPr>
            <a:endParaRPr lang="en-IN" sz="3200" dirty="0" smtClean="0"/>
          </a:p>
          <a:p>
            <a:pPr marL="0" indent="0">
              <a:buNone/>
            </a:pPr>
            <a:endParaRPr lang="en-IN" sz="3200" dirty="0" smtClean="0"/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Profot</a:t>
            </a:r>
            <a:r>
              <a:rPr lang="en-IN" dirty="0" smtClean="0"/>
              <a:t> and Loss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endParaRPr lang="en-IN" dirty="0" smtClean="0"/>
              </a:p>
              <a:p>
                <a:r>
                  <a:rPr lang="en-US" sz="11200" dirty="0"/>
                  <a:t>If an article is sold at a gain of say 35%, then S.P. = 135% of </a:t>
                </a:r>
                <a:r>
                  <a:rPr lang="en-US" sz="11200" dirty="0" smtClean="0"/>
                  <a:t>C.P</a:t>
                </a:r>
              </a:p>
              <a:p>
                <a:r>
                  <a:rPr lang="en-US" sz="11200" dirty="0"/>
                  <a:t>If an article is sold at a loss of say, 35% then S.P. = 65% of C.P</a:t>
                </a:r>
                <a:r>
                  <a:rPr lang="en-US" sz="11200" dirty="0" smtClean="0"/>
                  <a:t>.</a:t>
                </a:r>
              </a:p>
              <a:p>
                <a:r>
                  <a:rPr lang="en-US" sz="11200" dirty="0"/>
                  <a:t>Example- </a:t>
                </a:r>
                <a:endParaRPr lang="en-US" sz="11200" dirty="0" smtClean="0"/>
              </a:p>
              <a:p>
                <a:pPr marL="0" indent="0">
                  <a:buNone/>
                </a:pPr>
                <a:r>
                  <a:rPr lang="en-US" sz="11200" dirty="0" smtClean="0"/>
                  <a:t>If </a:t>
                </a:r>
                <a:r>
                  <a:rPr lang="en-US" sz="11200" dirty="0"/>
                  <a:t>a Laptop be purchased for Rs.25000/= and sold with price </a:t>
                </a:r>
                <a:endParaRPr lang="en-US" sz="11200" dirty="0" smtClean="0"/>
              </a:p>
              <a:p>
                <a:pPr marL="0" indent="0">
                  <a:buNone/>
                </a:pPr>
                <a:r>
                  <a:rPr lang="en-US" sz="11200" dirty="0" smtClean="0"/>
                  <a:t>Rs.35000</a:t>
                </a:r>
                <a:r>
                  <a:rPr lang="en-US" sz="11200" dirty="0"/>
                  <a:t>/=, then find </a:t>
                </a:r>
                <a:r>
                  <a:rPr lang="en-US" sz="11200" dirty="0" smtClean="0"/>
                  <a:t>the profit </a:t>
                </a:r>
                <a:r>
                  <a:rPr lang="en-US" sz="11200" dirty="0"/>
                  <a:t>and percentage of profit</a:t>
                </a:r>
                <a:r>
                  <a:rPr lang="en-US" sz="11200" dirty="0" smtClean="0"/>
                  <a:t>.</a:t>
                </a:r>
              </a:p>
              <a:p>
                <a:r>
                  <a:rPr lang="en-US" sz="11200" dirty="0" err="1"/>
                  <a:t>Ans</a:t>
                </a:r>
                <a:r>
                  <a:rPr lang="en-US" sz="11200" dirty="0"/>
                  <a:t>- C P = Rs.25000/=, S P = Rs.35000/= </a:t>
                </a:r>
                <a:endParaRPr lang="en-US" sz="11200" dirty="0" smtClean="0"/>
              </a:p>
              <a:p>
                <a:r>
                  <a:rPr lang="en-US" sz="11200" dirty="0" smtClean="0"/>
                  <a:t>Hence </a:t>
                </a:r>
                <a:r>
                  <a:rPr lang="en-US" sz="11200" dirty="0"/>
                  <a:t>Profit = SP – CP </a:t>
                </a:r>
                <a:endParaRPr lang="en-US" sz="11200" dirty="0" smtClean="0"/>
              </a:p>
              <a:p>
                <a:r>
                  <a:rPr lang="en-US" sz="11200" dirty="0" smtClean="0"/>
                  <a:t>= </a:t>
                </a:r>
                <a:r>
                  <a:rPr lang="en-US" sz="11200" dirty="0"/>
                  <a:t>Rs.35000 – Rs.25000 = Rs.10000</a:t>
                </a:r>
                <a:r>
                  <a:rPr lang="en-US" sz="11200" dirty="0" smtClean="0"/>
                  <a:t>/=</a:t>
                </a:r>
              </a:p>
              <a:p>
                <a:r>
                  <a:rPr lang="en-US" sz="11200" dirty="0"/>
                  <a:t>Profit Percentage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1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1200">
                            <a:latin typeface="Cambria Math" panose="02040503050406030204" pitchFamily="18" charset="0"/>
                          </a:rPr>
                          <m:t>profit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1200">
                            <a:latin typeface="Cambria Math" panose="02040503050406030204" pitchFamily="18" charset="0"/>
                          </a:rPr>
                          <m:t>cost</m:t>
                        </m:r>
                        <m:r>
                          <a:rPr lang="en-US" sz="11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1200">
                            <a:latin typeface="Cambria Math" panose="02040503050406030204" pitchFamily="18" charset="0"/>
                          </a:rPr>
                          <m:t>price</m:t>
                        </m:r>
                      </m:den>
                    </m:f>
                  </m:oMath>
                </a14:m>
                <a:r>
                  <a:rPr lang="en-US" sz="11200" dirty="0"/>
                  <a:t> x </a:t>
                </a:r>
                <a:r>
                  <a:rPr lang="en-US" sz="11200" dirty="0" smtClean="0"/>
                  <a:t>100 </a:t>
                </a:r>
                <a:r>
                  <a:rPr lang="en-US" sz="112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1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200" i="1">
                            <a:latin typeface="Cambria Math" panose="02040503050406030204" pitchFamily="18" charset="0"/>
                          </a:rPr>
                          <m:t>10000</m:t>
                        </m:r>
                      </m:num>
                      <m:den>
                        <m:r>
                          <a:rPr lang="en-US" sz="11200" i="1">
                            <a:latin typeface="Cambria Math" panose="02040503050406030204" pitchFamily="18" charset="0"/>
                          </a:rPr>
                          <m:t>25000</m:t>
                        </m:r>
                      </m:den>
                    </m:f>
                  </m:oMath>
                </a14:m>
                <a:r>
                  <a:rPr lang="en-US" sz="11200" dirty="0"/>
                  <a:t> x 100 = 40 %</a:t>
                </a:r>
                <a:endParaRPr lang="en-IN" sz="11200" dirty="0"/>
              </a:p>
              <a:p>
                <a:endParaRPr lang="en-IN" sz="11200" dirty="0"/>
              </a:p>
              <a:p>
                <a:endParaRPr lang="en-US" dirty="0" smtClean="0"/>
              </a:p>
              <a:p>
                <a:endParaRPr lang="en-IN" dirty="0"/>
              </a:p>
              <a:p>
                <a:endParaRPr lang="en-IN" dirty="0"/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:endParaRPr lang="en-IN" dirty="0"/>
              </a:p>
              <a:p>
                <a:endParaRPr lang="en-IN" dirty="0" smtClean="0"/>
              </a:p>
              <a:p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8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Problem-</a:t>
            </a:r>
            <a:r>
              <a:rPr lang="en-US" dirty="0"/>
              <a:t> The cost price of 20 articles is the same as the selling price of </a:t>
            </a:r>
            <a:r>
              <a:rPr lang="en-US" i="1" dirty="0"/>
              <a:t>x</a:t>
            </a:r>
            <a:r>
              <a:rPr lang="en-US" dirty="0"/>
              <a:t> articles. If the profit is 25%, then the value of </a:t>
            </a:r>
            <a:r>
              <a:rPr lang="en-US" i="1" dirty="0"/>
              <a:t>x</a:t>
            </a:r>
            <a:r>
              <a:rPr lang="en-US" dirty="0"/>
              <a:t> is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IN" dirty="0" smtClean="0"/>
                  <a:t>Ans-</a:t>
                </a:r>
              </a:p>
              <a:p>
                <a:r>
                  <a:rPr lang="en-US" dirty="0"/>
                  <a:t>Let C.P. of each article be Re. 1 </a:t>
                </a:r>
                <a:endParaRPr lang="en-US" dirty="0" smtClean="0"/>
              </a:p>
              <a:p>
                <a:r>
                  <a:rPr lang="en-US" dirty="0" smtClean="0"/>
                  <a:t>C.P</a:t>
                </a:r>
                <a:r>
                  <a:rPr lang="en-US" dirty="0"/>
                  <a:t>. of </a:t>
                </a:r>
                <a:r>
                  <a:rPr lang="en-US" i="1" dirty="0"/>
                  <a:t>x</a:t>
                </a:r>
                <a:r>
                  <a:rPr lang="en-US" dirty="0"/>
                  <a:t> articles = </a:t>
                </a:r>
                <a:r>
                  <a:rPr lang="en-US" dirty="0" err="1"/>
                  <a:t>Rs</a:t>
                </a:r>
                <a:r>
                  <a:rPr lang="en-US" dirty="0"/>
                  <a:t>. </a:t>
                </a:r>
                <a:r>
                  <a:rPr lang="en-US" i="1" dirty="0"/>
                  <a:t>x</a:t>
                </a:r>
                <a:r>
                  <a:rPr lang="en-US" dirty="0"/>
                  <a:t>.</a:t>
                </a:r>
                <a:endParaRPr lang="en-IN" dirty="0"/>
              </a:p>
              <a:p>
                <a:r>
                  <a:rPr lang="en-US" dirty="0"/>
                  <a:t>S.P. of </a:t>
                </a:r>
                <a:r>
                  <a:rPr lang="en-US" i="1" dirty="0"/>
                  <a:t>x</a:t>
                </a:r>
                <a:r>
                  <a:rPr lang="en-US" dirty="0"/>
                  <a:t> articles = </a:t>
                </a:r>
                <a:r>
                  <a:rPr lang="en-US" dirty="0" err="1"/>
                  <a:t>Rs</a:t>
                </a:r>
                <a:r>
                  <a:rPr lang="en-US" dirty="0"/>
                  <a:t>. 20.</a:t>
                </a:r>
                <a:endParaRPr lang="en-IN" dirty="0"/>
              </a:p>
              <a:p>
                <a:r>
                  <a:rPr lang="en-US" dirty="0"/>
                  <a:t>Profit = </a:t>
                </a:r>
                <a:r>
                  <a:rPr lang="en-US" dirty="0" err="1"/>
                  <a:t>Rs</a:t>
                </a:r>
                <a:r>
                  <a:rPr lang="en-US" dirty="0"/>
                  <a:t>. (20 - </a:t>
                </a:r>
                <a:r>
                  <a:rPr lang="en-US" i="1" dirty="0"/>
                  <a:t>x</a:t>
                </a:r>
                <a:r>
                  <a:rPr lang="en-US" dirty="0" smtClean="0"/>
                  <a:t>).</a:t>
                </a:r>
              </a:p>
              <a:p>
                <a:r>
                  <a:rPr lang="en-IN" dirty="0" smtClean="0"/>
                  <a:t> According to </a:t>
                </a:r>
                <a:r>
                  <a:rPr lang="en-IN" dirty="0"/>
                  <a:t>q</a:t>
                </a:r>
                <a:r>
                  <a:rPr lang="en-IN" dirty="0" smtClean="0"/>
                  <a:t>uestion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20 −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IN" dirty="0" smtClean="0"/>
                  <a:t>  </a:t>
                </a:r>
                <a14:m>
                  <m:oMath xmlns:m="http://schemas.openxmlformats.org/officeDocument/2006/math">
                    <m:r>
                      <a:rPr lang="en-IN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100 </m:t>
                    </m:r>
                  </m:oMath>
                </a14:m>
                <a:r>
                  <a:rPr lang="en-IN" dirty="0" smtClean="0"/>
                  <a:t>= 25</a:t>
                </a:r>
              </a:p>
              <a:p>
                <a:r>
                  <a:rPr lang="en-IN" dirty="0" smtClean="0"/>
                  <a:t>=&gt; (20 – x)100 =25x =&gt; 25x + 100x = 2000</a:t>
                </a:r>
              </a:p>
              <a:p>
                <a:r>
                  <a:rPr lang="en-IN" dirty="0" smtClean="0"/>
                  <a:t>=&gt;x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den>
                    </m:f>
                  </m:oMath>
                </a14:m>
                <a:r>
                  <a:rPr lang="en-IN" dirty="0" smtClean="0"/>
                  <a:t> = 16 (</a:t>
                </a:r>
                <a:r>
                  <a:rPr lang="en-IN" dirty="0" err="1" smtClean="0"/>
                  <a:t>Ans</a:t>
                </a:r>
                <a:r>
                  <a:rPr lang="en-IN" dirty="0" smtClean="0"/>
                  <a:t>)</a:t>
                </a:r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https://www.indiabix.com/_files/images/aptitude/1-sym-tfr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3375025"/>
            <a:ext cx="165100" cy="107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80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Problem-</a:t>
            </a:r>
            <a:r>
              <a:rPr lang="en-US" dirty="0"/>
              <a:t>If selling price is doubled, the profit triples. Find the profit percent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dirty="0" smtClean="0"/>
                  <a:t>Ans –</a:t>
                </a:r>
              </a:p>
              <a:p>
                <a:r>
                  <a:rPr lang="en-IN" dirty="0" smtClean="0"/>
                  <a:t>Let cost price be x and selling price be y.</a:t>
                </a:r>
              </a:p>
              <a:p>
                <a:r>
                  <a:rPr lang="en-IN" dirty="0" smtClean="0"/>
                  <a:t>According to question 3(y – x) = 2y –x</a:t>
                </a:r>
              </a:p>
              <a:p>
                <a:r>
                  <a:rPr lang="en-IN" dirty="0" smtClean="0"/>
                  <a:t>=&gt; 3y – 3x – 2y + x = 0</a:t>
                </a:r>
              </a:p>
              <a:p>
                <a:r>
                  <a:rPr lang="en-IN" dirty="0" smtClean="0"/>
                  <a:t>=&gt; y = 2x</a:t>
                </a:r>
              </a:p>
              <a:p>
                <a:r>
                  <a:rPr lang="en-IN" dirty="0" smtClean="0"/>
                  <a:t>Profit = y – x = 2x – x = x</a:t>
                </a:r>
              </a:p>
              <a:p>
                <a:r>
                  <a:rPr lang="en-IN" dirty="0" smtClean="0"/>
                  <a:t>So profit = Cost Price</a:t>
                </a:r>
              </a:p>
              <a:p>
                <a:r>
                  <a:rPr lang="en-IN" dirty="0" smtClean="0"/>
                  <a:t>Profit Percentage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𝑝𝑟𝑜𝑓𝑖𝑡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𝑐𝑜𝑠𝑡</m:t>
                        </m:r>
                        <m:r>
                          <a:rPr lang="en-US" b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𝑝𝑟𝑖𝑐𝑒</m:t>
                        </m:r>
                      </m:den>
                    </m:f>
                  </m:oMath>
                </a14:m>
                <a:r>
                  <a:rPr lang="en-US" dirty="0"/>
                  <a:t> x </a:t>
                </a:r>
                <a:r>
                  <a:rPr lang="en-US" dirty="0" smtClean="0"/>
                  <a:t>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IN" dirty="0" smtClean="0"/>
                  <a:t> </a:t>
                </a:r>
                <a:r>
                  <a:rPr lang="en-US" dirty="0"/>
                  <a:t>x </a:t>
                </a:r>
                <a:r>
                  <a:rPr lang="en-US" dirty="0" smtClean="0"/>
                  <a:t>100 = 100 (</a:t>
                </a:r>
                <a:r>
                  <a:rPr lang="en-US" dirty="0" err="1" smtClean="0"/>
                  <a:t>Ans</a:t>
                </a:r>
                <a:r>
                  <a:rPr lang="en-US" dirty="0" smtClean="0"/>
                  <a:t>)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1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Problem-</a:t>
            </a:r>
            <a:r>
              <a:rPr lang="en-US" dirty="0"/>
              <a:t>Alfred buys an old scooter for </a:t>
            </a:r>
            <a:r>
              <a:rPr lang="en-US" dirty="0" err="1"/>
              <a:t>Rs</a:t>
            </a:r>
            <a:r>
              <a:rPr lang="en-US" dirty="0"/>
              <a:t>. 4700 and spends </a:t>
            </a:r>
            <a:r>
              <a:rPr lang="en-US" dirty="0" err="1"/>
              <a:t>Rs</a:t>
            </a:r>
            <a:r>
              <a:rPr lang="en-US" dirty="0"/>
              <a:t>. 800 on its repairs. If he sells the scooter for </a:t>
            </a:r>
            <a:r>
              <a:rPr lang="en-US" dirty="0" err="1"/>
              <a:t>Rs</a:t>
            </a:r>
            <a:r>
              <a:rPr lang="en-US" dirty="0"/>
              <a:t>. 5800, his gain percent is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 smtClean="0"/>
                  <a:t>Ans –</a:t>
                </a:r>
              </a:p>
              <a:p>
                <a:r>
                  <a:rPr lang="en-US" dirty="0"/>
                  <a:t>Cost Price (C.P.) = </a:t>
                </a:r>
                <a:r>
                  <a:rPr lang="en-US" dirty="0" err="1"/>
                  <a:t>Rs</a:t>
                </a:r>
                <a:r>
                  <a:rPr lang="en-US" dirty="0"/>
                  <a:t>. (4700 + 800) = </a:t>
                </a:r>
                <a:r>
                  <a:rPr lang="en-US" dirty="0" err="1"/>
                  <a:t>Rs</a:t>
                </a:r>
                <a:r>
                  <a:rPr lang="en-US" dirty="0"/>
                  <a:t>. 5500.</a:t>
                </a:r>
                <a:endParaRPr lang="en-IN" dirty="0"/>
              </a:p>
              <a:p>
                <a:r>
                  <a:rPr lang="en-US" dirty="0"/>
                  <a:t>Selling Price (S.P.) = </a:t>
                </a:r>
                <a:r>
                  <a:rPr lang="en-US" dirty="0" err="1"/>
                  <a:t>Rs</a:t>
                </a:r>
                <a:r>
                  <a:rPr lang="en-US" dirty="0"/>
                  <a:t>. 5800.</a:t>
                </a:r>
                <a:endParaRPr lang="en-IN" dirty="0"/>
              </a:p>
              <a:p>
                <a:r>
                  <a:rPr lang="en-US" dirty="0"/>
                  <a:t>Gain = (S.P.) - (C.P.) = </a:t>
                </a:r>
                <a:r>
                  <a:rPr lang="en-US" dirty="0" err="1"/>
                  <a:t>Rs</a:t>
                </a:r>
                <a:r>
                  <a:rPr lang="en-US" dirty="0"/>
                  <a:t>.(5800 - 5500) = </a:t>
                </a:r>
                <a:r>
                  <a:rPr lang="en-US" dirty="0" err="1"/>
                  <a:t>Rs</a:t>
                </a:r>
                <a:r>
                  <a:rPr lang="en-US" dirty="0"/>
                  <a:t>. 300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Gain %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300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5500</m:t>
                        </m:r>
                      </m:den>
                    </m:f>
                  </m:oMath>
                </a14:m>
                <a:r>
                  <a:rPr lang="en-IN" dirty="0"/>
                  <a:t> </a:t>
                </a:r>
                <a:r>
                  <a:rPr lang="en-US" dirty="0"/>
                  <a:t>x </a:t>
                </a:r>
                <a:r>
                  <a:rPr lang="en-US" dirty="0" smtClean="0"/>
                  <a:t>100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300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55</m:t>
                        </m:r>
                      </m:den>
                    </m:f>
                  </m:oMath>
                </a14:m>
                <a:r>
                  <a:rPr lang="en-IN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IN" dirty="0" smtClean="0"/>
                  <a:t> =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IN" dirty="0" smtClean="0"/>
                  <a:t> Ans)</a:t>
                </a:r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40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318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Profit and Loss</vt:lpstr>
      <vt:lpstr>Profot and Loss</vt:lpstr>
      <vt:lpstr>Problem- The cost price of 20 articles is the same as the selling price of x articles. If the profit is 25%, then the value of x is</vt:lpstr>
      <vt:lpstr>Problem-If selling price is doubled, the profit triples. Find the profit percent</vt:lpstr>
      <vt:lpstr>Problem-Alfred buys an old scooter for Rs. 4700 and spends Rs. 800 on its repairs. If he sells the scooter for Rs. 5800, his gain percent 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48</cp:revision>
  <dcterms:created xsi:type="dcterms:W3CDTF">2018-03-19T04:38:16Z</dcterms:created>
  <dcterms:modified xsi:type="dcterms:W3CDTF">2018-03-20T06:35:49Z</dcterms:modified>
</cp:coreProperties>
</file>