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20-03-2018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IN" dirty="0" smtClean="0"/>
              <a:t>Problem-4-</a:t>
            </a:r>
            <a:r>
              <a:rPr lang="en-IN" dirty="0"/>
              <a:t>Find the compound interest on </a:t>
            </a:r>
            <a:r>
              <a:rPr lang="en-IN" dirty="0" err="1"/>
              <a:t>Rs</a:t>
            </a:r>
            <a:r>
              <a:rPr lang="en-IN" dirty="0"/>
              <a:t>. 3000 at 5% for 2 years, compounded annually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28472" y="1121537"/>
                <a:ext cx="10515600" cy="4351338"/>
              </a:xfrm>
            </p:spPr>
            <p:txBody>
              <a:bodyPr>
                <a:noAutofit/>
              </a:bodyPr>
              <a:lstStyle/>
              <a:p>
                <a:pPr fontAlgn="base"/>
                <a:r>
                  <a:rPr lang="en-IN" sz="3200" u="sng" dirty="0" smtClean="0"/>
                  <a:t>Solution</a:t>
                </a:r>
                <a:r>
                  <a:rPr lang="en-IN" sz="3200" dirty="0" smtClean="0"/>
                  <a:t>:</a:t>
                </a:r>
              </a:p>
              <a:p>
                <a:pPr fontAlgn="base"/>
                <a:r>
                  <a:rPr lang="en-IN" sz="3200" dirty="0" smtClean="0"/>
                  <a:t>Here Principal is </a:t>
                </a:r>
                <a:r>
                  <a:rPr lang="en-IN" sz="3200" dirty="0" err="1" smtClean="0"/>
                  <a:t>Rs</a:t>
                </a:r>
                <a:r>
                  <a:rPr lang="en-IN" sz="3200" dirty="0" smtClean="0"/>
                  <a:t>. 3000</a:t>
                </a:r>
              </a:p>
              <a:p>
                <a:pPr fontAlgn="base"/>
                <a:r>
                  <a:rPr lang="en-IN" sz="3200" dirty="0" smtClean="0"/>
                  <a:t>Interest is 5%</a:t>
                </a:r>
              </a:p>
              <a:p>
                <a:pPr fontAlgn="base"/>
                <a:r>
                  <a:rPr lang="en-IN" sz="3200" dirty="0" smtClean="0"/>
                  <a:t>Time period is 2 Years</a:t>
                </a:r>
                <a:endParaRPr lang="en-IN" sz="3200" dirty="0"/>
              </a:p>
              <a:p>
                <a:pPr fontAlgn="base"/>
                <a:r>
                  <a:rPr lang="en-IN" sz="3200" dirty="0"/>
                  <a:t>Amount with CI = </a:t>
                </a:r>
                <a:r>
                  <a:rPr lang="en-IN" sz="3200" dirty="0" smtClean="0"/>
                  <a:t>P(1</a:t>
                </a:r>
                <a:r>
                  <a:rPr lang="en-IN" sz="32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sz="3200" dirty="0" smtClean="0"/>
                  <a:t>)</a:t>
                </a:r>
                <a:r>
                  <a:rPr lang="en-IN" sz="3200" baseline="30000" dirty="0"/>
                  <a:t>t</a:t>
                </a:r>
                <a:r>
                  <a:rPr lang="en-IN" sz="3200" dirty="0"/>
                  <a:t>  =3000 (1+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sz="3200" dirty="0"/>
                  <a:t>)</a:t>
                </a:r>
                <a:r>
                  <a:rPr lang="en-IN" sz="3200" baseline="30000" dirty="0"/>
                  <a:t>2</a:t>
                </a:r>
                <a:r>
                  <a:rPr lang="en-IN" sz="3200" dirty="0"/>
                  <a:t> = </a:t>
                </a:r>
                <a:r>
                  <a:rPr lang="en-IN" sz="3200" dirty="0" err="1"/>
                  <a:t>Rs</a:t>
                </a:r>
                <a:r>
                  <a:rPr lang="en-IN" sz="3200" dirty="0"/>
                  <a:t>. 3307.50</a:t>
                </a:r>
              </a:p>
              <a:p>
                <a:r>
                  <a:rPr lang="en-IN" sz="3200" dirty="0"/>
                  <a:t>Therefore, CI = 3307.5 – 3000 = </a:t>
                </a:r>
                <a:r>
                  <a:rPr lang="en-IN" sz="3200" dirty="0" err="1"/>
                  <a:t>Rs</a:t>
                </a:r>
                <a:r>
                  <a:rPr lang="en-IN" sz="3200" dirty="0"/>
                  <a:t>. 307.50 (</a:t>
                </a:r>
                <a:r>
                  <a:rPr lang="en-IN" sz="3200" dirty="0" err="1"/>
                  <a:t>Ans</a:t>
                </a:r>
                <a:r>
                  <a:rPr lang="en-IN" sz="3200" dirty="0"/>
                  <a:t>)</a:t>
                </a:r>
                <a:br>
                  <a:rPr lang="en-IN" sz="3200" dirty="0"/>
                </a:br>
                <a:endParaRPr lang="en-IN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8472" y="1121537"/>
                <a:ext cx="10515600" cy="4351338"/>
              </a:xfrm>
              <a:blipFill rotWithShape="0">
                <a:blip r:embed="rId2"/>
                <a:stretch>
                  <a:fillRect l="-1333" t="-29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6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IN" b="1" dirty="0"/>
              <a:t>Problem 5.</a:t>
            </a:r>
            <a:r>
              <a:rPr lang="en-IN" dirty="0"/>
              <a:t> Find the compound interest on </a:t>
            </a:r>
            <a:r>
              <a:rPr lang="en-IN" dirty="0" err="1"/>
              <a:t>Rs</a:t>
            </a:r>
            <a:r>
              <a:rPr lang="en-IN" dirty="0"/>
              <a:t>. 10000 at 12% rate of interest for 1 year, compounded half-yearly.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fontAlgn="base"/>
                <a:r>
                  <a:rPr lang="en-IN" u="sng" dirty="0" smtClean="0"/>
                  <a:t>Solution</a:t>
                </a:r>
                <a:r>
                  <a:rPr lang="en-IN" dirty="0"/>
                  <a:t>:</a:t>
                </a:r>
              </a:p>
              <a:p>
                <a:pPr marL="0" indent="0" fontAlgn="base">
                  <a:buNone/>
                </a:pPr>
                <a:r>
                  <a:rPr lang="en-IN" dirty="0" smtClean="0"/>
                  <a:t>Principal = 10000</a:t>
                </a:r>
              </a:p>
              <a:p>
                <a:pPr marL="0" indent="0" fontAlgn="base">
                  <a:buNone/>
                </a:pPr>
                <a:r>
                  <a:rPr lang="en-IN" dirty="0" smtClean="0"/>
                  <a:t>Interest = 12%</a:t>
                </a:r>
              </a:p>
              <a:p>
                <a:pPr marL="0" indent="0" fontAlgn="base">
                  <a:buNone/>
                </a:pPr>
                <a:r>
                  <a:rPr lang="en-IN" dirty="0" smtClean="0"/>
                  <a:t>Compounded Half yearly means- t =2</a:t>
                </a:r>
                <a:endParaRPr lang="en-IN" dirty="0"/>
              </a:p>
              <a:p>
                <a:pPr fontAlgn="base"/>
                <a:r>
                  <a:rPr lang="en-IN" dirty="0"/>
                  <a:t>Amount with </a:t>
                </a:r>
                <a:r>
                  <a:rPr lang="en-IN" dirty="0" smtClean="0"/>
                  <a:t>CI= P </a:t>
                </a:r>
                <a:r>
                  <a:rPr lang="en-IN" dirty="0"/>
                  <a:t>[1+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)</a:t>
                </a:r>
                <a:r>
                  <a:rPr lang="en-IN" baseline="30000" dirty="0"/>
                  <a:t> </a:t>
                </a:r>
                <a:r>
                  <a:rPr lang="en-IN" baseline="30000" dirty="0" smtClean="0"/>
                  <a:t>t</a:t>
                </a:r>
                <a:r>
                  <a:rPr lang="en-IN" dirty="0" smtClean="0"/>
                  <a:t>] = </a:t>
                </a:r>
                <a:r>
                  <a:rPr lang="en-IN" dirty="0"/>
                  <a:t>10000 [1+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 smtClean="0"/>
                  <a:t>)</a:t>
                </a:r>
                <a:r>
                  <a:rPr lang="en-IN" baseline="30000" dirty="0"/>
                  <a:t> 2</a:t>
                </a:r>
                <a:r>
                  <a:rPr lang="en-IN" dirty="0" smtClean="0"/>
                  <a:t>]=   </a:t>
                </a:r>
                <a:r>
                  <a:rPr lang="en-IN" dirty="0"/>
                  <a:t>10000 [1+ (0.06</a:t>
                </a:r>
                <a:r>
                  <a:rPr lang="en-IN" dirty="0" smtClean="0"/>
                  <a:t>)</a:t>
                </a:r>
                <a:r>
                  <a:rPr lang="en-IN" baseline="30000" dirty="0"/>
                  <a:t> 2</a:t>
                </a:r>
                <a:r>
                  <a:rPr lang="en-IN" dirty="0" smtClean="0"/>
                  <a:t>]</a:t>
                </a:r>
                <a:r>
                  <a:rPr lang="en-IN" baseline="30000" dirty="0" smtClean="0"/>
                  <a:t>   </a:t>
                </a:r>
                <a:r>
                  <a:rPr lang="en-IN" baseline="30000" dirty="0"/>
                  <a:t>= </a:t>
                </a:r>
                <a:r>
                  <a:rPr lang="en-IN" dirty="0" err="1"/>
                  <a:t>Rs</a:t>
                </a:r>
                <a:r>
                  <a:rPr lang="en-IN" dirty="0"/>
                  <a:t>. 11236</a:t>
                </a:r>
              </a:p>
              <a:p>
                <a:r>
                  <a:rPr lang="en-IN" dirty="0"/>
                  <a:t>Therefore, CI = 11236 – 10000 = </a:t>
                </a:r>
                <a:r>
                  <a:rPr lang="en-IN" dirty="0" err="1"/>
                  <a:t>Rs</a:t>
                </a:r>
                <a:r>
                  <a:rPr lang="en-IN" dirty="0"/>
                  <a:t>. 1236</a:t>
                </a:r>
                <a:br>
                  <a:rPr lang="en-IN" dirty="0"/>
                </a:br>
                <a:endParaRPr lang="en-IN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IN" b="1" dirty="0"/>
              <a:t>Problem 6.</a:t>
            </a:r>
            <a:r>
              <a:rPr lang="en-IN" dirty="0"/>
              <a:t> The difference between SI and CI compounded annually on a certain sum of money for 2 years at 8% per annum is </a:t>
            </a:r>
            <a:r>
              <a:rPr lang="en-IN" dirty="0" err="1"/>
              <a:t>Rs</a:t>
            </a:r>
            <a:r>
              <a:rPr lang="en-IN" dirty="0"/>
              <a:t>. 12.80. Find the principal.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fontAlgn="base"/>
                <a:r>
                  <a:rPr lang="en-IN" sz="3100" u="sng" dirty="0"/>
                  <a:t>Solution</a:t>
                </a:r>
                <a:r>
                  <a:rPr lang="en-IN" sz="3100" dirty="0"/>
                  <a:t>:</a:t>
                </a:r>
              </a:p>
              <a:p>
                <a:pPr fontAlgn="base"/>
                <a:r>
                  <a:rPr lang="en-IN" sz="3100" dirty="0"/>
                  <a:t>Let the principal amount be x.</a:t>
                </a:r>
              </a:p>
              <a:p>
                <a:pPr fontAlgn="base"/>
                <a:r>
                  <a:rPr lang="en-IN" sz="3100" dirty="0"/>
                  <a:t>SI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10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IN" sz="310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sz="31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IN" sz="3100" dirty="0"/>
              </a:p>
              <a:p>
                <a:pPr fontAlgn="base"/>
                <a:r>
                  <a:rPr lang="en-IN" sz="3100" dirty="0"/>
                  <a:t>CI = x[1+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sz="3100" dirty="0"/>
                  <a:t>]</a:t>
                </a:r>
                <a:r>
                  <a:rPr lang="en-IN" sz="3100" baseline="30000" dirty="0"/>
                  <a:t>2</a:t>
                </a:r>
                <a:r>
                  <a:rPr lang="en-IN" sz="3100" dirty="0"/>
                  <a:t> – x </a:t>
                </a:r>
              </a:p>
              <a:p>
                <a:pPr fontAlgn="base"/>
                <a:r>
                  <a:rPr lang="en-IN" sz="31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104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endParaRPr lang="en-IN" sz="3100" dirty="0"/>
              </a:p>
              <a:p>
                <a:pPr fontAlgn="base"/>
                <a:r>
                  <a:rPr lang="en-IN" sz="3100" dirty="0"/>
                  <a:t>Therefore,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104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r>
                  <a:rPr lang="en-IN" sz="3100" dirty="0"/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IN" sz="3100" dirty="0"/>
                  <a:t> = 12.80</a:t>
                </a:r>
              </a:p>
              <a:p>
                <a:pPr fontAlgn="base"/>
                <a:r>
                  <a:rPr lang="en-IN" sz="3100" dirty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104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r>
                  <a:rPr lang="en-IN" sz="3100" dirty="0"/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r>
                  <a:rPr lang="en-IN" sz="3100" dirty="0"/>
                  <a:t> = </a:t>
                </a:r>
                <a:r>
                  <a:rPr lang="en-IN" sz="3100" dirty="0" smtClean="0"/>
                  <a:t>12.80</a:t>
                </a:r>
                <a:r>
                  <a:rPr lang="en-IN" sz="3100" dirty="0"/>
                  <a:t> </a:t>
                </a:r>
              </a:p>
              <a:p>
                <a:r>
                  <a:rPr lang="en-IN" sz="3100" dirty="0"/>
                  <a:t>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625</m:t>
                        </m:r>
                      </m:den>
                    </m:f>
                  </m:oMath>
                </a14:m>
                <a:r>
                  <a:rPr lang="en-IN" sz="3100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1280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sz="3100" dirty="0"/>
                  <a:t> =&gt; 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1280 </m:t>
                        </m:r>
                        <m:r>
                          <a:rPr lang="en-IN" sz="3100">
                            <a:latin typeface="Cambria Math" panose="02040503050406030204" pitchFamily="18" charset="0"/>
                          </a:rPr>
                          <m:t>×625</m:t>
                        </m:r>
                      </m:num>
                      <m:den>
                        <m:r>
                          <a:rPr lang="en-IN" sz="3100" i="1">
                            <a:latin typeface="Cambria Math" panose="02040503050406030204" pitchFamily="18" charset="0"/>
                          </a:rPr>
                          <m:t>4 </m:t>
                        </m:r>
                        <m:r>
                          <a:rPr lang="en-IN" sz="3100">
                            <a:latin typeface="Cambria Math" panose="02040503050406030204" pitchFamily="18" charset="0"/>
                          </a:rPr>
                          <m:t>×100</m:t>
                        </m:r>
                      </m:den>
                    </m:f>
                  </m:oMath>
                </a14:m>
                <a:r>
                  <a:rPr lang="en-IN" sz="3100" dirty="0"/>
                  <a:t> = 2000.Which gives x, Principal = </a:t>
                </a:r>
                <a:r>
                  <a:rPr lang="en-IN" sz="3100" dirty="0" err="1"/>
                  <a:t>Rs</a:t>
                </a:r>
                <a:r>
                  <a:rPr lang="en-IN" sz="3100" dirty="0"/>
                  <a:t>. 2000.</a:t>
                </a:r>
                <a:br>
                  <a:rPr lang="en-IN" sz="3100" dirty="0"/>
                </a:br>
                <a:endParaRPr lang="en-IN" sz="3100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656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Problem 7.</a:t>
            </a:r>
            <a:r>
              <a:rPr lang="en-IN" dirty="0"/>
              <a:t> Find the simple interest on </a:t>
            </a:r>
            <a:r>
              <a:rPr lang="en-IN" dirty="0" err="1"/>
              <a:t>Rs</a:t>
            </a:r>
            <a:r>
              <a:rPr lang="en-IN" dirty="0"/>
              <a:t>. 5000 at a certain rate if the compound interest on the same amount for 2 years is </a:t>
            </a:r>
            <a:r>
              <a:rPr lang="en-IN" dirty="0" err="1"/>
              <a:t>Rs</a:t>
            </a:r>
            <a:r>
              <a:rPr lang="en-IN" dirty="0"/>
              <a:t>. 253.125.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fontAlgn="base"/>
                <a:r>
                  <a:rPr lang="en-IN" u="sng" dirty="0"/>
                  <a:t>Solution</a:t>
                </a:r>
                <a:r>
                  <a:rPr lang="en-IN" dirty="0"/>
                  <a:t>:</a:t>
                </a:r>
              </a:p>
              <a:p>
                <a:pPr fontAlgn="base"/>
                <a:r>
                  <a:rPr lang="en-IN" dirty="0"/>
                  <a:t>Let the rate of interest be r.</a:t>
                </a:r>
              </a:p>
              <a:p>
                <a:pPr fontAlgn="base"/>
                <a:r>
                  <a:rPr lang="en-IN" dirty="0"/>
                  <a:t>We know Compound Interest = P(1+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𝑅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)</a:t>
                </a:r>
                <a:r>
                  <a:rPr lang="en-IN" baseline="30000" dirty="0"/>
                  <a:t>n</a:t>
                </a:r>
                <a:r>
                  <a:rPr lang="en-IN" dirty="0"/>
                  <a:t> - P</a:t>
                </a:r>
              </a:p>
              <a:p>
                <a:pPr fontAlgn="base"/>
                <a:r>
                  <a:rPr lang="en-IN" dirty="0"/>
                  <a:t>5000[1+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]</a:t>
                </a:r>
                <a:r>
                  <a:rPr lang="en-IN" baseline="30000" dirty="0"/>
                  <a:t>2</a:t>
                </a:r>
                <a:r>
                  <a:rPr lang="en-IN" dirty="0"/>
                  <a:t> – 5000 = 253.125 </a:t>
                </a:r>
              </a:p>
              <a:p>
                <a:pPr fontAlgn="base"/>
                <a:r>
                  <a:rPr lang="en-IN" dirty="0"/>
                  <a:t>=&gt; [1+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]</a:t>
                </a:r>
                <a:r>
                  <a:rPr lang="en-IN" baseline="30000" dirty="0"/>
                  <a:t>2</a:t>
                </a:r>
                <a:r>
                  <a:rPr lang="en-IN" dirty="0"/>
                  <a:t> 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5000+253.125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5000</m:t>
                        </m:r>
                      </m:den>
                    </m:f>
                  </m:oMath>
                </a14:m>
                <a:endParaRPr lang="en-IN" dirty="0"/>
              </a:p>
              <a:p>
                <a:pPr fontAlgn="base"/>
                <a:r>
                  <a:rPr lang="en-IN" dirty="0"/>
                  <a:t>Solving which gives</a:t>
                </a:r>
              </a:p>
              <a:p>
                <a:pPr fontAlgn="base"/>
                <a:r>
                  <a:rPr lang="en-IN" dirty="0"/>
                  <a:t>[1+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]</a:t>
                </a:r>
                <a:r>
                  <a:rPr lang="en-IN" baseline="30000" dirty="0"/>
                  <a:t>2</a:t>
                </a:r>
                <a:r>
                  <a:rPr lang="en-IN" dirty="0"/>
                  <a:t> 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1681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1600</m:t>
                        </m:r>
                      </m:den>
                    </m:f>
                  </m:oMath>
                </a14:m>
                <a:endParaRPr lang="en-IN" dirty="0"/>
              </a:p>
              <a:p>
                <a:pPr fontAlgn="base"/>
                <a:r>
                  <a:rPr lang="en-IN" dirty="0"/>
                  <a:t>=&gt; 1+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41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IN" dirty="0"/>
                  <a:t> </a:t>
                </a:r>
              </a:p>
              <a:p>
                <a:pPr fontAlgn="base"/>
                <a:r>
                  <a:rPr lang="en-IN" dirty="0"/>
                  <a:t> 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41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IN" dirty="0"/>
                  <a:t> – 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IN" dirty="0"/>
              </a:p>
              <a:p>
                <a:pPr fontAlgn="base"/>
                <a:r>
                  <a:rPr lang="en-IN" dirty="0"/>
                  <a:t>=&gt;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en-IN" dirty="0"/>
                  <a:t> =2.5</a:t>
                </a:r>
              </a:p>
              <a:p>
                <a:r>
                  <a:rPr lang="en-IN" dirty="0"/>
                  <a:t>Therefore, SI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𝐏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𝐑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𝐓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  <m:r>
                      <a:rPr lang="en-IN" b="1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𝟓𝟎𝟎𝟎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×2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en-IN" dirty="0"/>
                  <a:t>  = </a:t>
                </a:r>
                <a:r>
                  <a:rPr lang="en-IN" dirty="0" err="1"/>
                  <a:t>Rs</a:t>
                </a:r>
                <a:r>
                  <a:rPr lang="en-IN" dirty="0"/>
                  <a:t>. 250.(</a:t>
                </a:r>
                <a:r>
                  <a:rPr lang="en-IN" dirty="0" err="1"/>
                  <a:t>Ans</a:t>
                </a:r>
                <a:r>
                  <a:rPr lang="en-IN" dirty="0"/>
                  <a:t>) </a:t>
                </a:r>
                <a:br>
                  <a:rPr lang="en-IN" dirty="0"/>
                </a:b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265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Problem 8.</a:t>
            </a:r>
            <a:r>
              <a:rPr lang="en-IN" dirty="0"/>
              <a:t> A certain amount becomes </a:t>
            </a:r>
            <a:r>
              <a:rPr lang="en-IN" dirty="0" err="1"/>
              <a:t>Rs</a:t>
            </a:r>
            <a:r>
              <a:rPr lang="en-IN" dirty="0"/>
              <a:t>. 5760 in 2 years and </a:t>
            </a:r>
            <a:r>
              <a:rPr lang="en-IN" dirty="0" err="1"/>
              <a:t>Rs</a:t>
            </a:r>
            <a:r>
              <a:rPr lang="en-IN" dirty="0"/>
              <a:t>. 6912 in 3 years. What is the principal amount and the rate of interest?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fontAlgn="base"/>
                <a:r>
                  <a:rPr lang="en-IN" u="sng" dirty="0"/>
                  <a:t>Solution</a:t>
                </a:r>
                <a:r>
                  <a:rPr lang="en-IN" dirty="0" smtClean="0"/>
                  <a:t>:</a:t>
                </a:r>
                <a:endParaRPr lang="en-IN" dirty="0"/>
              </a:p>
              <a:p>
                <a:pPr fontAlgn="base"/>
                <a:r>
                  <a:rPr lang="en-IN" dirty="0"/>
                  <a:t>SI on </a:t>
                </a:r>
                <a:r>
                  <a:rPr lang="en-IN" dirty="0" err="1"/>
                  <a:t>Rs</a:t>
                </a:r>
                <a:r>
                  <a:rPr lang="en-IN" dirty="0"/>
                  <a:t>. 5760 for 1 year = 6912 – 5760 = </a:t>
                </a:r>
                <a:r>
                  <a:rPr lang="en-IN" dirty="0" err="1"/>
                  <a:t>Rs</a:t>
                </a:r>
                <a:r>
                  <a:rPr lang="en-IN" dirty="0"/>
                  <a:t>. 1152</a:t>
                </a:r>
              </a:p>
              <a:p>
                <a:pPr fontAlgn="base"/>
                <a:r>
                  <a:rPr lang="en-IN" dirty="0"/>
                  <a:t>Therefore, Rate of interest for 1 year =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𝟏𝟏𝟓𝟐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𝟓𝟕𝟔𝟎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×1</m:t>
                        </m:r>
                      </m:den>
                    </m:f>
                  </m:oMath>
                </a14:m>
                <a:r>
                  <a:rPr lang="en-IN" dirty="0"/>
                  <a:t> = 20%</a:t>
                </a:r>
              </a:p>
              <a:p>
                <a:pPr fontAlgn="base"/>
                <a:r>
                  <a:rPr lang="en-IN" dirty="0"/>
                  <a:t>Let the principal be p.</a:t>
                </a:r>
              </a:p>
              <a:p>
                <a:pPr fontAlgn="base"/>
                <a:r>
                  <a:rPr lang="en-IN" dirty="0"/>
                  <a:t>Then for Principal we know  p[1+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]</a:t>
                </a:r>
                <a:r>
                  <a:rPr lang="en-IN" baseline="30000" dirty="0"/>
                  <a:t>2 </a:t>
                </a:r>
                <a:r>
                  <a:rPr lang="en-IN" dirty="0"/>
                  <a:t>= 5760</a:t>
                </a:r>
              </a:p>
              <a:p>
                <a:pPr lvl="0" fontAlgn="base"/>
                <a:r>
                  <a:rPr lang="en-IN" dirty="0"/>
                  <a:t>P(1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IN" dirty="0"/>
                  <a:t>)</a:t>
                </a:r>
                <a:r>
                  <a:rPr lang="en-IN" baseline="30000" dirty="0"/>
                  <a:t>2</a:t>
                </a:r>
                <a:r>
                  <a:rPr lang="en-IN" dirty="0"/>
                  <a:t> =5760 =&gt;P(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baseline="30000" dirty="0"/>
                  <a:t>2 </a:t>
                </a:r>
                <a:r>
                  <a:rPr lang="en-IN" dirty="0"/>
                  <a:t>= 5760 =&gt; 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5760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×25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IN" dirty="0"/>
                  <a:t> = 4000</a:t>
                </a:r>
              </a:p>
              <a:p>
                <a:r>
                  <a:rPr lang="en-IN" dirty="0"/>
                  <a:t>Hence Principal =</a:t>
                </a:r>
                <a:r>
                  <a:rPr lang="en-IN" dirty="0" smtClean="0"/>
                  <a:t>4000, Principal </a:t>
                </a:r>
                <a:r>
                  <a:rPr lang="en-IN" dirty="0"/>
                  <a:t>P = = </a:t>
                </a:r>
                <a:r>
                  <a:rPr lang="en-IN" dirty="0" err="1"/>
                  <a:t>Rs</a:t>
                </a:r>
                <a:r>
                  <a:rPr lang="en-IN" dirty="0"/>
                  <a:t>. 4000(</a:t>
                </a:r>
                <a:r>
                  <a:rPr lang="en-IN" dirty="0" err="1"/>
                  <a:t>Ans</a:t>
                </a:r>
                <a:r>
                  <a:rPr lang="en-IN" dirty="0"/>
                  <a:t>)</a:t>
                </a:r>
                <a:br>
                  <a:rPr lang="en-IN" dirty="0"/>
                </a:br>
                <a:endParaRPr lang="en-IN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539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Problem 9.</a:t>
            </a:r>
            <a:r>
              <a:rPr lang="en-IN" dirty="0"/>
              <a:t> How long will it take a certain amount to increase by 30% at the rate of 15% simple interest?</a:t>
            </a:r>
            <a:br>
              <a:rPr lang="en-IN" dirty="0"/>
            </a:b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fontAlgn="base"/>
                <a:r>
                  <a:rPr lang="en-IN" u="sng" dirty="0"/>
                  <a:t>Solution</a:t>
                </a:r>
                <a:r>
                  <a:rPr lang="en-IN" dirty="0" smtClean="0"/>
                  <a:t>:</a:t>
                </a:r>
                <a:r>
                  <a:rPr lang="en-IN" dirty="0"/>
                  <a:t> </a:t>
                </a:r>
              </a:p>
              <a:p>
                <a:pPr fontAlgn="base"/>
                <a:r>
                  <a:rPr lang="en-IN" dirty="0"/>
                  <a:t> Let the principal be </a:t>
                </a:r>
                <a:r>
                  <a:rPr lang="en-IN" dirty="0" err="1"/>
                  <a:t>Rs</a:t>
                </a:r>
                <a:r>
                  <a:rPr lang="en-IN" dirty="0"/>
                  <a:t>. x</a:t>
                </a:r>
              </a:p>
              <a:p>
                <a:pPr fontAlgn="base"/>
                <a:r>
                  <a:rPr lang="en-IN" dirty="0"/>
                  <a:t>Simple interest = x </a:t>
                </a:r>
                <a14:m>
                  <m:oMath xmlns:m="http://schemas.openxmlformats.org/officeDocument/2006/math">
                    <m:r>
                      <a:rPr lang="en-IN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IN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IN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IN" dirty="0"/>
              </a:p>
              <a:p>
                <a:pPr fontAlgn="base"/>
                <a:r>
                  <a:rPr lang="en-IN" dirty="0"/>
                  <a:t>According to question:</a:t>
                </a:r>
              </a:p>
              <a:p>
                <a:pPr fontAlgn="base"/>
                <a:r>
                  <a:rPr lang="en-IN" dirty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SI</m:t>
                        </m:r>
                        <m:r>
                          <a:rPr lang="en-IN" i="1"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𝑃𝑅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IN" dirty="0"/>
              </a:p>
              <a:p>
                <a:pPr fontAlgn="base"/>
                <a:r>
                  <a:rPr lang="en-IN" dirty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100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×3</m:t>
                        </m:r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m:rPr>
                            <m:sty m:val="p"/>
                          </m:rPr>
                          <a:rPr lang="en-IN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IN">
                            <a:latin typeface="Cambria Math" panose="02040503050406030204" pitchFamily="18" charset="0"/>
                          </a:rPr>
                          <m:t>×15</m:t>
                        </m:r>
                      </m:den>
                    </m:f>
                  </m:oMath>
                </a14:m>
                <a:r>
                  <a:rPr lang="en-IN" dirty="0"/>
                  <a:t> = 2%</a:t>
                </a:r>
              </a:p>
              <a:p>
                <a:pPr fontAlgn="base"/>
                <a:r>
                  <a:rPr lang="en-IN" dirty="0"/>
                  <a:t>So it </a:t>
                </a:r>
                <a:r>
                  <a:rPr lang="en-IN" dirty="0" err="1"/>
                  <a:t>wll</a:t>
                </a:r>
                <a:r>
                  <a:rPr lang="en-IN" dirty="0"/>
                  <a:t> take 2 years. (</a:t>
                </a:r>
                <a:r>
                  <a:rPr lang="en-IN" dirty="0" err="1"/>
                  <a:t>Ans</a:t>
                </a:r>
                <a:r>
                  <a:rPr lang="en-IN" dirty="0"/>
                  <a:t>)</a:t>
                </a:r>
              </a:p>
              <a:p>
                <a:pPr fontAlgn="base"/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6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144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Problem-4-Find the compound interest on Rs. 3000 at 5% for 2 years, compounded annually</vt:lpstr>
      <vt:lpstr>Problem 5. Find the compound interest on Rs. 10000 at 12% rate of interest for 1 year, compounded half-yearly.</vt:lpstr>
      <vt:lpstr>Problem 6. The difference between SI and CI compounded annually on a certain sum of money for 2 years at 8% per annum is Rs. 12.80. Find the principal.</vt:lpstr>
      <vt:lpstr>Problem 7. Find the simple interest on Rs. 5000 at a certain rate if the compound interest on the same amount for 2 years is Rs. 253.125. </vt:lpstr>
      <vt:lpstr>Problem 8. A certain amount becomes Rs. 5760 in 2 years and Rs. 6912 in 3 years. What is the principal amount and the rate of interest? </vt:lpstr>
      <vt:lpstr>Problem 9. How long will it take a certain amount to increase by 30% at the rate of 15% simple interest?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41</cp:revision>
  <dcterms:created xsi:type="dcterms:W3CDTF">2018-03-19T04:38:16Z</dcterms:created>
  <dcterms:modified xsi:type="dcterms:W3CDTF">2018-03-20T12:26:14Z</dcterms:modified>
</cp:coreProperties>
</file>