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2072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973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496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079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562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367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816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401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3725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566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874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182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 smtClean="0"/>
              <a:t>Percentage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28472" y="1121537"/>
                <a:ext cx="10515600" cy="4351338"/>
              </a:xfrm>
            </p:spPr>
            <p:txBody>
              <a:bodyPr>
                <a:noAutofit/>
              </a:bodyPr>
              <a:lstStyle/>
              <a:p>
                <a:pPr marL="457200" lvl="1" indent="0">
                  <a:buNone/>
                </a:pPr>
                <a:r>
                  <a:rPr lang="en-US" sz="3200" dirty="0" smtClean="0"/>
                  <a:t>Percentage </a:t>
                </a:r>
                <a:r>
                  <a:rPr lang="en-US" sz="3200" dirty="0"/>
                  <a:t>means converting a given factor to a denominator of 100. </a:t>
                </a:r>
                <a:endParaRPr lang="en-IN" sz="3200" dirty="0"/>
              </a:p>
              <a:p>
                <a:pPr marL="457200" lvl="1" indent="0">
                  <a:buNone/>
                </a:pPr>
                <a:endParaRPr lang="en-IN" sz="3200" dirty="0" smtClean="0"/>
              </a:p>
              <a:p>
                <a:r>
                  <a:rPr lang="en-US" dirty="0"/>
                  <a:t>Example- 89 % means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89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dirty="0"/>
                  <a:t> = 0.89</a:t>
                </a:r>
                <a:endParaRPr lang="en-IN" dirty="0"/>
              </a:p>
              <a:p>
                <a:r>
                  <a:rPr lang="en-US" dirty="0" err="1"/>
                  <a:t>EXample</a:t>
                </a:r>
                <a:r>
                  <a:rPr lang="en-US" dirty="0"/>
                  <a:t>- Convert the </a:t>
                </a:r>
                <a:r>
                  <a:rPr lang="en-US" dirty="0" smtClean="0"/>
                  <a:t>fraction </a:t>
                </a:r>
                <a:r>
                  <a:rPr lang="en-US" dirty="0"/>
                  <a:t>3/5 in to percentage </a:t>
                </a:r>
                <a:endParaRPr lang="en-US" dirty="0" smtClean="0"/>
              </a:p>
              <a:p>
                <a:r>
                  <a:rPr lang="en-US" dirty="0" smtClean="0"/>
                  <a:t>Fraction</a:t>
                </a:r>
                <a:r>
                  <a:rPr lang="en-US" dirty="0"/>
                  <a:t>. </a:t>
                </a:r>
                <a:r>
                  <a:rPr lang="en-US" dirty="0" err="1"/>
                  <a:t>i.e</a:t>
                </a:r>
                <a:r>
                  <a:rPr lang="en-US" dirty="0"/>
                  <a:t> . 3/5 </a:t>
                </a:r>
                <a:endParaRPr lang="en-US" dirty="0" smtClean="0"/>
              </a:p>
              <a:p>
                <a:r>
                  <a:rPr lang="en-US" dirty="0" smtClean="0"/>
                  <a:t>(</a:t>
                </a:r>
                <a:r>
                  <a:rPr lang="en-US" dirty="0"/>
                  <a:t>3/5x100)% = 60%.</a:t>
                </a:r>
                <a:endParaRPr lang="en-IN" dirty="0"/>
              </a:p>
              <a:p>
                <a:pPr marL="457200" lvl="1" indent="0">
                  <a:buNone/>
                </a:pPr>
                <a:endParaRPr lang="en-IN" sz="3200" dirty="0" smtClean="0"/>
              </a:p>
              <a:p>
                <a:pPr marL="457200" lvl="1" indent="0">
                  <a:buNone/>
                </a:pPr>
                <a:endParaRPr lang="en-IN" sz="3200" dirty="0" smtClean="0"/>
              </a:p>
              <a:p>
                <a:pPr marL="0" indent="0">
                  <a:buNone/>
                </a:pPr>
                <a:endParaRPr lang="en-IN" sz="3200" dirty="0" smtClean="0"/>
              </a:p>
              <a:p>
                <a:endParaRPr lang="en-IN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8472" y="1121537"/>
                <a:ext cx="10515600" cy="4351338"/>
              </a:xfrm>
              <a:blipFill rotWithShape="0">
                <a:blip r:embed="rId2"/>
                <a:stretch>
                  <a:fillRect l="-1043" t="-29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46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Simple Interest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Simple </a:t>
                </a:r>
                <a:r>
                  <a:rPr lang="en-US" dirty="0"/>
                  <a:t>interest is payable on principal.</a:t>
                </a:r>
                <a:endParaRPr lang="en-IN" dirty="0"/>
              </a:p>
              <a:p>
                <a:r>
                  <a:rPr lang="en-US" b="1" u="sng" dirty="0" smtClean="0"/>
                  <a:t>Interest-</a:t>
                </a:r>
                <a:r>
                  <a:rPr lang="en-US" dirty="0" smtClean="0"/>
                  <a:t> </a:t>
                </a:r>
                <a:r>
                  <a:rPr lang="en-US" dirty="0"/>
                  <a:t>Interest is the time value of money. We may say this is the cost of using capital.</a:t>
                </a:r>
                <a:endParaRPr lang="en-IN" dirty="0"/>
              </a:p>
              <a:p>
                <a:r>
                  <a:rPr lang="en-US" b="1" u="sng" dirty="0"/>
                  <a:t>Principal:</a:t>
                </a:r>
                <a:r>
                  <a:rPr lang="en-US" dirty="0"/>
                  <a:t>- It is the borrowed  amount.</a:t>
                </a:r>
                <a:endParaRPr lang="en-IN" dirty="0"/>
              </a:p>
              <a:p>
                <a:r>
                  <a:rPr lang="en-US" b="1" u="sng" dirty="0"/>
                  <a:t>Amount-</a:t>
                </a:r>
                <a:r>
                  <a:rPr lang="en-US" dirty="0"/>
                  <a:t>Sum total of interest and principal.</a:t>
                </a:r>
                <a:endParaRPr lang="en-IN" dirty="0"/>
              </a:p>
              <a:p>
                <a:r>
                  <a:rPr lang="en-US" b="1" u="sng" dirty="0"/>
                  <a:t>Rate :- </a:t>
                </a:r>
                <a:r>
                  <a:rPr lang="en-US" dirty="0"/>
                  <a:t>It is the rate percentage payable on the amount borrowed.</a:t>
                </a:r>
                <a:endParaRPr lang="en-IN" dirty="0"/>
              </a:p>
              <a:p>
                <a:r>
                  <a:rPr lang="en-US" b="1" u="sng" dirty="0"/>
                  <a:t>Period:</a:t>
                </a:r>
                <a:r>
                  <a:rPr lang="en-US" dirty="0"/>
                  <a:t>-It is the time for which the principal is borrowed.</a:t>
                </a:r>
                <a:endParaRPr lang="en-IN" dirty="0"/>
              </a:p>
              <a:p>
                <a:pPr marL="0" indent="0">
                  <a:buNone/>
                </a:pPr>
                <a:r>
                  <a:rPr lang="en-US" b="1" u="sng" dirty="0"/>
                  <a:t>Simple Interest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IN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IN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dirty="0"/>
                  <a:t>, where P is the Principal, R is the interest rate, T, is the time period.</a:t>
                </a:r>
                <a:endParaRPr lang="en-IN" dirty="0"/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3081" r="-104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27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Compound Interest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Compound </a:t>
                </a:r>
                <a:r>
                  <a:rPr lang="en-US" dirty="0"/>
                  <a:t>interest is payable on amount, i.e. on principal and interest.</a:t>
                </a:r>
                <a:endParaRPr lang="en-IN" dirty="0"/>
              </a:p>
              <a:p>
                <a:r>
                  <a:rPr lang="en-US" dirty="0"/>
                  <a:t>Compound Interest-  P ( 1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𝑅</m:t>
                        </m:r>
                      </m:num>
                      <m:den>
                        <m:r>
                          <a:rPr lang="en-US" b="0" i="1">
                            <a:latin typeface="Cambria Math" panose="02040503050406030204" pitchFamily="18" charset="0"/>
                          </a:rPr>
                          <m:t>100 </m:t>
                        </m:r>
                      </m:den>
                    </m:f>
                  </m:oMath>
                </a14:m>
                <a:r>
                  <a:rPr lang="en-US" dirty="0"/>
                  <a:t>)</a:t>
                </a:r>
                <a:r>
                  <a:rPr lang="en-US" baseline="30000" dirty="0"/>
                  <a:t>n </a:t>
                </a:r>
                <a:r>
                  <a:rPr lang="en-US" dirty="0"/>
                  <a:t>, If annually.</a:t>
                </a:r>
                <a:endParaRPr lang="en-IN" dirty="0"/>
              </a:p>
              <a:p>
                <a:r>
                  <a:rPr lang="en-US" dirty="0"/>
                  <a:t>P ( 1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𝑅</m:t>
                        </m:r>
                      </m:num>
                      <m:den>
                        <m:r>
                          <a:rPr lang="en-US" b="0" i="1">
                            <a:latin typeface="Cambria Math" panose="02040503050406030204" pitchFamily="18" charset="0"/>
                          </a:rPr>
                          <m:t>200 </m:t>
                        </m:r>
                      </m:den>
                    </m:f>
                  </m:oMath>
                </a14:m>
                <a:r>
                  <a:rPr lang="en-US" dirty="0"/>
                  <a:t>)</a:t>
                </a:r>
                <a:r>
                  <a:rPr lang="en-US" baseline="30000" dirty="0"/>
                  <a:t>2n </a:t>
                </a:r>
                <a:r>
                  <a:rPr lang="en-US" dirty="0"/>
                  <a:t>, If Half yearly, </a:t>
                </a:r>
                <a:endParaRPr lang="en-IN" dirty="0"/>
              </a:p>
              <a:p>
                <a:r>
                  <a:rPr lang="en-US" dirty="0"/>
                  <a:t>P ( 1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𝑅</m:t>
                        </m:r>
                      </m:num>
                      <m:den>
                        <m:r>
                          <a:rPr lang="en-US" b="0" i="1">
                            <a:latin typeface="Cambria Math" panose="02040503050406030204" pitchFamily="18" charset="0"/>
                          </a:rPr>
                          <m:t>400 </m:t>
                        </m:r>
                      </m:den>
                    </m:f>
                  </m:oMath>
                </a14:m>
                <a:r>
                  <a:rPr lang="en-US" dirty="0"/>
                  <a:t>)</a:t>
                </a:r>
                <a:r>
                  <a:rPr lang="en-US" baseline="30000" dirty="0"/>
                  <a:t>4n </a:t>
                </a:r>
                <a:r>
                  <a:rPr lang="en-US" dirty="0"/>
                  <a:t>, If quarterly.</a:t>
                </a:r>
                <a:endParaRPr lang="en-IN" dirty="0"/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 r="-23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656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Problem-</a:t>
            </a:r>
            <a:r>
              <a:rPr lang="en-IN" dirty="0"/>
              <a:t>A sum of </a:t>
            </a:r>
            <a:r>
              <a:rPr lang="en-IN" dirty="0" err="1"/>
              <a:t>Rs</a:t>
            </a:r>
            <a:r>
              <a:rPr lang="en-IN" dirty="0"/>
              <a:t>. 25000 becomes </a:t>
            </a:r>
            <a:r>
              <a:rPr lang="en-IN" dirty="0" err="1"/>
              <a:t>Rs</a:t>
            </a:r>
            <a:r>
              <a:rPr lang="en-IN" dirty="0"/>
              <a:t>. 27250 at the end of 3 years when calculated at simple interest. Find the rate of interest.</a:t>
            </a:r>
            <a:br>
              <a:rPr lang="en-IN" dirty="0"/>
            </a:b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fontAlgn="base"/>
                <a:r>
                  <a:rPr lang="en-IN" u="sng" dirty="0"/>
                  <a:t>Solution</a:t>
                </a:r>
                <a:r>
                  <a:rPr lang="en-IN" dirty="0"/>
                  <a:t>:</a:t>
                </a:r>
              </a:p>
              <a:p>
                <a:pPr fontAlgn="base"/>
                <a:r>
                  <a:rPr lang="en-IN" dirty="0" smtClean="0"/>
                  <a:t>Simple </a:t>
                </a:r>
                <a:r>
                  <a:rPr lang="en-IN" dirty="0"/>
                  <a:t>interest = 27250 – 25000 = 2250</a:t>
                </a:r>
              </a:p>
              <a:p>
                <a:pPr fontAlgn="base"/>
                <a:r>
                  <a:rPr lang="en-IN" dirty="0"/>
                  <a:t>Time = 3 years.</a:t>
                </a:r>
              </a:p>
              <a:p>
                <a:pPr fontAlgn="base"/>
                <a:r>
                  <a:rPr lang="en-IN" dirty="0"/>
                  <a:t>SI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1" i="1"/>
                        </m:ctrlPr>
                      </m:fPr>
                      <m:num>
                        <m:r>
                          <a:rPr lang="en-US" b="1" i="1"/>
                          <m:t>𝐏</m:t>
                        </m:r>
                        <m:r>
                          <a:rPr lang="en-IN"/>
                          <m:t>×</m:t>
                        </m:r>
                        <m:r>
                          <a:rPr lang="en-US" b="1" i="1"/>
                          <m:t>𝐑</m:t>
                        </m:r>
                        <m:r>
                          <a:rPr lang="en-IN"/>
                          <m:t>×</m:t>
                        </m:r>
                        <m:r>
                          <a:rPr lang="en-US" b="1" i="1"/>
                          <m:t>𝐓</m:t>
                        </m:r>
                      </m:num>
                      <m:den>
                        <m:r>
                          <a:rPr lang="en-US" b="1" i="1"/>
                          <m:t>𝟏𝟎𝟎</m:t>
                        </m:r>
                      </m:den>
                    </m:f>
                  </m:oMath>
                </a14:m>
                <a:r>
                  <a:rPr lang="en-IN" dirty="0"/>
                  <a:t> =&gt;  R =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1" i="1"/>
                        </m:ctrlPr>
                      </m:fPr>
                      <m:num>
                        <m:r>
                          <a:rPr lang="en-US" b="1" i="1"/>
                          <m:t>𝟏𝟎𝟎</m:t>
                        </m:r>
                        <m:r>
                          <a:rPr lang="en-IN"/>
                          <m:t>×</m:t>
                        </m:r>
                        <m:r>
                          <a:rPr lang="en-US" b="1" i="1"/>
                          <m:t>𝐒𝐈</m:t>
                        </m:r>
                      </m:num>
                      <m:den>
                        <m:r>
                          <a:rPr lang="en-US" b="1" i="1"/>
                          <m:t>𝐏</m:t>
                        </m:r>
                        <m:r>
                          <a:rPr lang="en-US" b="1"/>
                          <m:t> </m:t>
                        </m:r>
                        <m:r>
                          <a:rPr lang="en-IN"/>
                          <m:t>×</m:t>
                        </m:r>
                        <m:r>
                          <m:rPr>
                            <m:sty m:val="p"/>
                          </m:rPr>
                          <a:rPr lang="en-IN"/>
                          <m:t>T</m:t>
                        </m:r>
                      </m:den>
                    </m:f>
                  </m:oMath>
                </a14:m>
                <a:endParaRPr lang="en-IN" dirty="0"/>
              </a:p>
              <a:p>
                <a:pPr lvl="0" fontAlgn="base"/>
                <a:r>
                  <a:rPr lang="en-IN" dirty="0"/>
                  <a:t>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1" i="1"/>
                        </m:ctrlPr>
                      </m:fPr>
                      <m:num>
                        <m:r>
                          <a:rPr lang="en-US" b="1" i="1"/>
                          <m:t>𝟏𝟎𝟎</m:t>
                        </m:r>
                        <m:r>
                          <a:rPr lang="en-IN"/>
                          <m:t>×</m:t>
                        </m:r>
                        <m:r>
                          <a:rPr lang="en-US" b="1" i="1"/>
                          <m:t>𝟐𝟐𝟓𝟎</m:t>
                        </m:r>
                      </m:num>
                      <m:den>
                        <m:r>
                          <a:rPr lang="en-US" b="1" i="1"/>
                          <m:t>𝟐𝟓𝟎𝟎𝟎</m:t>
                        </m:r>
                        <m:r>
                          <a:rPr lang="en-US" b="1"/>
                          <m:t> </m:t>
                        </m:r>
                        <m:r>
                          <a:rPr lang="en-IN"/>
                          <m:t>×3</m:t>
                        </m:r>
                      </m:den>
                    </m:f>
                  </m:oMath>
                </a14:m>
                <a:r>
                  <a:rPr lang="en-IN" dirty="0"/>
                  <a:t>  =&gt;  R = 3%.</a:t>
                </a:r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265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Problem 2.</a:t>
            </a:r>
            <a:r>
              <a:rPr lang="en-IN" dirty="0"/>
              <a:t> Find the present worth of </a:t>
            </a:r>
            <a:r>
              <a:rPr lang="en-IN" dirty="0" err="1"/>
              <a:t>Rs</a:t>
            </a:r>
            <a:r>
              <a:rPr lang="en-IN" dirty="0"/>
              <a:t>. 78000 due in 4 years at 5% interest per year.</a:t>
            </a:r>
            <a:br>
              <a:rPr lang="en-IN" dirty="0"/>
            </a:b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fontAlgn="base"/>
                <a:r>
                  <a:rPr lang="en-IN" u="sng" dirty="0"/>
                  <a:t>Solution</a:t>
                </a:r>
                <a:r>
                  <a:rPr lang="en-IN" dirty="0"/>
                  <a:t>:</a:t>
                </a:r>
              </a:p>
              <a:p>
                <a:pPr fontAlgn="base"/>
                <a:r>
                  <a:rPr lang="en-IN" dirty="0"/>
                  <a:t>Amount with interest after 4 years = </a:t>
                </a:r>
                <a:r>
                  <a:rPr lang="en-IN" dirty="0" err="1"/>
                  <a:t>Rs</a:t>
                </a:r>
                <a:r>
                  <a:rPr lang="en-IN" dirty="0"/>
                  <a:t>. 78000</a:t>
                </a:r>
              </a:p>
              <a:p>
                <a:pPr fontAlgn="base"/>
                <a:r>
                  <a:rPr lang="en-IN" dirty="0"/>
                  <a:t>Therefore, simple interest = 78000 – Principal.</a:t>
                </a:r>
              </a:p>
              <a:p>
                <a:pPr fontAlgn="base"/>
                <a:r>
                  <a:rPr lang="en-IN" dirty="0"/>
                  <a:t>Let the principal amount be p.</a:t>
                </a:r>
              </a:p>
              <a:p>
                <a:pPr fontAlgn="base"/>
                <a:r>
                  <a:rPr lang="en-IN" dirty="0"/>
                  <a:t>78000 – p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1" i="1"/>
                        </m:ctrlPr>
                      </m:fPr>
                      <m:num>
                        <m:r>
                          <a:rPr lang="en-US" b="1" i="1"/>
                          <m:t>𝐩</m:t>
                        </m:r>
                        <m:r>
                          <a:rPr lang="en-IN"/>
                          <m:t>×</m:t>
                        </m:r>
                        <m:r>
                          <a:rPr lang="en-US" b="1" i="1"/>
                          <m:t>𝟒</m:t>
                        </m:r>
                        <m:r>
                          <a:rPr lang="en-IN"/>
                          <m:t>×5</m:t>
                        </m:r>
                      </m:num>
                      <m:den>
                        <m:r>
                          <a:rPr lang="en-US" b="1" i="1"/>
                          <m:t>𝟏𝟎𝟎</m:t>
                        </m:r>
                      </m:den>
                    </m:f>
                  </m:oMath>
                </a14:m>
                <a:r>
                  <a:rPr lang="en-IN" dirty="0"/>
                  <a:t>  =&gt; p = 78000 -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/>
                        </m:ctrlPr>
                      </m:fPr>
                      <m:num>
                        <m:r>
                          <a:rPr lang="en-IN" i="1"/>
                          <m:t>𝑝</m:t>
                        </m:r>
                      </m:num>
                      <m:den>
                        <m:r>
                          <a:rPr lang="en-IN" i="1"/>
                          <m:t>  5</m:t>
                        </m:r>
                      </m:den>
                    </m:f>
                  </m:oMath>
                </a14:m>
                <a:endParaRPr lang="en-IN" dirty="0"/>
              </a:p>
              <a:p>
                <a:pPr fontAlgn="base"/>
                <a:r>
                  <a:rPr lang="en-IN" dirty="0"/>
                  <a:t>P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/>
                        </m:ctrlPr>
                      </m:fPr>
                      <m:num>
                        <m:r>
                          <a:rPr lang="en-IN" i="1"/>
                          <m:t>𝑝</m:t>
                        </m:r>
                      </m:num>
                      <m:den>
                        <m:r>
                          <a:rPr lang="en-IN" i="1"/>
                          <m:t>  5</m:t>
                        </m:r>
                      </m:den>
                    </m:f>
                  </m:oMath>
                </a14:m>
                <a:r>
                  <a:rPr lang="en-IN" dirty="0"/>
                  <a:t> =78000 =&gt;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/>
                        </m:ctrlPr>
                      </m:fPr>
                      <m:num>
                        <m:r>
                          <a:rPr lang="en-IN" i="1"/>
                          <m:t>6</m:t>
                        </m:r>
                        <m:r>
                          <a:rPr lang="en-IN" i="1"/>
                          <m:t>𝑝</m:t>
                        </m:r>
                      </m:num>
                      <m:den>
                        <m:r>
                          <a:rPr lang="en-IN" i="1"/>
                          <m:t>  5</m:t>
                        </m:r>
                      </m:den>
                    </m:f>
                  </m:oMath>
                </a14:m>
                <a:r>
                  <a:rPr lang="en-IN" dirty="0"/>
                  <a:t> = 78000 =&gt; 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/>
                        </m:ctrlPr>
                      </m:fPr>
                      <m:num>
                        <m:r>
                          <a:rPr lang="en-IN" i="1"/>
                          <m:t>78000</m:t>
                        </m:r>
                        <m:r>
                          <a:rPr lang="en-IN"/>
                          <m:t>×5</m:t>
                        </m:r>
                      </m:num>
                      <m:den>
                        <m:r>
                          <a:rPr lang="en-IN" i="1"/>
                          <m:t>  6</m:t>
                        </m:r>
                      </m:den>
                    </m:f>
                  </m:oMath>
                </a14:m>
                <a:r>
                  <a:rPr lang="en-IN" dirty="0"/>
                  <a:t> = 65000</a:t>
                </a:r>
              </a:p>
              <a:p>
                <a:r>
                  <a:rPr lang="en-IN" dirty="0"/>
                  <a:t>Principal = </a:t>
                </a:r>
                <a:r>
                  <a:rPr lang="en-IN" dirty="0" err="1"/>
                  <a:t>Rs</a:t>
                </a:r>
                <a:r>
                  <a:rPr lang="en-IN" dirty="0"/>
                  <a:t>. 65000</a:t>
                </a:r>
                <a:br>
                  <a:rPr lang="en-IN" dirty="0"/>
                </a:br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539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Problem 3.</a:t>
            </a:r>
            <a:r>
              <a:rPr lang="en-IN" dirty="0"/>
              <a:t> A certain principal amounts to </a:t>
            </a:r>
            <a:r>
              <a:rPr lang="en-IN" dirty="0" err="1"/>
              <a:t>Rs</a:t>
            </a:r>
            <a:r>
              <a:rPr lang="en-IN" dirty="0"/>
              <a:t>. 15000 in 2.5 years and to </a:t>
            </a:r>
            <a:r>
              <a:rPr lang="en-IN" dirty="0" err="1"/>
              <a:t>Rs</a:t>
            </a:r>
            <a:r>
              <a:rPr lang="en-IN" dirty="0"/>
              <a:t>. 16500 in 4 years at the same rate of interest. Find the rate of interest.</a:t>
            </a:r>
            <a:br>
              <a:rPr lang="en-IN" dirty="0"/>
            </a:b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fontAlgn="base"/>
                <a:r>
                  <a:rPr lang="en-IN" u="sng" dirty="0"/>
                  <a:t>Solution</a:t>
                </a:r>
                <a:r>
                  <a:rPr lang="en-IN" dirty="0"/>
                  <a:t>:</a:t>
                </a:r>
              </a:p>
              <a:p>
                <a:pPr fontAlgn="base"/>
                <a:r>
                  <a:rPr lang="en-IN" dirty="0"/>
                  <a:t>Amount becomes 15000 in 2.5 years and 16500 in 4 years.</a:t>
                </a:r>
              </a:p>
              <a:p>
                <a:pPr fontAlgn="base"/>
                <a:r>
                  <a:rPr lang="en-IN" dirty="0"/>
                  <a:t>Simple interest for (4-2.5) years = 16500 – 15000</a:t>
                </a:r>
              </a:p>
              <a:p>
                <a:pPr fontAlgn="base"/>
                <a:r>
                  <a:rPr lang="en-IN" dirty="0"/>
                  <a:t>Therefore, SI for 1.5 years = </a:t>
                </a:r>
                <a:r>
                  <a:rPr lang="en-IN" dirty="0" err="1"/>
                  <a:t>Rs</a:t>
                </a:r>
                <a:r>
                  <a:rPr lang="en-IN" dirty="0"/>
                  <a:t>. 1500.</a:t>
                </a:r>
              </a:p>
              <a:p>
                <a:pPr fontAlgn="base"/>
                <a:r>
                  <a:rPr lang="en-IN" dirty="0"/>
                  <a:t>SI for 2.5 years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/>
                        </m:ctrlPr>
                      </m:fPr>
                      <m:num>
                        <m:r>
                          <a:rPr lang="en-IN" i="1"/>
                          <m:t>1500</m:t>
                        </m:r>
                        <m:r>
                          <a:rPr lang="en-IN"/>
                          <m:t>×2.5</m:t>
                        </m:r>
                      </m:num>
                      <m:den>
                        <m:r>
                          <a:rPr lang="en-IN" i="1"/>
                          <m:t>  1.5</m:t>
                        </m:r>
                      </m:den>
                    </m:f>
                  </m:oMath>
                </a14:m>
                <a:r>
                  <a:rPr lang="en-IN" dirty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/>
                        </m:ctrlPr>
                      </m:fPr>
                      <m:num>
                        <m:r>
                          <a:rPr lang="en-IN" i="1"/>
                          <m:t>1500</m:t>
                        </m:r>
                        <m:r>
                          <a:rPr lang="en-IN"/>
                          <m:t>×2500</m:t>
                        </m:r>
                      </m:num>
                      <m:den>
                        <m:r>
                          <a:rPr lang="en-IN" i="1"/>
                          <m:t>  1500</m:t>
                        </m:r>
                      </m:den>
                    </m:f>
                  </m:oMath>
                </a14:m>
                <a:r>
                  <a:rPr lang="en-IN" dirty="0"/>
                  <a:t>=2500</a:t>
                </a:r>
              </a:p>
              <a:p>
                <a:pPr fontAlgn="base"/>
                <a:r>
                  <a:rPr lang="en-IN" dirty="0"/>
                  <a:t>Principal amount = 15000 – 2500 = </a:t>
                </a:r>
                <a:r>
                  <a:rPr lang="en-IN" dirty="0" err="1"/>
                  <a:t>Rs</a:t>
                </a:r>
                <a:r>
                  <a:rPr lang="en-IN" dirty="0"/>
                  <a:t>. 12500.</a:t>
                </a:r>
              </a:p>
              <a:p>
                <a:pPr fontAlgn="base"/>
                <a:r>
                  <a:rPr lang="en-IN" dirty="0"/>
                  <a:t>Rate of Interest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1" i="1"/>
                        </m:ctrlPr>
                      </m:fPr>
                      <m:num>
                        <m:r>
                          <a:rPr lang="en-US" b="1" i="1"/>
                          <m:t>𝟏𝟎𝟎</m:t>
                        </m:r>
                        <m:r>
                          <a:rPr lang="en-IN"/>
                          <m:t>×</m:t>
                        </m:r>
                        <m:r>
                          <a:rPr lang="en-US" b="1" i="1"/>
                          <m:t>𝐒𝐈</m:t>
                        </m:r>
                      </m:num>
                      <m:den>
                        <m:r>
                          <a:rPr lang="en-US" b="1" i="1"/>
                          <m:t>𝐏</m:t>
                        </m:r>
                        <m:r>
                          <a:rPr lang="en-US" b="1"/>
                          <m:t> </m:t>
                        </m:r>
                        <m:r>
                          <a:rPr lang="en-IN"/>
                          <m:t>×</m:t>
                        </m:r>
                        <m:r>
                          <m:rPr>
                            <m:sty m:val="p"/>
                          </m:rPr>
                          <a:rPr lang="en-IN"/>
                          <m:t>T</m:t>
                        </m:r>
                      </m:den>
                    </m:f>
                  </m:oMath>
                </a14:m>
                <a:r>
                  <a:rPr lang="en-IN" dirty="0"/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1" i="1"/>
                        </m:ctrlPr>
                      </m:fPr>
                      <m:num>
                        <m:r>
                          <a:rPr lang="en-US" b="1" i="1"/>
                          <m:t>𝟏𝟎𝟎</m:t>
                        </m:r>
                        <m:r>
                          <a:rPr lang="en-IN"/>
                          <m:t>×</m:t>
                        </m:r>
                        <m:r>
                          <a:rPr lang="en-US" b="1" i="1"/>
                          <m:t>𝟐𝟓𝟎𝟎</m:t>
                        </m:r>
                      </m:num>
                      <m:den>
                        <m:r>
                          <a:rPr lang="en-US" b="1" i="1"/>
                          <m:t>𝟏𝟐𝟓𝟎𝟎</m:t>
                        </m:r>
                        <m:r>
                          <a:rPr lang="en-US" b="1"/>
                          <m:t> </m:t>
                        </m:r>
                        <m:r>
                          <a:rPr lang="en-IN"/>
                          <m:t>×2.5</m:t>
                        </m:r>
                      </m:den>
                    </m:f>
                  </m:oMath>
                </a14:m>
                <a:r>
                  <a:rPr lang="en-IN" b="1" dirty="0"/>
                  <a:t> = 8</a:t>
                </a:r>
                <a:endParaRPr lang="en-IN" dirty="0"/>
              </a:p>
              <a:p>
                <a:r>
                  <a:rPr lang="en-IN" dirty="0"/>
                  <a:t> R = 8%. (</a:t>
                </a:r>
                <a:r>
                  <a:rPr lang="en-IN" dirty="0" err="1"/>
                  <a:t>Ans</a:t>
                </a:r>
                <a:r>
                  <a:rPr lang="en-IN" dirty="0"/>
                  <a:t>)</a:t>
                </a:r>
                <a:br>
                  <a:rPr lang="en-IN" dirty="0"/>
                </a:br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06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236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Percentage</vt:lpstr>
      <vt:lpstr>Simple Interest</vt:lpstr>
      <vt:lpstr>Compound Interest</vt:lpstr>
      <vt:lpstr>Problem-A sum of Rs. 25000 becomes Rs. 27250 at the end of 3 years when calculated at simple interest. Find the rate of interest. </vt:lpstr>
      <vt:lpstr>Problem 2. Find the present worth of Rs. 78000 due in 4 years at 5% interest per year. </vt:lpstr>
      <vt:lpstr>Problem 3. A certain principal amounts to Rs. 15000 in 2.5 years and to Rs. 16500 in 4 years at the same rate of interest. Find the rate of interest.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SYFT</dc:title>
  <dc:creator>Windows User</dc:creator>
  <cp:lastModifiedBy>Windows User</cp:lastModifiedBy>
  <cp:revision>35</cp:revision>
  <dcterms:created xsi:type="dcterms:W3CDTF">2018-03-19T04:38:16Z</dcterms:created>
  <dcterms:modified xsi:type="dcterms:W3CDTF">2018-03-20T06:53:20Z</dcterms:modified>
</cp:coreProperties>
</file>