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6907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410805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31455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48637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32873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8803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98E639-851C-4F54-9649-2D2E541C11BC}" type="datetimeFigureOut">
              <a:rPr lang="en-IN" smtClean="0"/>
              <a:t>19-04-2018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1716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98E639-851C-4F54-9649-2D2E541C11BC}" type="datetimeFigureOut">
              <a:rPr lang="en-IN" smtClean="0"/>
              <a:t>19-04-2018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343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8E639-851C-4F54-9649-2D2E541C11BC}" type="datetimeFigureOut">
              <a:rPr lang="en-IN" smtClean="0"/>
              <a:t>19-04-2018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1696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0248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993514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8E639-851C-4F54-9649-2D2E541C11BC}" type="datetimeFigureOut">
              <a:rPr lang="en-IN" smtClean="0"/>
              <a:t>19-04-2018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A40AE-2EC7-4ECB-8B69-00F0BF028A67}" type="slidenum">
              <a:rPr lang="en-IN" smtClean="0"/>
              <a:t>‹#›</a:t>
            </a:fld>
            <a:endParaRPr lang="en-IN"/>
          </a:p>
        </p:txBody>
      </p:sp>
    </p:spTree>
    <p:extLst>
      <p:ext uri="{BB962C8B-B14F-4D97-AF65-F5344CB8AC3E}">
        <p14:creationId xmlns:p14="http://schemas.microsoft.com/office/powerpoint/2010/main" val="49376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287" y="848581"/>
            <a:ext cx="9144000" cy="2387600"/>
          </a:xfrm>
        </p:spPr>
        <p:txBody>
          <a:bodyPr>
            <a:normAutofit/>
          </a:bodyPr>
          <a:lstStyle/>
          <a:p>
            <a:r>
              <a:rPr lang="en-IN" sz="4000" u="sng" dirty="0" smtClean="0"/>
              <a:t>Ordering and Ranking</a:t>
            </a:r>
            <a:endParaRPr lang="en-IN" sz="4000" u="sng" dirty="0"/>
          </a:p>
        </p:txBody>
      </p:sp>
      <p:sp>
        <p:nvSpPr>
          <p:cNvPr id="3" name="Subtitle 2"/>
          <p:cNvSpPr>
            <a:spLocks noGrp="1"/>
          </p:cNvSpPr>
          <p:nvPr>
            <p:ph type="subTitle" idx="1"/>
          </p:nvPr>
        </p:nvSpPr>
        <p:spPr>
          <a:xfrm>
            <a:off x="1637968" y="3339548"/>
            <a:ext cx="8871005" cy="2578210"/>
          </a:xfrm>
        </p:spPr>
        <p:txBody>
          <a:bodyPr>
            <a:normAutofit/>
          </a:bodyPr>
          <a:lstStyle/>
          <a:p>
            <a:pPr algn="l"/>
            <a:r>
              <a:rPr lang="en-IN" dirty="0"/>
              <a:t>O</a:t>
            </a:r>
            <a:r>
              <a:rPr lang="en-IN" dirty="0" smtClean="0"/>
              <a:t>rdering </a:t>
            </a:r>
            <a:r>
              <a:rPr lang="en-IN" dirty="0"/>
              <a:t>and ranking arrangement </a:t>
            </a:r>
            <a:r>
              <a:rPr lang="en-IN" dirty="0" smtClean="0"/>
              <a:t>questions where in, </a:t>
            </a:r>
            <a:r>
              <a:rPr lang="en-IN" dirty="0"/>
              <a:t>position/rank of a person from left-right/top-bottom of a row/class is to be determined </a:t>
            </a:r>
            <a:r>
              <a:rPr lang="en-IN" dirty="0" smtClean="0"/>
              <a:t>or </a:t>
            </a:r>
            <a:r>
              <a:rPr lang="en-IN" dirty="0"/>
              <a:t>rank/position is given &amp; total no. of persons is to be calculated. You may </a:t>
            </a:r>
            <a:r>
              <a:rPr lang="en-IN" dirty="0" smtClean="0"/>
              <a:t>also, </a:t>
            </a:r>
            <a:r>
              <a:rPr lang="en-IN" dirty="0"/>
              <a:t>be asked to determine, using data given, which </a:t>
            </a:r>
            <a:r>
              <a:rPr lang="en-IN" dirty="0" smtClean="0"/>
              <a:t>floor, </a:t>
            </a:r>
            <a:r>
              <a:rPr lang="en-IN" dirty="0"/>
              <a:t>which </a:t>
            </a:r>
            <a:r>
              <a:rPr lang="en-IN" dirty="0" smtClean="0"/>
              <a:t>person, </a:t>
            </a:r>
            <a:r>
              <a:rPr lang="en-IN" dirty="0"/>
              <a:t>lives on.</a:t>
            </a:r>
          </a:p>
          <a:p>
            <a:pPr algn="l"/>
            <a:endParaRPr lang="en-IN" dirty="0"/>
          </a:p>
        </p:txBody>
      </p:sp>
    </p:spTree>
    <p:extLst>
      <p:ext uri="{BB962C8B-B14F-4D97-AF65-F5344CB8AC3E}">
        <p14:creationId xmlns:p14="http://schemas.microsoft.com/office/powerpoint/2010/main" val="2169746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r>
              <a:rPr lang="en-IN" dirty="0"/>
              <a:t>	</a:t>
            </a:r>
            <a:r>
              <a:rPr lang="en-IN" dirty="0" smtClean="0"/>
              <a:t>		</a:t>
            </a:r>
            <a:r>
              <a:rPr lang="en-IN" u="sng" dirty="0" smtClean="0"/>
              <a:t>Important </a:t>
            </a:r>
            <a:r>
              <a:rPr lang="en-IN" u="sng" dirty="0"/>
              <a:t>Note:</a:t>
            </a:r>
            <a:r>
              <a:rPr lang="en-IN" dirty="0"/>
              <a:t/>
            </a:r>
            <a:br>
              <a:rPr lang="en-IN" dirty="0"/>
            </a:br>
            <a:endParaRPr lang="en-IN" dirty="0"/>
          </a:p>
        </p:txBody>
      </p:sp>
      <p:sp>
        <p:nvSpPr>
          <p:cNvPr id="3" name="Content Placeholder 2"/>
          <p:cNvSpPr>
            <a:spLocks noGrp="1"/>
          </p:cNvSpPr>
          <p:nvPr>
            <p:ph idx="1"/>
          </p:nvPr>
        </p:nvSpPr>
        <p:spPr/>
        <p:txBody>
          <a:bodyPr/>
          <a:lstStyle/>
          <a:p>
            <a:pPr marL="0" indent="0">
              <a:buNone/>
            </a:pPr>
            <a:r>
              <a:rPr lang="en-IN" dirty="0" smtClean="0"/>
              <a:t>1</a:t>
            </a:r>
            <a:r>
              <a:rPr lang="en-IN" dirty="0"/>
              <a:t>) </a:t>
            </a:r>
            <a:r>
              <a:rPr lang="en-IN" dirty="0" smtClean="0"/>
              <a:t>We have to read </a:t>
            </a:r>
            <a:r>
              <a:rPr lang="en-IN" dirty="0" smtClean="0"/>
              <a:t>the </a:t>
            </a:r>
            <a:r>
              <a:rPr lang="en-IN" dirty="0"/>
              <a:t>statement </a:t>
            </a:r>
            <a:r>
              <a:rPr lang="en-IN" dirty="0" smtClean="0"/>
              <a:t>carefully, line </a:t>
            </a:r>
            <a:r>
              <a:rPr lang="en-IN" dirty="0"/>
              <a:t>by line and apply the </a:t>
            </a:r>
            <a:r>
              <a:rPr lang="en-IN" dirty="0" smtClean="0"/>
              <a:t>cases.</a:t>
            </a:r>
            <a:endParaRPr lang="en-IN" dirty="0"/>
          </a:p>
          <a:p>
            <a:pPr marL="0" indent="0">
              <a:buNone/>
            </a:pPr>
            <a:r>
              <a:rPr lang="en-IN" dirty="0"/>
              <a:t>2) Position can </a:t>
            </a:r>
            <a:r>
              <a:rPr lang="en-IN" dirty="0" smtClean="0"/>
              <a:t>be, </a:t>
            </a:r>
            <a:r>
              <a:rPr lang="en-IN" dirty="0"/>
              <a:t>from either sides of row and rank is always from top or bottom of the </a:t>
            </a:r>
            <a:r>
              <a:rPr lang="en-IN" dirty="0" smtClean="0"/>
              <a:t>row.</a:t>
            </a:r>
          </a:p>
          <a:p>
            <a:pPr marL="0" indent="0">
              <a:buNone/>
            </a:pPr>
            <a:r>
              <a:rPr lang="en-IN" dirty="0" smtClean="0"/>
              <a:t>Different </a:t>
            </a:r>
            <a:r>
              <a:rPr lang="en-IN" dirty="0"/>
              <a:t>types of ordering &amp; ranking arrangement questions </a:t>
            </a:r>
            <a:r>
              <a:rPr lang="en-IN" dirty="0" smtClean="0"/>
              <a:t>we will discuss by giving </a:t>
            </a:r>
            <a:r>
              <a:rPr lang="en-IN" dirty="0"/>
              <a:t>different examples. </a:t>
            </a:r>
            <a:r>
              <a:rPr lang="en-IN" dirty="0" smtClean="0"/>
              <a:t>Just simply broad base your vision and just think and act, </a:t>
            </a:r>
            <a:r>
              <a:rPr lang="en-IN" dirty="0"/>
              <a:t>each </a:t>
            </a:r>
            <a:r>
              <a:rPr lang="en-IN" dirty="0" smtClean="0"/>
              <a:t>type questions, then </a:t>
            </a:r>
            <a:r>
              <a:rPr lang="en-IN" dirty="0"/>
              <a:t>we can have a complete command over </a:t>
            </a:r>
            <a:r>
              <a:rPr lang="en-IN" dirty="0" smtClean="0"/>
              <a:t>the </a:t>
            </a:r>
            <a:r>
              <a:rPr lang="en-IN" dirty="0"/>
              <a:t>topic and </a:t>
            </a:r>
            <a:r>
              <a:rPr lang="en-IN" dirty="0" smtClean="0"/>
              <a:t>let us ensure </a:t>
            </a:r>
            <a:r>
              <a:rPr lang="en-IN" dirty="0"/>
              <a:t>full </a:t>
            </a:r>
            <a:r>
              <a:rPr lang="en-IN" dirty="0" smtClean="0"/>
              <a:t>correct marks</a:t>
            </a:r>
            <a:r>
              <a:rPr lang="en-IN" dirty="0"/>
              <a:t>. </a:t>
            </a:r>
          </a:p>
          <a:p>
            <a:endParaRPr lang="en-IN" dirty="0"/>
          </a:p>
        </p:txBody>
      </p:sp>
    </p:spTree>
    <p:extLst>
      <p:ext uri="{BB962C8B-B14F-4D97-AF65-F5344CB8AC3E}">
        <p14:creationId xmlns:p14="http://schemas.microsoft.com/office/powerpoint/2010/main" val="2863527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u="sng" dirty="0"/>
              <a:t>Type 1</a:t>
            </a:r>
            <a:endParaRPr lang="en-IN" dirty="0"/>
          </a:p>
        </p:txBody>
      </p:sp>
      <p:sp>
        <p:nvSpPr>
          <p:cNvPr id="3" name="Content Placeholder 2"/>
          <p:cNvSpPr>
            <a:spLocks noGrp="1"/>
          </p:cNvSpPr>
          <p:nvPr>
            <p:ph idx="1"/>
          </p:nvPr>
        </p:nvSpPr>
        <p:spPr>
          <a:xfrm>
            <a:off x="838200" y="1833576"/>
            <a:ext cx="10515600" cy="4351338"/>
          </a:xfrm>
        </p:spPr>
        <p:txBody>
          <a:bodyPr>
            <a:normAutofit fontScale="92500"/>
          </a:bodyPr>
          <a:lstStyle/>
          <a:p>
            <a:pPr marL="0" indent="0">
              <a:buNone/>
            </a:pPr>
            <a:r>
              <a:rPr lang="en-IN" dirty="0" smtClean="0"/>
              <a:t>1</a:t>
            </a:r>
            <a:r>
              <a:rPr lang="en-IN" dirty="0"/>
              <a:t>) Total number of persons = </a:t>
            </a:r>
            <a:r>
              <a:rPr lang="en-IN" dirty="0" smtClean="0"/>
              <a:t>{(Sum </a:t>
            </a:r>
            <a:r>
              <a:rPr lang="en-IN" dirty="0"/>
              <a:t>of positions of same person from both sides i.e. left and right side) – </a:t>
            </a:r>
            <a:r>
              <a:rPr lang="en-IN" dirty="0" smtClean="0"/>
              <a:t>1} OR</a:t>
            </a:r>
            <a:endParaRPr lang="en-IN" dirty="0"/>
          </a:p>
          <a:p>
            <a:pPr marL="0" indent="0">
              <a:buNone/>
            </a:pPr>
            <a:r>
              <a:rPr lang="en-IN" dirty="0"/>
              <a:t>2) Position of a person from opposite side = {(Total no. of persons – Position of same person from given side) +1} </a:t>
            </a:r>
            <a:endParaRPr lang="en-IN" dirty="0" smtClean="0"/>
          </a:p>
          <a:p>
            <a:pPr marL="0" indent="0">
              <a:buNone/>
            </a:pPr>
            <a:r>
              <a:rPr lang="en-IN" dirty="0" smtClean="0"/>
              <a:t>Example 1-In </a:t>
            </a:r>
            <a:r>
              <a:rPr lang="en-IN" dirty="0"/>
              <a:t>a row of persons, position of A from left side of the row is 27</a:t>
            </a:r>
            <a:r>
              <a:rPr lang="en-IN" baseline="30000" dirty="0"/>
              <a:t>th</a:t>
            </a:r>
            <a:r>
              <a:rPr lang="en-IN" dirty="0"/>
              <a:t> and position of A from right side of the row is 34</a:t>
            </a:r>
            <a:r>
              <a:rPr lang="en-IN" baseline="30000" dirty="0"/>
              <a:t>th</a:t>
            </a:r>
            <a:r>
              <a:rPr lang="en-IN" dirty="0"/>
              <a:t>. Find total no. of persons in the row?</a:t>
            </a:r>
          </a:p>
          <a:p>
            <a:pPr marL="0" indent="0">
              <a:buNone/>
            </a:pPr>
            <a:r>
              <a:rPr lang="en-IN" dirty="0"/>
              <a:t>Solution:</a:t>
            </a:r>
          </a:p>
          <a:p>
            <a:pPr marL="0" indent="0">
              <a:buNone/>
            </a:pPr>
            <a:r>
              <a:rPr lang="en-IN" dirty="0"/>
              <a:t>Total no. of students = (Position of A from left + Position of A from right) -1</a:t>
            </a:r>
          </a:p>
          <a:p>
            <a:pPr marL="0" indent="0">
              <a:buNone/>
            </a:pPr>
            <a:r>
              <a:rPr lang="en-IN" dirty="0"/>
              <a:t>⇒Total no. of students = (27 + 34) – 1 = 61 – 1 = 60</a:t>
            </a:r>
          </a:p>
          <a:p>
            <a:pPr marL="0" indent="0">
              <a:buNone/>
            </a:pPr>
            <a:endParaRPr lang="en-IN" dirty="0"/>
          </a:p>
        </p:txBody>
      </p:sp>
    </p:spTree>
    <p:extLst>
      <p:ext uri="{BB962C8B-B14F-4D97-AF65-F5344CB8AC3E}">
        <p14:creationId xmlns:p14="http://schemas.microsoft.com/office/powerpoint/2010/main" val="194992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r>
              <a:rPr lang="en-IN" dirty="0" err="1" smtClean="0"/>
              <a:t>cont</a:t>
            </a:r>
            <a:r>
              <a:rPr lang="en-IN" dirty="0" smtClean="0"/>
              <a:t>….</a:t>
            </a:r>
            <a:endParaRPr lang="en-IN" dirty="0"/>
          </a:p>
        </p:txBody>
      </p:sp>
      <p:sp>
        <p:nvSpPr>
          <p:cNvPr id="3" name="Content Placeholder 2"/>
          <p:cNvSpPr>
            <a:spLocks noGrp="1"/>
          </p:cNvSpPr>
          <p:nvPr>
            <p:ph idx="1"/>
          </p:nvPr>
        </p:nvSpPr>
        <p:spPr>
          <a:xfrm>
            <a:off x="954156" y="1825625"/>
            <a:ext cx="10399643" cy="3756191"/>
          </a:xfrm>
        </p:spPr>
        <p:txBody>
          <a:bodyPr>
            <a:normAutofit/>
          </a:bodyPr>
          <a:lstStyle/>
          <a:p>
            <a:pPr marL="0" indent="0">
              <a:buNone/>
            </a:pPr>
            <a:r>
              <a:rPr lang="en-IN" sz="3200" u="sng" dirty="0"/>
              <a:t>Example.2)</a:t>
            </a:r>
            <a:r>
              <a:rPr lang="en-IN" sz="3200" dirty="0"/>
              <a:t> In a row of 16 persons, position of A from left side of the row is 12</a:t>
            </a:r>
            <a:r>
              <a:rPr lang="en-IN" sz="3200" baseline="30000" dirty="0"/>
              <a:t>th</a:t>
            </a:r>
            <a:r>
              <a:rPr lang="en-IN" sz="3200" dirty="0"/>
              <a:t>. Find the position of A from right side of the row?</a:t>
            </a:r>
          </a:p>
          <a:p>
            <a:pPr marL="0" indent="0">
              <a:buNone/>
            </a:pPr>
            <a:r>
              <a:rPr lang="en-IN" sz="3200" u="sng" dirty="0"/>
              <a:t>Solution:</a:t>
            </a:r>
          </a:p>
          <a:p>
            <a:pPr marL="0" indent="0">
              <a:buNone/>
            </a:pPr>
            <a:r>
              <a:rPr lang="en-IN" sz="3200" dirty="0" smtClean="0"/>
              <a:t>Position </a:t>
            </a:r>
            <a:r>
              <a:rPr lang="en-IN" sz="3200" dirty="0"/>
              <a:t>of A from right side = {(Total no. of persons – Position of A from left side) + 1}</a:t>
            </a:r>
          </a:p>
          <a:p>
            <a:pPr marL="0" indent="0">
              <a:buNone/>
            </a:pPr>
            <a:r>
              <a:rPr lang="en-IN" sz="3200" dirty="0"/>
              <a:t>⇒Position of A from right side = (16 – 12) + 1 = 4 + 1 = </a:t>
            </a:r>
            <a:r>
              <a:rPr lang="en-IN" sz="3200" dirty="0" smtClean="0"/>
              <a:t>5</a:t>
            </a:r>
            <a:r>
              <a:rPr lang="en-IN" sz="3200" baseline="30000" dirty="0" smtClean="0"/>
              <a:t>th</a:t>
            </a:r>
            <a:endParaRPr lang="en-IN" sz="3200" dirty="0"/>
          </a:p>
        </p:txBody>
      </p:sp>
    </p:spTree>
    <p:extLst>
      <p:ext uri="{BB962C8B-B14F-4D97-AF65-F5344CB8AC3E}">
        <p14:creationId xmlns:p14="http://schemas.microsoft.com/office/powerpoint/2010/main" val="1510422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a:t>
            </a:r>
            <a:r>
              <a:rPr lang="en-IN" u="sng" dirty="0"/>
              <a:t>2</a:t>
            </a:r>
            <a:endParaRPr lang="en-IN" dirty="0"/>
          </a:p>
        </p:txBody>
      </p:sp>
      <p:sp>
        <p:nvSpPr>
          <p:cNvPr id="3" name="Content Placeholder 2"/>
          <p:cNvSpPr>
            <a:spLocks noGrp="1"/>
          </p:cNvSpPr>
          <p:nvPr>
            <p:ph idx="1"/>
          </p:nvPr>
        </p:nvSpPr>
        <p:spPr>
          <a:xfrm>
            <a:off x="838200" y="1690688"/>
            <a:ext cx="10515600" cy="2603016"/>
          </a:xfrm>
        </p:spPr>
        <p:txBody>
          <a:bodyPr/>
          <a:lstStyle/>
          <a:p>
            <a:pPr marL="0" indent="0">
              <a:buNone/>
            </a:pPr>
            <a:r>
              <a:rPr lang="en-IN" dirty="0" smtClean="0"/>
              <a:t>1) Total no. of persons = No. of persons after or before the given person in a row + Position of same person from the other side</a:t>
            </a:r>
          </a:p>
          <a:p>
            <a:pPr marL="0" indent="0">
              <a:buNone/>
            </a:pPr>
            <a:r>
              <a:rPr lang="en-IN" dirty="0" smtClean="0"/>
              <a:t>OR</a:t>
            </a:r>
          </a:p>
          <a:p>
            <a:pPr marL="0" indent="0">
              <a:buNone/>
            </a:pPr>
            <a:r>
              <a:rPr lang="en-IN" dirty="0" smtClean="0"/>
              <a:t>2) No. of persons after or before the given person in a row = Total no. of persons – Position of same person from other side</a:t>
            </a:r>
          </a:p>
          <a:p>
            <a:pPr marL="0" indent="0">
              <a:buNone/>
            </a:pPr>
            <a:endParaRPr lang="en-IN" dirty="0"/>
          </a:p>
        </p:txBody>
      </p:sp>
    </p:spTree>
    <p:extLst>
      <p:ext uri="{BB962C8B-B14F-4D97-AF65-F5344CB8AC3E}">
        <p14:creationId xmlns:p14="http://schemas.microsoft.com/office/powerpoint/2010/main" val="1837676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Case-1</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smtClean="0"/>
              <a:t>Example.1</a:t>
            </a:r>
            <a:r>
              <a:rPr lang="en-IN" dirty="0"/>
              <a:t>) In a row of persons, position of A from left side of the row is 27</a:t>
            </a:r>
            <a:r>
              <a:rPr lang="en-IN" baseline="30000" dirty="0"/>
              <a:t>th</a:t>
            </a:r>
            <a:r>
              <a:rPr lang="en-IN" dirty="0"/>
              <a:t> and there are 5 persons after A in the row. Find total no. of persons in the row?</a:t>
            </a:r>
          </a:p>
          <a:p>
            <a:pPr marL="0" indent="0">
              <a:buNone/>
            </a:pPr>
            <a:r>
              <a:rPr lang="en-IN" dirty="0"/>
              <a:t>Solution:</a:t>
            </a:r>
          </a:p>
          <a:p>
            <a:pPr marL="0" indent="0">
              <a:buNone/>
            </a:pPr>
            <a:r>
              <a:rPr lang="en-IN" dirty="0"/>
              <a:t>No. of persons in the row = Position of A from left + No. of persons after A</a:t>
            </a:r>
          </a:p>
          <a:p>
            <a:pPr marL="0" indent="0">
              <a:buNone/>
            </a:pPr>
            <a:r>
              <a:rPr lang="en-IN" dirty="0"/>
              <a:t>⇒ Total no. of persons = 27 + 5 = 32</a:t>
            </a:r>
          </a:p>
          <a:p>
            <a:pPr marL="0" indent="0">
              <a:buNone/>
            </a:pPr>
            <a:r>
              <a:rPr lang="en-IN" dirty="0"/>
              <a:t>Example-2) In a row of 18 persons, position of A from left side of the row is 6</a:t>
            </a:r>
            <a:r>
              <a:rPr lang="en-IN" baseline="30000" dirty="0"/>
              <a:t>th</a:t>
            </a:r>
            <a:r>
              <a:rPr lang="en-IN" dirty="0"/>
              <a:t>. Find the no. of persons after A in the row?</a:t>
            </a:r>
          </a:p>
          <a:p>
            <a:pPr marL="0" indent="0">
              <a:buNone/>
            </a:pPr>
            <a:r>
              <a:rPr lang="en-IN" dirty="0"/>
              <a:t>Solution:</a:t>
            </a:r>
          </a:p>
          <a:p>
            <a:pPr marL="0" indent="0">
              <a:buNone/>
            </a:pPr>
            <a:r>
              <a:rPr lang="en-IN" dirty="0"/>
              <a:t>No. of persons after A = Total no. of persons – Position of A from left</a:t>
            </a:r>
          </a:p>
          <a:p>
            <a:pPr marL="0" indent="0">
              <a:buNone/>
            </a:pPr>
            <a:r>
              <a:rPr lang="en-IN" dirty="0"/>
              <a:t>⇒ No. of persons after A in the row = 18 – 6 = 12</a:t>
            </a:r>
          </a:p>
          <a:p>
            <a:endParaRPr lang="en-IN" dirty="0"/>
          </a:p>
        </p:txBody>
      </p:sp>
    </p:spTree>
    <p:extLst>
      <p:ext uri="{BB962C8B-B14F-4D97-AF65-F5344CB8AC3E}">
        <p14:creationId xmlns:p14="http://schemas.microsoft.com/office/powerpoint/2010/main" val="3065605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a:t>
            </a:r>
            <a:r>
              <a:rPr lang="en-IN" u="sng" dirty="0"/>
              <a:t>3</a:t>
            </a:r>
            <a:endParaRPr lang="en-IN" dirty="0"/>
          </a:p>
        </p:txBody>
      </p:sp>
      <p:sp>
        <p:nvSpPr>
          <p:cNvPr id="3" name="Content Placeholder 2"/>
          <p:cNvSpPr>
            <a:spLocks noGrp="1"/>
          </p:cNvSpPr>
          <p:nvPr>
            <p:ph idx="1"/>
          </p:nvPr>
        </p:nvSpPr>
        <p:spPr/>
        <p:txBody>
          <a:bodyPr>
            <a:normAutofit/>
          </a:bodyPr>
          <a:lstStyle/>
          <a:p>
            <a:pPr marL="0" indent="0">
              <a:buNone/>
            </a:pPr>
            <a:r>
              <a:rPr lang="en-IN" dirty="0" smtClean="0"/>
              <a:t>When </a:t>
            </a:r>
            <a:r>
              <a:rPr lang="en-IN" dirty="0"/>
              <a:t>the positions of two persons are given from opposite ends and we know the total number of persons, then two cases arise when trying to determine the number of persons between these two persons </a:t>
            </a:r>
          </a:p>
          <a:p>
            <a:pPr marL="0" lvl="0" indent="0">
              <a:buNone/>
            </a:pPr>
            <a:r>
              <a:rPr lang="en-IN" dirty="0"/>
              <a:t>When there is no overlapping: i.e. the sum of positions of the two persons from opposite ends &lt; total number of persons</a:t>
            </a:r>
          </a:p>
          <a:p>
            <a:pPr marL="0" lvl="0" indent="0">
              <a:buNone/>
            </a:pPr>
            <a:r>
              <a:rPr lang="en-IN" dirty="0"/>
              <a:t>When there is overlapping: i.e. the sum of positions of the two persons from opposite ends &gt; total number of </a:t>
            </a:r>
            <a:r>
              <a:rPr lang="en-IN" dirty="0" smtClean="0"/>
              <a:t>persons</a:t>
            </a:r>
            <a:endParaRPr lang="en-IN" dirty="0"/>
          </a:p>
        </p:txBody>
      </p:sp>
    </p:spTree>
    <p:extLst>
      <p:ext uri="{BB962C8B-B14F-4D97-AF65-F5344CB8AC3E}">
        <p14:creationId xmlns:p14="http://schemas.microsoft.com/office/powerpoint/2010/main" val="595527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Case-1</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a:t>No. of students between two different persons = Total no. of students – (Sum of positions of two different persons from opposite sides</a:t>
            </a:r>
            <a:r>
              <a:rPr lang="en-IN" dirty="0" smtClean="0"/>
              <a:t>)</a:t>
            </a:r>
            <a:endParaRPr lang="en-IN" u="sng" dirty="0" smtClean="0"/>
          </a:p>
          <a:p>
            <a:pPr marL="0" indent="0">
              <a:buNone/>
            </a:pPr>
            <a:r>
              <a:rPr lang="en-IN" u="sng" dirty="0" smtClean="0"/>
              <a:t>Ex.1</a:t>
            </a:r>
            <a:r>
              <a:rPr lang="en-IN" u="sng" dirty="0"/>
              <a:t>) </a:t>
            </a:r>
            <a:r>
              <a:rPr lang="en-IN" dirty="0"/>
              <a:t> In a row of 54 persons, A is 15</a:t>
            </a:r>
            <a:r>
              <a:rPr lang="en-IN" baseline="30000" dirty="0"/>
              <a:t>th</a:t>
            </a:r>
            <a:r>
              <a:rPr lang="en-IN" dirty="0"/>
              <a:t> from the left side of the row and B is 20</a:t>
            </a:r>
            <a:r>
              <a:rPr lang="en-IN" baseline="30000" dirty="0"/>
              <a:t>th</a:t>
            </a:r>
            <a:r>
              <a:rPr lang="en-IN" dirty="0"/>
              <a:t> from the right side of the row. Find the no. of persons sitting between A and B?</a:t>
            </a:r>
          </a:p>
          <a:p>
            <a:pPr marL="0" indent="0">
              <a:buNone/>
            </a:pPr>
            <a:r>
              <a:rPr lang="en-IN" dirty="0"/>
              <a:t>Solution: Here Sum of positions of A &amp; B from opposite ends = 15 + 20 = 35 &lt; Total no. of persons</a:t>
            </a:r>
          </a:p>
          <a:p>
            <a:pPr marL="0" indent="0">
              <a:buNone/>
            </a:pPr>
            <a:r>
              <a:rPr lang="en-IN" dirty="0"/>
              <a:t>∴ No. of persons between A &amp; B = Total no. of </a:t>
            </a:r>
            <a:r>
              <a:rPr lang="en-IN" dirty="0" smtClean="0"/>
              <a:t>persons </a:t>
            </a:r>
            <a:r>
              <a:rPr lang="en-IN" dirty="0"/>
              <a:t>– (Position of A from left + Position of B from right)</a:t>
            </a:r>
          </a:p>
          <a:p>
            <a:pPr marL="0" indent="0">
              <a:buNone/>
            </a:pPr>
            <a:r>
              <a:rPr lang="en-IN" dirty="0"/>
              <a:t>⇒ No. of persons between A &amp; B = 54 – (15+20) = 54 – 35 = </a:t>
            </a:r>
            <a:r>
              <a:rPr lang="en-IN" dirty="0" smtClean="0"/>
              <a:t>19</a:t>
            </a:r>
            <a:endParaRPr lang="en-IN" dirty="0"/>
          </a:p>
          <a:p>
            <a:endParaRPr lang="en-IN" dirty="0"/>
          </a:p>
        </p:txBody>
      </p:sp>
    </p:spTree>
    <p:extLst>
      <p:ext uri="{BB962C8B-B14F-4D97-AF65-F5344CB8AC3E}">
        <p14:creationId xmlns:p14="http://schemas.microsoft.com/office/powerpoint/2010/main" val="207092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Case-2</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a:t>No. of students between two different persons = (Sum of positions of two different persons from opposite sides) – Total no. of students  – 2</a:t>
            </a:r>
          </a:p>
          <a:p>
            <a:pPr marL="0" indent="0">
              <a:buNone/>
            </a:pPr>
            <a:r>
              <a:rPr lang="en-IN" u="sng" dirty="0" smtClean="0"/>
              <a:t>Ex.1</a:t>
            </a:r>
            <a:r>
              <a:rPr lang="en-IN" u="sng" dirty="0"/>
              <a:t>) </a:t>
            </a:r>
            <a:r>
              <a:rPr lang="en-IN" dirty="0"/>
              <a:t> In a row of 54 persons, A is 35</a:t>
            </a:r>
            <a:r>
              <a:rPr lang="en-IN" baseline="30000" dirty="0"/>
              <a:t>th</a:t>
            </a:r>
            <a:r>
              <a:rPr lang="en-IN" dirty="0"/>
              <a:t> from the left side of the row and B is 22</a:t>
            </a:r>
            <a:r>
              <a:rPr lang="en-IN" baseline="30000" dirty="0"/>
              <a:t>nd</a:t>
            </a:r>
            <a:r>
              <a:rPr lang="en-IN" dirty="0"/>
              <a:t> from the right side of the row. Find the no. of persons sitting between A and B?</a:t>
            </a:r>
          </a:p>
          <a:p>
            <a:pPr marL="0" indent="0">
              <a:buNone/>
            </a:pPr>
            <a:r>
              <a:rPr lang="en-IN" dirty="0"/>
              <a:t>Solution: Here Sum of positions of A &amp; B from opposite ends = 35 + 22 = 57 &gt; Total no. of persons</a:t>
            </a:r>
          </a:p>
          <a:p>
            <a:pPr marL="0" indent="0">
              <a:buNone/>
            </a:pPr>
            <a:r>
              <a:rPr lang="en-IN" dirty="0"/>
              <a:t>∴ No. of persons between A &amp; B = (Position of A from left + Position of B from right) – Total no. of </a:t>
            </a:r>
            <a:r>
              <a:rPr lang="en-IN" dirty="0" smtClean="0"/>
              <a:t>persons </a:t>
            </a:r>
            <a:r>
              <a:rPr lang="en-IN" dirty="0"/>
              <a:t>– 2</a:t>
            </a:r>
          </a:p>
          <a:p>
            <a:pPr marL="0" indent="0">
              <a:buNone/>
            </a:pPr>
            <a:r>
              <a:rPr lang="en-IN" dirty="0"/>
              <a:t>⇒ No. of persons between A &amp; B = (35+22) – 54 – 2 = 57 – 54 – 2 = 1</a:t>
            </a:r>
          </a:p>
          <a:p>
            <a:pPr marL="0" indent="0">
              <a:buNone/>
            </a:pPr>
            <a:endParaRPr lang="en-IN" dirty="0"/>
          </a:p>
        </p:txBody>
      </p:sp>
    </p:spTree>
    <p:extLst>
      <p:ext uri="{BB962C8B-B14F-4D97-AF65-F5344CB8AC3E}">
        <p14:creationId xmlns:p14="http://schemas.microsoft.com/office/powerpoint/2010/main" val="922872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432</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Ordering and Ranking</vt:lpstr>
      <vt:lpstr>     Important Note: </vt:lpstr>
      <vt:lpstr> Type 1</vt:lpstr>
      <vt:lpstr>Example  cont….</vt:lpstr>
      <vt:lpstr> Type 2</vt:lpstr>
      <vt:lpstr> Case-1</vt:lpstr>
      <vt:lpstr> Type 3</vt:lpstr>
      <vt:lpstr> Case-1</vt:lpstr>
      <vt:lpstr> Case-2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Ordering and Ranking</dc:title>
  <dc:creator>Windows User</dc:creator>
  <cp:lastModifiedBy>Windows User</cp:lastModifiedBy>
  <cp:revision>47</cp:revision>
  <dcterms:created xsi:type="dcterms:W3CDTF">2018-04-15T16:30:59Z</dcterms:created>
  <dcterms:modified xsi:type="dcterms:W3CDTF">2018-04-19T03:18:15Z</dcterms:modified>
</cp:coreProperties>
</file>