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6" r:id="rId4"/>
    <p:sldId id="260" r:id="rId5"/>
    <p:sldId id="263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LCM and HCF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472" y="1121537"/>
            <a:ext cx="10515600" cy="4995484"/>
          </a:xfrm>
        </p:spPr>
        <p:txBody>
          <a:bodyPr>
            <a:noAutofit/>
          </a:bodyPr>
          <a:lstStyle/>
          <a:p>
            <a:r>
              <a:rPr lang="en-US" sz="3200" dirty="0"/>
              <a:t>Factors and Multiples: If a number x divides another </a:t>
            </a:r>
            <a:r>
              <a:rPr lang="en-US" sz="3200" dirty="0" smtClean="0"/>
              <a:t>number </a:t>
            </a:r>
            <a:r>
              <a:rPr lang="en-US" sz="3200" dirty="0"/>
              <a:t>y exactly, we say that x is a factor of y. Also y is called a multiple of x.</a:t>
            </a:r>
            <a:endParaRPr lang="en-IN" sz="3200" dirty="0"/>
          </a:p>
          <a:p>
            <a:r>
              <a:rPr lang="en-US" sz="3200" dirty="0"/>
              <a:t>The HCF(highest common factor) of two or more than two numbers is the greatest number divides each one of them completely. </a:t>
            </a:r>
            <a:endParaRPr lang="en-IN" sz="3200" dirty="0"/>
          </a:p>
          <a:p>
            <a:r>
              <a:rPr lang="en-US" sz="3200" dirty="0"/>
              <a:t>Prime factorization method- HCF of 108,144,180</a:t>
            </a:r>
            <a:endParaRPr lang="en-IN" sz="3200" dirty="0"/>
          </a:p>
          <a:p>
            <a:r>
              <a:rPr lang="en-US" sz="3200" dirty="0"/>
              <a:t>108=2x2x3x3x3, 144=2x2x2x2x3x3,  180=2x2x3x3x5</a:t>
            </a:r>
            <a:endParaRPr lang="en-IN" sz="3200" dirty="0"/>
          </a:p>
          <a:p>
            <a:r>
              <a:rPr lang="en-US" sz="3200" dirty="0"/>
              <a:t>The common factors are 2x2x3x3=36 Hence HCF=36.</a:t>
            </a:r>
            <a:endParaRPr lang="en-IN" sz="3200" dirty="0"/>
          </a:p>
          <a:p>
            <a:pPr marL="457200" lvl="1" indent="0">
              <a:buNone/>
            </a:pPr>
            <a:endParaRPr lang="en-IN" sz="3200" dirty="0" smtClean="0"/>
          </a:p>
          <a:p>
            <a:pPr marL="457200" lvl="1" indent="0">
              <a:buNone/>
            </a:pPr>
            <a:endParaRPr lang="en-IN" sz="3200" dirty="0" smtClean="0"/>
          </a:p>
          <a:p>
            <a:pPr marL="0" indent="0">
              <a:buNone/>
            </a:pPr>
            <a:endParaRPr lang="en-IN" sz="3200" dirty="0" smtClean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HCF-Division Method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3400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us find in division method, HCF </a:t>
            </a:r>
            <a:r>
              <a:rPr lang="en-US" dirty="0"/>
              <a:t>of 136,170, </a:t>
            </a:r>
            <a:r>
              <a:rPr lang="en-US" dirty="0" smtClean="0"/>
              <a:t>255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Highest </a:t>
            </a:r>
            <a:r>
              <a:rPr lang="en-US" dirty="0"/>
              <a:t>common factor of </a:t>
            </a:r>
            <a:r>
              <a:rPr lang="en-US" dirty="0" smtClean="0"/>
              <a:t>136 </a:t>
            </a:r>
            <a:r>
              <a:rPr lang="en-US" dirty="0"/>
              <a:t>and </a:t>
            </a:r>
            <a:r>
              <a:rPr lang="en-US" dirty="0" smtClean="0"/>
              <a:t>170 </a:t>
            </a:r>
            <a:r>
              <a:rPr lang="en-US" dirty="0"/>
              <a:t>= </a:t>
            </a:r>
            <a:r>
              <a:rPr lang="en-US" dirty="0" smtClean="0"/>
              <a:t>34. Again HCF of 34 and 255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sz="1600" dirty="0"/>
          </a:p>
          <a:p>
            <a:pPr marL="0" indent="0">
              <a:buNone/>
            </a:pPr>
            <a:endParaRPr lang="en-IN" sz="1600" dirty="0" smtClean="0"/>
          </a:p>
          <a:p>
            <a:pPr marL="0" indent="0">
              <a:buNone/>
            </a:pPr>
            <a:r>
              <a:rPr lang="en-IN" sz="2400" dirty="0" smtClean="0"/>
              <a:t>HCF of 34 and 255 is 17.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209" y="1792224"/>
            <a:ext cx="3648456" cy="18013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61" y="4407408"/>
            <a:ext cx="3502152" cy="190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9536"/>
            <a:ext cx="10515600" cy="531742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Therefore, required </a:t>
            </a:r>
            <a:r>
              <a:rPr lang="en-US" b="1" dirty="0"/>
              <a:t>highest common factor (H.C.F) of 136, 170 and 255 = 17</a:t>
            </a:r>
            <a:r>
              <a:rPr lang="en-US" dirty="0"/>
              <a:t>.</a:t>
            </a:r>
            <a:endParaRPr lang="en-IN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LCM-Lowest </a:t>
            </a:r>
            <a:r>
              <a:rPr lang="en-US" dirty="0"/>
              <a:t>common multiple The LCM of two or more </a:t>
            </a:r>
            <a:r>
              <a:rPr lang="en-US" dirty="0" err="1"/>
              <a:t>more</a:t>
            </a:r>
            <a:r>
              <a:rPr lang="en-US" dirty="0"/>
              <a:t> than two numbers is the least number which is exactly divisible by each one of the given numbers.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70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Method-I Prime Factorisation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r>
              <a:rPr lang="en-US" sz="3200" dirty="0" smtClean="0"/>
              <a:t>LCM </a:t>
            </a:r>
            <a:r>
              <a:rPr lang="en-US" sz="3200" dirty="0"/>
              <a:t>of 12, 16, 30</a:t>
            </a:r>
            <a:endParaRPr lang="en-IN" sz="3200" dirty="0"/>
          </a:p>
          <a:p>
            <a:r>
              <a:rPr lang="en-US" sz="3200" dirty="0" smtClean="0"/>
              <a:t>Factor of 12=2x2x3</a:t>
            </a:r>
            <a:r>
              <a:rPr lang="en-US" sz="3200" dirty="0"/>
              <a:t>, </a:t>
            </a:r>
            <a:endParaRPr lang="en-US" sz="3200" dirty="0" smtClean="0"/>
          </a:p>
          <a:p>
            <a:r>
              <a:rPr lang="en-US" sz="3200" dirty="0"/>
              <a:t>Factor of </a:t>
            </a:r>
            <a:r>
              <a:rPr lang="en-US" sz="3200" dirty="0" smtClean="0"/>
              <a:t>16=2x2x2x2,</a:t>
            </a:r>
          </a:p>
          <a:p>
            <a:r>
              <a:rPr lang="en-US" sz="3200" dirty="0"/>
              <a:t>Factor of</a:t>
            </a:r>
            <a:r>
              <a:rPr lang="en-US" sz="3200" dirty="0" smtClean="0"/>
              <a:t> </a:t>
            </a:r>
            <a:r>
              <a:rPr lang="en-US" sz="3200" dirty="0"/>
              <a:t>30=2x3x5</a:t>
            </a:r>
            <a:endParaRPr lang="en-IN" sz="3200" dirty="0"/>
          </a:p>
          <a:p>
            <a:r>
              <a:rPr lang="en-US" sz="3200" dirty="0"/>
              <a:t>Required LCM= </a:t>
            </a:r>
            <a:r>
              <a:rPr lang="en-US" sz="3200" dirty="0" smtClean="0"/>
              <a:t>2x2x2x2x3x5=240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5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Method-II Division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LCM OF 20,30 AND 40</a:t>
            </a:r>
            <a:endParaRPr lang="en-US" u="sng" dirty="0"/>
          </a:p>
          <a:p>
            <a:r>
              <a:rPr lang="en-US" u="sng" dirty="0" smtClean="0"/>
              <a:t>2 </a:t>
            </a:r>
            <a:r>
              <a:rPr lang="en-US" u="sng" dirty="0"/>
              <a:t>| 20     30     40</a:t>
            </a:r>
            <a:r>
              <a:rPr lang="en-US" dirty="0"/>
              <a:t>           </a:t>
            </a:r>
            <a:br>
              <a:rPr lang="en-US" dirty="0"/>
            </a:br>
            <a:r>
              <a:rPr lang="en-US" u="sng" dirty="0"/>
              <a:t>2 | 10     15     20</a:t>
            </a:r>
            <a:r>
              <a:rPr lang="en-US" dirty="0"/>
              <a:t>           </a:t>
            </a:r>
            <a:br>
              <a:rPr lang="en-US" dirty="0"/>
            </a:br>
            <a:r>
              <a:rPr lang="en-US" u="sng" dirty="0"/>
              <a:t>2 |   5     15     10</a:t>
            </a:r>
            <a:r>
              <a:rPr lang="en-US" dirty="0"/>
              <a:t>           </a:t>
            </a:r>
            <a:br>
              <a:rPr lang="en-US" dirty="0"/>
            </a:br>
            <a:r>
              <a:rPr lang="en-US" u="sng" dirty="0"/>
              <a:t>3 |   5     15       5</a:t>
            </a:r>
            <a:r>
              <a:rPr lang="en-US" dirty="0"/>
              <a:t>           </a:t>
            </a:r>
            <a:br>
              <a:rPr lang="en-US" dirty="0"/>
            </a:br>
            <a:r>
              <a:rPr lang="en-US" u="sng" dirty="0"/>
              <a:t>5 |   5       5       5</a:t>
            </a:r>
            <a:r>
              <a:rPr lang="en-US" dirty="0"/>
              <a:t> </a:t>
            </a:r>
            <a:br>
              <a:rPr lang="en-US" dirty="0"/>
            </a:br>
            <a:r>
              <a:rPr lang="en-US" u="sng" dirty="0"/>
              <a:t>   |   1       1       1</a:t>
            </a:r>
            <a:r>
              <a:rPr lang="en-US" dirty="0"/>
              <a:t>           </a:t>
            </a:r>
            <a:br>
              <a:rPr lang="en-US" dirty="0"/>
            </a:br>
            <a:r>
              <a:rPr lang="en-US" b="1" dirty="0"/>
              <a:t>Step 1 = </a:t>
            </a:r>
            <a:r>
              <a:rPr lang="en-US" dirty="0"/>
              <a:t>Write the given numbers as shown </a:t>
            </a:r>
            <a:r>
              <a:rPr lang="en-US" dirty="0" smtClean="0"/>
              <a:t>above and </a:t>
            </a:r>
            <a:r>
              <a:rPr lang="en-US" dirty="0"/>
              <a:t>divide them with the least prime number </a:t>
            </a:r>
            <a:r>
              <a:rPr lang="en-US" dirty="0" err="1"/>
              <a:t>i.e</a:t>
            </a:r>
            <a:r>
              <a:rPr lang="en-US" dirty="0"/>
              <a:t> 2. </a:t>
            </a:r>
            <a:br>
              <a:rPr lang="en-US" dirty="0"/>
            </a:br>
            <a:r>
              <a:rPr lang="en-US" b="1" dirty="0"/>
              <a:t>Step 2 = </a:t>
            </a:r>
            <a:r>
              <a:rPr lang="en-US" dirty="0"/>
              <a:t>On division, write the quotient in each case below the number. </a:t>
            </a:r>
            <a:br>
              <a:rPr lang="en-US" dirty="0"/>
            </a:br>
            <a:r>
              <a:rPr lang="en-US" b="1" dirty="0"/>
              <a:t>Step 3 = </a:t>
            </a:r>
            <a:r>
              <a:rPr lang="en-US" dirty="0"/>
              <a:t>If any number is not divisible by its respective divisor, it is to be written as such in the next line. </a:t>
            </a:r>
            <a:br>
              <a:rPr lang="en-US" dirty="0"/>
            </a:br>
            <a:r>
              <a:rPr lang="en-US" b="1" dirty="0"/>
              <a:t>Step 4 = </a:t>
            </a:r>
            <a:r>
              <a:rPr lang="en-US" dirty="0"/>
              <a:t>Keep on dividing the quotient until you get 1(as quotient of all) in the last row. </a:t>
            </a:r>
            <a:br>
              <a:rPr lang="en-US" dirty="0"/>
            </a:br>
            <a:r>
              <a:rPr lang="en-US" b="1" dirty="0"/>
              <a:t>Step 5 = </a:t>
            </a:r>
            <a:r>
              <a:rPr lang="en-US" dirty="0"/>
              <a:t>Multiply all the divisors to get LCM of given numbers. </a:t>
            </a:r>
            <a:br>
              <a:rPr lang="en-US" dirty="0"/>
            </a:br>
            <a:r>
              <a:rPr lang="en-US" b="1" dirty="0"/>
              <a:t>Step 6 = </a:t>
            </a:r>
            <a:r>
              <a:rPr lang="en-US" dirty="0"/>
              <a:t>Hence, LCM = 2 × 2 × 2 × 3 × 5     = 120.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65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HCF of </a:t>
            </a:r>
            <a:r>
              <a:rPr lang="en-US" b="1" u="sng" dirty="0" smtClean="0"/>
              <a:t>fraction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HCF </a:t>
                </a:r>
                <a:r>
                  <a:rPr lang="en-US" b="1" dirty="0"/>
                  <a:t>of fraction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𝐇𝐂𝐅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𝐍𝐮𝐦𝐞𝐫𝐚𝐭𝐨𝐫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𝐋𝐂𝐌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𝐃𝐞𝐧𝐨𝐦𝐢𝐧𝐚𝐭𝐨𝐫</m:t>
                        </m:r>
                      </m:den>
                    </m:f>
                  </m:oMath>
                </a14:m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  <a:p>
                <a:r>
                  <a:rPr lang="en-US" b="1" u="sng" dirty="0"/>
                  <a:t>LCM of fraction:-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𝐋𝐂𝐌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𝐍𝐮𝐞𝐦𝐞𝐫𝐚𝐭𝐨𝐫</m:t>
                        </m:r>
                      </m:num>
                      <m:den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𝐇𝐂𝐅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𝐃𝐞𝐧𝐨𝐦𝐢𝐧𝐚𝐭𝐨𝐫</m:t>
                        </m:r>
                      </m:den>
                    </m:f>
                  </m:oMath>
                </a14:m>
                <a:endParaRPr lang="en-IN" b="1" dirty="0" smtClean="0"/>
              </a:p>
              <a:p>
                <a:pPr marL="0" indent="0">
                  <a:buNone/>
                </a:pPr>
                <a:endParaRPr lang="en-IN" dirty="0"/>
              </a:p>
              <a:p>
                <a:r>
                  <a:rPr lang="en-US" b="1" u="sng" dirty="0"/>
                  <a:t>Example- </a:t>
                </a:r>
                <a:r>
                  <a:rPr lang="en-US" dirty="0"/>
                  <a:t>36 apples, 72 cherries  and 48 oranges to be arranged in rows in such a way that each row contains same no of fruits of one type. How many rows are required to fulfil this condition.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US" sz="3200" dirty="0" err="1"/>
                  <a:t>Ans</a:t>
                </a:r>
                <a:r>
                  <a:rPr lang="en-US" sz="3200" dirty="0"/>
                  <a:t>:- No. of rows required =</a:t>
                </a:r>
                <a:r>
                  <a:rPr lang="en-US" sz="32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𝐋𝐂𝐌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𝟑𝟔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𝟕𝟐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𝐇𝐂𝐅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𝐨𝐟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𝟑𝟔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𝟕𝟐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𝟒𝟖</m:t>
                        </m:r>
                      </m:den>
                    </m:f>
                  </m:oMath>
                </a14:m>
                <a:r>
                  <a:rPr lang="en-US" sz="32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𝟏𝟒𝟒</m:t>
                        </m:r>
                      </m:num>
                      <m:den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b="1" i="1" dirty="0"/>
                  <a:t> </a:t>
                </a:r>
                <a:r>
                  <a:rPr lang="en-US" sz="3200" dirty="0"/>
                  <a:t>= 12</a:t>
                </a:r>
                <a:endParaRPr lang="en-IN" sz="3200" dirty="0"/>
              </a:p>
              <a:p>
                <a:pPr marL="0" indent="0">
                  <a:buNone/>
                </a:pPr>
                <a:endParaRPr lang="en-IN" sz="3200" dirty="0"/>
              </a:p>
              <a:p>
                <a:pPr marL="0" indent="0">
                  <a:buNone/>
                </a:pPr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07" t="-98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6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Remember </a:t>
            </a:r>
            <a:r>
              <a:rPr lang="en-US" b="1" u="sng" dirty="0" smtClean="0"/>
              <a:t>Important points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sz="3200" dirty="0" smtClean="0"/>
                  <a:t>Product </a:t>
                </a:r>
                <a:r>
                  <a:rPr lang="en-US" sz="3200" dirty="0"/>
                  <a:t>of two numbers = HCF of Numbers X LCM of numbers </a:t>
                </a:r>
                <a:endParaRPr lang="en-IN" sz="3200" dirty="0"/>
              </a:p>
              <a:p>
                <a:r>
                  <a:rPr lang="en-US" sz="3200" dirty="0"/>
                  <a:t>Sum of first n natural numbers = 1+2+3+4+5+…..n numbers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3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IN" sz="3200" dirty="0"/>
              </a:p>
              <a:p>
                <a:r>
                  <a:rPr lang="en-US" sz="3200" dirty="0"/>
                  <a:t>Sum of  first n even numbers= n(n+1)</a:t>
                </a:r>
                <a:endParaRPr lang="en-IN" sz="3200" dirty="0"/>
              </a:p>
              <a:p>
                <a:r>
                  <a:rPr lang="en-US" sz="3200" dirty="0"/>
                  <a:t>Sum of first n odd numbers = </a:t>
                </a:r>
                <a:r>
                  <a:rPr lang="en-US" sz="3200" dirty="0" err="1"/>
                  <a:t>nxn</a:t>
                </a:r>
                <a:r>
                  <a:rPr lang="en-US" sz="32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sz="3200" dirty="0"/>
              </a:p>
              <a:p>
                <a:pPr marL="0" indent="0">
                  <a:buNone/>
                </a:pPr>
                <a:r>
                  <a:rPr lang="en-US" sz="3200" dirty="0"/>
                  <a:t>In an arithmetic progression if first term is A and common difference is D, then  </a:t>
                </a:r>
                <a:r>
                  <a:rPr lang="en-US" sz="3200" dirty="0" err="1"/>
                  <a:t>n’th</a:t>
                </a:r>
                <a:r>
                  <a:rPr lang="en-US" sz="3200" dirty="0"/>
                  <a:t> term is A+(n-1)</a:t>
                </a:r>
                <a:r>
                  <a:rPr lang="en-US" sz="3200" dirty="0" err="1"/>
                  <a:t>xD</a:t>
                </a:r>
                <a:r>
                  <a:rPr lang="en-US" sz="3200" dirty="0"/>
                  <a:t>  and sum of n terms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IN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IN" sz="3200" dirty="0"/>
              </a:p>
              <a:p>
                <a:pPr marL="0" indent="0">
                  <a:buNone/>
                </a:pPr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801" r="-1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189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LCM and HCF</vt:lpstr>
      <vt:lpstr>HCF-Division Method</vt:lpstr>
      <vt:lpstr>PowerPoint Presentation</vt:lpstr>
      <vt:lpstr>Method-I Prime Factorisation</vt:lpstr>
      <vt:lpstr>Method-II Division Method</vt:lpstr>
      <vt:lpstr>HCF of fraction</vt:lpstr>
      <vt:lpstr>Remember Important points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32</cp:revision>
  <dcterms:created xsi:type="dcterms:W3CDTF">2018-03-19T04:38:16Z</dcterms:created>
  <dcterms:modified xsi:type="dcterms:W3CDTF">2018-03-19T16:06:44Z</dcterms:modified>
</cp:coreProperties>
</file>