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177" y="347472"/>
            <a:ext cx="8156448" cy="1709928"/>
          </a:xfrm>
        </p:spPr>
        <p:txBody>
          <a:bodyPr/>
          <a:lstStyle/>
          <a:p>
            <a:r>
              <a:rPr lang="en-US" sz="2800" b="1" dirty="0"/>
              <a:t>Important Schemes &amp; Government Policies</a:t>
            </a:r>
            <a:endParaRPr lang="en-IN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720" y="2267712"/>
            <a:ext cx="8085283" cy="2880021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rgbClr val="002060"/>
                </a:solidFill>
              </a:rPr>
              <a:t>The General </a:t>
            </a:r>
            <a:r>
              <a:rPr lang="en-US" sz="2400" dirty="0" smtClean="0">
                <a:solidFill>
                  <a:srgbClr val="002060"/>
                </a:solidFill>
              </a:rPr>
              <a:t>Awareness questions in examinations based </a:t>
            </a:r>
            <a:r>
              <a:rPr lang="en-US" sz="2400" dirty="0">
                <a:solidFill>
                  <a:srgbClr val="002060"/>
                </a:solidFill>
              </a:rPr>
              <a:t>on ongoing important </a:t>
            </a:r>
            <a:r>
              <a:rPr lang="en-US" sz="2400" dirty="0" err="1" smtClean="0">
                <a:solidFill>
                  <a:srgbClr val="002060"/>
                </a:solidFill>
              </a:rPr>
              <a:t>govt</a:t>
            </a:r>
            <a:r>
              <a:rPr lang="en-US" sz="2400" dirty="0" smtClean="0">
                <a:solidFill>
                  <a:srgbClr val="002060"/>
                </a:solidFill>
              </a:rPr>
              <a:t> schemes </a:t>
            </a:r>
            <a:r>
              <a:rPr lang="en-US" sz="2400" dirty="0">
                <a:solidFill>
                  <a:srgbClr val="002060"/>
                </a:solidFill>
              </a:rPr>
              <a:t>in India and </a:t>
            </a:r>
            <a:r>
              <a:rPr lang="en-US" sz="2400" dirty="0" smtClean="0">
                <a:solidFill>
                  <a:srgbClr val="002060"/>
                </a:solidFill>
              </a:rPr>
              <a:t>other government </a:t>
            </a:r>
            <a:r>
              <a:rPr lang="en-US" sz="2400" dirty="0">
                <a:solidFill>
                  <a:srgbClr val="002060"/>
                </a:solidFill>
              </a:rPr>
              <a:t>policies. </a:t>
            </a:r>
            <a:r>
              <a:rPr lang="en-US" sz="2400" dirty="0" smtClean="0">
                <a:solidFill>
                  <a:srgbClr val="002060"/>
                </a:solidFill>
              </a:rPr>
              <a:t>Just remember </a:t>
            </a:r>
            <a:r>
              <a:rPr lang="en-US" sz="2400" dirty="0">
                <a:solidFill>
                  <a:srgbClr val="002060"/>
                </a:solidFill>
              </a:rPr>
              <a:t>major </a:t>
            </a:r>
            <a:r>
              <a:rPr lang="en-US" sz="2400" dirty="0" err="1">
                <a:solidFill>
                  <a:srgbClr val="002060"/>
                </a:solidFill>
              </a:rPr>
              <a:t>govt</a:t>
            </a:r>
            <a:r>
              <a:rPr lang="en-US" sz="2400" dirty="0">
                <a:solidFill>
                  <a:srgbClr val="002060"/>
                </a:solidFill>
              </a:rPr>
              <a:t> schemes &amp; Government </a:t>
            </a:r>
            <a:r>
              <a:rPr lang="en-US" sz="2400" dirty="0" smtClean="0">
                <a:solidFill>
                  <a:srgbClr val="002060"/>
                </a:solidFill>
              </a:rPr>
              <a:t>Policies. </a:t>
            </a:r>
            <a:endParaRPr lang="en-IN" sz="2400" dirty="0">
              <a:solidFill>
                <a:srgbClr val="002060"/>
              </a:solidFill>
            </a:endParaRPr>
          </a:p>
          <a:p>
            <a:pPr algn="l"/>
            <a:r>
              <a:rPr lang="en-US" sz="2400" dirty="0" smtClean="0">
                <a:solidFill>
                  <a:srgbClr val="002060"/>
                </a:solidFill>
              </a:rPr>
              <a:t>Current </a:t>
            </a:r>
            <a:r>
              <a:rPr lang="en-US" sz="2400" dirty="0">
                <a:solidFill>
                  <a:srgbClr val="002060"/>
                </a:solidFill>
              </a:rPr>
              <a:t>Affairs are fact based and don't </a:t>
            </a:r>
            <a:r>
              <a:rPr lang="en-US" sz="2400" dirty="0" smtClean="0">
                <a:solidFill>
                  <a:srgbClr val="002060"/>
                </a:solidFill>
              </a:rPr>
              <a:t>require calculation </a:t>
            </a:r>
            <a:r>
              <a:rPr lang="en-US" sz="2400" dirty="0">
                <a:solidFill>
                  <a:srgbClr val="002060"/>
                </a:solidFill>
              </a:rPr>
              <a:t>or </a:t>
            </a:r>
            <a:r>
              <a:rPr lang="en-US" sz="2400" dirty="0" smtClean="0">
                <a:solidFill>
                  <a:srgbClr val="002060"/>
                </a:solidFill>
              </a:rPr>
              <a:t>fluency </a:t>
            </a:r>
            <a:r>
              <a:rPr lang="en-US" sz="2400" dirty="0">
                <a:solidFill>
                  <a:srgbClr val="002060"/>
                </a:solidFill>
              </a:rPr>
              <a:t>in English. All </a:t>
            </a:r>
            <a:r>
              <a:rPr lang="en-US" sz="2400" dirty="0" smtClean="0">
                <a:solidFill>
                  <a:srgbClr val="002060"/>
                </a:solidFill>
              </a:rPr>
              <a:t>is that stay updated to </a:t>
            </a:r>
            <a:r>
              <a:rPr lang="en-US" sz="2400" dirty="0">
                <a:solidFill>
                  <a:srgbClr val="002060"/>
                </a:solidFill>
              </a:rPr>
              <a:t>score </a:t>
            </a:r>
            <a:r>
              <a:rPr lang="en-US" sz="2400" dirty="0" smtClean="0">
                <a:solidFill>
                  <a:srgbClr val="002060"/>
                </a:solidFill>
              </a:rPr>
              <a:t>more in </a:t>
            </a:r>
            <a:r>
              <a:rPr lang="en-US" sz="2400" dirty="0">
                <a:solidFill>
                  <a:srgbClr val="002060"/>
                </a:solidFill>
              </a:rPr>
              <a:t>General </a:t>
            </a:r>
            <a:r>
              <a:rPr lang="en-US" sz="2400" dirty="0" smtClean="0">
                <a:solidFill>
                  <a:srgbClr val="002060"/>
                </a:solidFill>
              </a:rPr>
              <a:t>Awareness </a:t>
            </a:r>
            <a:r>
              <a:rPr lang="en-US" sz="2400" dirty="0">
                <a:solidFill>
                  <a:srgbClr val="002060"/>
                </a:solidFill>
              </a:rPr>
              <a:t>of any </a:t>
            </a:r>
            <a:r>
              <a:rPr lang="en-US" sz="2400" dirty="0" smtClean="0">
                <a:solidFill>
                  <a:srgbClr val="002060"/>
                </a:solidFill>
              </a:rPr>
              <a:t>examination. 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</a:rPr>
              <a:t>Stay tuned.</a:t>
            </a:r>
            <a:endParaRPr lang="en-IN" sz="2400" dirty="0">
              <a:solidFill>
                <a:srgbClr val="002060"/>
              </a:solidFill>
            </a:endParaRPr>
          </a:p>
          <a:p>
            <a:pPr algn="l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09480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err="1" smtClean="0"/>
              <a:t>Kisan</a:t>
            </a:r>
            <a:r>
              <a:rPr lang="en-US" b="1" u="sng" dirty="0" smtClean="0"/>
              <a:t> </a:t>
            </a:r>
            <a:r>
              <a:rPr lang="en-US" b="1" u="sng" dirty="0" err="1"/>
              <a:t>Vikas</a:t>
            </a:r>
            <a:r>
              <a:rPr lang="en-US" b="1" u="sng" dirty="0"/>
              <a:t> Patra</a:t>
            </a:r>
            <a:r>
              <a:rPr lang="en-US" b="1" dirty="0"/>
              <a:t> 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928" y="1764791"/>
            <a:ext cx="8707074" cy="4276571"/>
          </a:xfrm>
        </p:spPr>
        <p:txBody>
          <a:bodyPr>
            <a:noAutofit/>
          </a:bodyPr>
          <a:lstStyle/>
          <a:p>
            <a:pPr lvl="0" fontAlgn="base"/>
            <a:r>
              <a:rPr lang="en-US" sz="2400" dirty="0"/>
              <a:t>KVP was relaunched in the year </a:t>
            </a:r>
            <a:r>
              <a:rPr lang="en-US" sz="2400" b="1" dirty="0"/>
              <a:t>2015</a:t>
            </a:r>
            <a:r>
              <a:rPr lang="en-US" sz="2400" dirty="0"/>
              <a:t> on </a:t>
            </a:r>
            <a:r>
              <a:rPr lang="en-US" sz="2400" b="1" dirty="0"/>
              <a:t>3</a:t>
            </a:r>
            <a:r>
              <a:rPr lang="en-US" sz="2400" b="1" baseline="30000" dirty="0"/>
              <a:t>rd</a:t>
            </a:r>
            <a:r>
              <a:rPr lang="en-US" sz="2400" b="1" dirty="0"/>
              <a:t> of March</a:t>
            </a:r>
            <a:r>
              <a:rPr lang="en-US" sz="2400" dirty="0"/>
              <a:t>; </a:t>
            </a:r>
            <a:endParaRPr lang="en-IN" sz="2400" dirty="0"/>
          </a:p>
          <a:p>
            <a:pPr lvl="0" fontAlgn="base"/>
            <a:r>
              <a:rPr lang="en-US" sz="2400" dirty="0"/>
              <a:t>Its main objective was to </a:t>
            </a:r>
            <a:r>
              <a:rPr lang="en-US" sz="2400" b="1" dirty="0"/>
              <a:t>provide safe</a:t>
            </a:r>
            <a:r>
              <a:rPr lang="en-US" sz="2400" dirty="0"/>
              <a:t> and </a:t>
            </a:r>
            <a:r>
              <a:rPr lang="en-US" sz="2400" b="1" dirty="0"/>
              <a:t>secure investment avenues to budding investors.</a:t>
            </a:r>
            <a:r>
              <a:rPr lang="en-US" sz="2400" dirty="0"/>
              <a:t> </a:t>
            </a:r>
            <a:endParaRPr lang="en-IN" sz="2400" dirty="0"/>
          </a:p>
          <a:p>
            <a:pPr lvl="0" fontAlgn="base"/>
            <a:r>
              <a:rPr lang="en-US" sz="2400" dirty="0"/>
              <a:t>It is an </a:t>
            </a:r>
            <a:r>
              <a:rPr lang="en-US" sz="2400" b="1" dirty="0"/>
              <a:t>investment scheme</a:t>
            </a:r>
            <a:r>
              <a:rPr lang="en-US" sz="2400" dirty="0"/>
              <a:t> that promises that the invested money will get doubled in 8 years and 4 months. However, investors would not get any tax benefit for their investment in KVP. </a:t>
            </a:r>
            <a:endParaRPr lang="en-IN" sz="2400" dirty="0"/>
          </a:p>
          <a:p>
            <a:pPr lvl="0" fontAlgn="base"/>
            <a:r>
              <a:rPr lang="en-US" sz="2400" dirty="0"/>
              <a:t>The </a:t>
            </a:r>
            <a:r>
              <a:rPr lang="en-US" sz="2400" dirty="0" err="1"/>
              <a:t>Kisan</a:t>
            </a:r>
            <a:r>
              <a:rPr lang="en-US" sz="2400" dirty="0"/>
              <a:t> </a:t>
            </a:r>
            <a:r>
              <a:rPr lang="en-US" sz="2400" dirty="0" err="1"/>
              <a:t>Vikas</a:t>
            </a:r>
            <a:r>
              <a:rPr lang="en-US" sz="2400" dirty="0"/>
              <a:t> Patra certificates will be available in the denominations of </a:t>
            </a:r>
            <a:r>
              <a:rPr lang="en-US" sz="2400" dirty="0" err="1"/>
              <a:t>Rs</a:t>
            </a:r>
            <a:r>
              <a:rPr lang="en-US" sz="2400" dirty="0"/>
              <a:t> 1,000, 5,000, 10,000 and 50,000 and there is no upper limit.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00966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192024"/>
            <a:ext cx="8624778" cy="1610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One </a:t>
            </a:r>
            <a:r>
              <a:rPr lang="en-US" dirty="0"/>
              <a:t>Rank One Pension (OROP) Scheme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496" y="2057400"/>
            <a:ext cx="8597346" cy="3435322"/>
          </a:xfrm>
        </p:spPr>
        <p:txBody>
          <a:bodyPr>
            <a:normAutofit/>
          </a:bodyPr>
          <a:lstStyle/>
          <a:p>
            <a:pPr lvl="0" fontAlgn="base"/>
            <a:r>
              <a:rPr lang="en-US" sz="2800" dirty="0"/>
              <a:t>This ambitious scheme was not initiated by the Modi government, however the government is working to implement this pending scheme. </a:t>
            </a:r>
            <a:endParaRPr lang="en-IN" sz="2800" dirty="0"/>
          </a:p>
          <a:p>
            <a:pPr lvl="0" fontAlgn="base"/>
            <a:r>
              <a:rPr lang="en-US" sz="2800" dirty="0"/>
              <a:t>Its objective will be to provide same </a:t>
            </a:r>
            <a:r>
              <a:rPr lang="en-US" sz="2800" b="1" dirty="0"/>
              <a:t>pension for same rank</a:t>
            </a:r>
            <a:r>
              <a:rPr lang="en-US" sz="2800" dirty="0"/>
              <a:t>, for same length of service, irrespective of the date of retirement. </a:t>
            </a:r>
            <a:endParaRPr lang="en-IN" sz="2800" dirty="0"/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97470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104" y="576072"/>
            <a:ext cx="8441898" cy="152704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Gold </a:t>
            </a:r>
            <a:r>
              <a:rPr lang="en-US" dirty="0" err="1"/>
              <a:t>Monetisation</a:t>
            </a:r>
            <a:r>
              <a:rPr lang="en-US" dirty="0"/>
              <a:t> Schemes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088" y="2295144"/>
            <a:ext cx="8569914" cy="374621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This </a:t>
            </a:r>
            <a:r>
              <a:rPr lang="en-US" sz="2400" dirty="0"/>
              <a:t>scheme was launched in the year of</a:t>
            </a:r>
            <a:r>
              <a:rPr lang="en-US" sz="2400" b="1" dirty="0"/>
              <a:t> 2015 </a:t>
            </a:r>
            <a:r>
              <a:rPr lang="en-US" sz="2400" dirty="0"/>
              <a:t>on </a:t>
            </a:r>
            <a:r>
              <a:rPr lang="en-US" sz="2400" b="1" dirty="0"/>
              <a:t>04 of November</a:t>
            </a:r>
            <a:r>
              <a:rPr lang="en-US" sz="2400" dirty="0"/>
              <a:t>; </a:t>
            </a:r>
            <a:endParaRPr lang="en-IN" sz="2400" dirty="0"/>
          </a:p>
          <a:p>
            <a:pPr lvl="0" fontAlgn="base"/>
            <a:r>
              <a:rPr lang="en-US" sz="2400" b="1" dirty="0"/>
              <a:t>To reduce the reliance on gold imports</a:t>
            </a:r>
            <a:r>
              <a:rPr lang="en-US" sz="2400" dirty="0"/>
              <a:t> over time and to lure </a:t>
            </a:r>
            <a:r>
              <a:rPr lang="en-US" sz="2400" dirty="0" err="1"/>
              <a:t>tonnes</a:t>
            </a:r>
            <a:r>
              <a:rPr lang="en-US" sz="2400" dirty="0"/>
              <a:t> of gold from households into the banking system were its main objectives. </a:t>
            </a:r>
            <a:endParaRPr lang="en-IN" sz="2400" dirty="0"/>
          </a:p>
          <a:p>
            <a:pPr lvl="0" fontAlgn="base"/>
            <a:r>
              <a:rPr lang="en-US" sz="2400" dirty="0"/>
              <a:t>Under the scheme, people can deposit gold into the banks and earn interest based on the value of the gold.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78374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Start-up </a:t>
            </a:r>
            <a:r>
              <a:rPr lang="en-US" dirty="0"/>
              <a:t>India, Stand-up India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632" y="1783081"/>
            <a:ext cx="8789370" cy="4258282"/>
          </a:xfrm>
        </p:spPr>
        <p:txBody>
          <a:bodyPr>
            <a:normAutofit/>
          </a:bodyPr>
          <a:lstStyle/>
          <a:p>
            <a:pPr lvl="0" fontAlgn="base"/>
            <a:r>
              <a:rPr lang="en-US" sz="2400" dirty="0"/>
              <a:t>This project was initiated in the year</a:t>
            </a:r>
            <a:r>
              <a:rPr lang="en-US" sz="2400" b="1" dirty="0"/>
              <a:t> 2016 </a:t>
            </a:r>
            <a:r>
              <a:rPr lang="en-US" sz="2400" dirty="0"/>
              <a:t>on</a:t>
            </a:r>
            <a:r>
              <a:rPr lang="en-US" sz="2400" b="1" dirty="0"/>
              <a:t> 16</a:t>
            </a:r>
            <a:r>
              <a:rPr lang="en-US" sz="2400" b="1" baseline="30000" dirty="0"/>
              <a:t>th</a:t>
            </a:r>
            <a:r>
              <a:rPr lang="en-US" sz="2400" b="1" dirty="0"/>
              <a:t> of January,</a:t>
            </a:r>
            <a:r>
              <a:rPr lang="en-US" sz="2400" dirty="0"/>
              <a:t> </a:t>
            </a:r>
            <a:endParaRPr lang="en-IN" sz="2400" dirty="0"/>
          </a:p>
          <a:p>
            <a:pPr lvl="0" fontAlgn="base"/>
            <a:r>
              <a:rPr lang="en-US" sz="2400" dirty="0"/>
              <a:t>Its objective was to </a:t>
            </a:r>
            <a:r>
              <a:rPr lang="en-US" sz="2400" b="1" dirty="0"/>
              <a:t>provide support to all start-up businesses</a:t>
            </a:r>
            <a:r>
              <a:rPr lang="en-US" sz="2400" dirty="0"/>
              <a:t>. The start-ups can adopt self-certification to reduce the regulatory liabilities. </a:t>
            </a:r>
            <a:endParaRPr lang="en-IN" sz="2400" dirty="0"/>
          </a:p>
          <a:p>
            <a:pPr lvl="0" fontAlgn="base"/>
            <a:r>
              <a:rPr lang="en-US" sz="2400" dirty="0"/>
              <a:t>An online portal, in the shape of a mobile application, was launched to help start-up founders to easily register. </a:t>
            </a:r>
            <a:endParaRPr lang="en-IN" sz="2400" dirty="0"/>
          </a:p>
          <a:p>
            <a:pPr lvl="0" fontAlgn="base"/>
            <a:r>
              <a:rPr lang="en-US" sz="2400" dirty="0"/>
              <a:t>The </a:t>
            </a:r>
            <a:r>
              <a:rPr lang="en-US" sz="2400" b="1" dirty="0"/>
              <a:t>app was launched on 1</a:t>
            </a:r>
            <a:r>
              <a:rPr lang="en-US" sz="2400" b="1" baseline="30000" dirty="0"/>
              <a:t>st</a:t>
            </a:r>
            <a:r>
              <a:rPr lang="en-US" sz="2400" b="1" dirty="0"/>
              <a:t> April.</a:t>
            </a:r>
            <a:r>
              <a:rPr lang="en-US" sz="2400" dirty="0"/>
              <a:t> </a:t>
            </a:r>
            <a:endParaRPr lang="en-IN" sz="2400" dirty="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40177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77824"/>
            <a:ext cx="8596668" cy="10525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Stand </a:t>
            </a:r>
            <a:r>
              <a:rPr lang="en-US" dirty="0"/>
              <a:t>Up India Loan Scheme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2400" dirty="0"/>
              <a:t>The main objective of the scheme is to</a:t>
            </a:r>
            <a:r>
              <a:rPr lang="en-US" sz="2400" b="1" dirty="0"/>
              <a:t> provide financial aid to SC/ST</a:t>
            </a:r>
            <a:r>
              <a:rPr lang="en-US" sz="2400" dirty="0"/>
              <a:t> and women to promote </a:t>
            </a:r>
            <a:r>
              <a:rPr lang="en-US" sz="2400" b="1" dirty="0"/>
              <a:t>entrepreneurship and employment in India</a:t>
            </a:r>
            <a:r>
              <a:rPr lang="en-US" sz="2400" dirty="0"/>
              <a:t>. </a:t>
            </a:r>
            <a:endParaRPr lang="en-IN" sz="2400" dirty="0"/>
          </a:p>
          <a:p>
            <a:pPr lvl="0" fontAlgn="base"/>
            <a:r>
              <a:rPr lang="en-US" sz="2400" dirty="0"/>
              <a:t>The financial aid will be provided to set up and grow businesses of SC/ST and women in need. </a:t>
            </a:r>
            <a:endParaRPr lang="en-IN" sz="2400" dirty="0"/>
          </a:p>
          <a:p>
            <a:r>
              <a:rPr lang="en-US" sz="2400" dirty="0"/>
              <a:t>The initiative will also encourage young minds to come up with innovative ideas and create job opportunities in the country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82440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BHIM </a:t>
            </a:r>
            <a:r>
              <a:rPr lang="en-US" dirty="0"/>
              <a:t>App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2800" dirty="0"/>
              <a:t>Indian government launched this app in the year of 2016 on 30</a:t>
            </a:r>
            <a:r>
              <a:rPr lang="en-US" sz="2800" baseline="30000" dirty="0"/>
              <a:t>th</a:t>
            </a:r>
            <a:r>
              <a:rPr lang="en-US" sz="2800" dirty="0"/>
              <a:t> December, </a:t>
            </a:r>
            <a:endParaRPr lang="en-IN" sz="2800" dirty="0"/>
          </a:p>
          <a:p>
            <a:pPr lvl="0" fontAlgn="base"/>
            <a:r>
              <a:rPr lang="en-US" sz="2800" dirty="0"/>
              <a:t>Its aim was to enable citizens to send and receive payments using any of the three modes UPI (Unified Payment Interface), AEPS (</a:t>
            </a:r>
            <a:r>
              <a:rPr lang="en-US" sz="2800" dirty="0" err="1"/>
              <a:t>Aadhar</a:t>
            </a:r>
            <a:r>
              <a:rPr lang="en-US" sz="2800" dirty="0"/>
              <a:t> Enabled Payment System) and USSD (Unstructured Supplementary Service Data) using the single BHIM app. </a:t>
            </a:r>
            <a:endParaRPr lang="en-IN" sz="2800" dirty="0"/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64549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486" y="941832"/>
            <a:ext cx="8596668" cy="1107440"/>
          </a:xfrm>
        </p:spPr>
        <p:txBody>
          <a:bodyPr>
            <a:normAutofit fontScale="90000"/>
          </a:bodyPr>
          <a:lstStyle/>
          <a:p>
            <a:r>
              <a:rPr lang="en-US" b="1" u="sng" dirty="0" err="1"/>
              <a:t>Vrishtha</a:t>
            </a:r>
            <a:r>
              <a:rPr lang="en-US" b="1" u="sng" dirty="0"/>
              <a:t> Pension </a:t>
            </a:r>
            <a:r>
              <a:rPr lang="en-US" b="1" u="sng" dirty="0" err="1"/>
              <a:t>Bima</a:t>
            </a:r>
            <a:r>
              <a:rPr lang="en-US" b="1" u="sng" dirty="0"/>
              <a:t> </a:t>
            </a:r>
            <a:r>
              <a:rPr lang="en-US" b="1" u="sng" dirty="0" err="1"/>
              <a:t>Yojana</a:t>
            </a:r>
            <a:r>
              <a:rPr lang="en-US" b="1" u="sng" dirty="0"/>
              <a:t> 2017 – The Old Age Pension</a:t>
            </a:r>
            <a:r>
              <a:rPr lang="en-US" b="1" dirty="0"/>
              <a:t> </a:t>
            </a:r>
            <a:r>
              <a:rPr lang="en-US" b="1" u="sng" dirty="0"/>
              <a:t>Scheme</a:t>
            </a:r>
            <a:r>
              <a:rPr lang="en-US" b="1" dirty="0"/>
              <a:t> </a:t>
            </a:r>
            <a:r>
              <a:rPr lang="en-IN" b="1" u="sng" dirty="0"/>
              <a:t/>
            </a:r>
            <a:br>
              <a:rPr lang="en-IN" b="1" u="sng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2049272"/>
            <a:ext cx="8688786" cy="4397248"/>
          </a:xfrm>
        </p:spPr>
        <p:txBody>
          <a:bodyPr>
            <a:noAutofit/>
          </a:bodyPr>
          <a:lstStyle/>
          <a:p>
            <a:r>
              <a:rPr lang="en-US" dirty="0"/>
              <a:t> Indian government has initiated the idea of Old Age Pension Scheme so that senior citizens get more benefits under this pension scheme, at a minimum interest rate. </a:t>
            </a:r>
            <a:endParaRPr lang="en-IN" dirty="0"/>
          </a:p>
          <a:p>
            <a:r>
              <a:rPr lang="en-US" dirty="0"/>
              <a:t>Here are some similar upcoming, implemented and proposed </a:t>
            </a:r>
            <a:r>
              <a:rPr lang="en-US" dirty="0" err="1"/>
              <a:t>govt</a:t>
            </a:r>
            <a:r>
              <a:rPr lang="en-US" dirty="0"/>
              <a:t> schemes that you should know about: </a:t>
            </a:r>
            <a:endParaRPr lang="en-IN" dirty="0"/>
          </a:p>
          <a:p>
            <a:pPr lvl="0" fontAlgn="base"/>
            <a:r>
              <a:rPr lang="en-US" dirty="0"/>
              <a:t>Universal Basic Income Scheme – (Being Considered) </a:t>
            </a:r>
            <a:endParaRPr lang="en-IN" dirty="0"/>
          </a:p>
          <a:p>
            <a:pPr lvl="0" fontAlgn="base"/>
            <a:r>
              <a:rPr lang="en-US" dirty="0"/>
              <a:t>Insurance scheme for </a:t>
            </a:r>
            <a:r>
              <a:rPr lang="en-US" i="1" dirty="0" err="1"/>
              <a:t>jan</a:t>
            </a:r>
            <a:r>
              <a:rPr lang="en-US" i="1" dirty="0"/>
              <a:t> </a:t>
            </a:r>
            <a:r>
              <a:rPr lang="en-US" i="1" dirty="0" err="1"/>
              <a:t>dhan</a:t>
            </a:r>
            <a:r>
              <a:rPr lang="en-US" i="1" dirty="0"/>
              <a:t> account holders</a:t>
            </a:r>
            <a:r>
              <a:rPr lang="en-US" dirty="0"/>
              <a:t> – (Proposed) </a:t>
            </a:r>
            <a:endParaRPr lang="en-IN" dirty="0"/>
          </a:p>
          <a:p>
            <a:pPr lvl="0" fontAlgn="base"/>
            <a:r>
              <a:rPr lang="en-US" dirty="0"/>
              <a:t>Start-up India scheme for Women Entrepreneurs (Upcoming) </a:t>
            </a:r>
            <a:endParaRPr lang="en-IN" dirty="0"/>
          </a:p>
          <a:p>
            <a:pPr lvl="0" fontAlgn="base"/>
            <a:r>
              <a:rPr lang="en-US" dirty="0"/>
              <a:t>Power </a:t>
            </a:r>
            <a:r>
              <a:rPr lang="en-US" dirty="0" err="1"/>
              <a:t>Tex</a:t>
            </a:r>
            <a:r>
              <a:rPr lang="en-US" dirty="0"/>
              <a:t> India Scheme </a:t>
            </a:r>
            <a:endParaRPr lang="en-IN" dirty="0"/>
          </a:p>
          <a:p>
            <a:pPr lvl="0" fontAlgn="base"/>
            <a:r>
              <a:rPr lang="en-US" dirty="0"/>
              <a:t>Real Estate Bill 2016 to Bring Transparency to the Realty Sector </a:t>
            </a:r>
            <a:endParaRPr lang="en-IN" dirty="0"/>
          </a:p>
          <a:p>
            <a:pPr lvl="0" fontAlgn="base"/>
            <a:r>
              <a:rPr lang="en-US" dirty="0" err="1"/>
              <a:t>Vidyalakshmi</a:t>
            </a:r>
            <a:r>
              <a:rPr lang="en-US" dirty="0"/>
              <a:t> Loan Scheme </a:t>
            </a:r>
            <a:endParaRPr lang="en-IN" dirty="0"/>
          </a:p>
          <a:p>
            <a:pPr lvl="0" fontAlgn="base"/>
            <a:r>
              <a:rPr lang="en-US" b="1" dirty="0" smtClean="0"/>
              <a:t>Demonetization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104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39789"/>
            <a:ext cx="8596668" cy="1320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Shyama</a:t>
            </a:r>
            <a:r>
              <a:rPr lang="en-US" dirty="0" smtClean="0"/>
              <a:t> </a:t>
            </a:r>
            <a:r>
              <a:rPr lang="en-US" dirty="0"/>
              <a:t>Prasad </a:t>
            </a:r>
            <a:r>
              <a:rPr lang="en-US" dirty="0" err="1"/>
              <a:t>Mukherji</a:t>
            </a:r>
            <a:r>
              <a:rPr lang="en-US" dirty="0"/>
              <a:t> </a:t>
            </a:r>
            <a:r>
              <a:rPr lang="en-US" dirty="0" err="1"/>
              <a:t>Rurban</a:t>
            </a:r>
            <a:r>
              <a:rPr lang="en-US" dirty="0"/>
              <a:t> Mission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2800" dirty="0"/>
              <a:t>The </a:t>
            </a:r>
            <a:r>
              <a:rPr lang="en-US" sz="2800" dirty="0" err="1"/>
              <a:t>Shyama</a:t>
            </a:r>
            <a:r>
              <a:rPr lang="en-US" sz="2800" dirty="0"/>
              <a:t> Prasad </a:t>
            </a:r>
            <a:r>
              <a:rPr lang="en-US" sz="2800" dirty="0" err="1"/>
              <a:t>Mukherji</a:t>
            </a:r>
            <a:r>
              <a:rPr lang="en-US" sz="2800" dirty="0"/>
              <a:t> </a:t>
            </a:r>
            <a:r>
              <a:rPr lang="en-US" sz="2800" dirty="0" err="1"/>
              <a:t>Rurban</a:t>
            </a:r>
            <a:r>
              <a:rPr lang="en-US" sz="2800" dirty="0"/>
              <a:t> Mission </a:t>
            </a:r>
            <a:r>
              <a:rPr lang="en-US" sz="2800" b="1" dirty="0"/>
              <a:t>(SPMRM)</a:t>
            </a:r>
            <a:r>
              <a:rPr lang="en-US" sz="2800" dirty="0"/>
              <a:t> is a scheme launched by Government of India in 2016 </a:t>
            </a:r>
            <a:endParaRPr lang="en-IN" sz="2800" dirty="0"/>
          </a:p>
          <a:p>
            <a:r>
              <a:rPr lang="en-US" sz="2800" dirty="0"/>
              <a:t>It aims to </a:t>
            </a:r>
            <a:r>
              <a:rPr lang="en-US" sz="2800" b="1" dirty="0"/>
              <a:t>deliver integrated project based infrastructure in the rural areas</a:t>
            </a:r>
            <a:r>
              <a:rPr lang="en-US" sz="2800" dirty="0"/>
              <a:t>, which will also include development of economic activities and skill development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35844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300" y="911352"/>
            <a:ext cx="8596668" cy="1320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Setu</a:t>
            </a:r>
            <a:r>
              <a:rPr lang="en-US" dirty="0" smtClean="0"/>
              <a:t> </a:t>
            </a:r>
            <a:r>
              <a:rPr lang="en-US" dirty="0" err="1"/>
              <a:t>Bharatam</a:t>
            </a:r>
            <a:r>
              <a:rPr lang="en-US" dirty="0"/>
              <a:t> Project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Setu</a:t>
            </a:r>
            <a:r>
              <a:rPr lang="en-US" sz="2800" dirty="0"/>
              <a:t> </a:t>
            </a:r>
            <a:r>
              <a:rPr lang="en-US" sz="2800" dirty="0" err="1"/>
              <a:t>Bharatam</a:t>
            </a:r>
            <a:r>
              <a:rPr lang="en-US" sz="2800" dirty="0"/>
              <a:t> </a:t>
            </a:r>
            <a:r>
              <a:rPr lang="en-US" sz="2800" dirty="0" err="1"/>
              <a:t>programme</a:t>
            </a:r>
            <a:r>
              <a:rPr lang="en-US" sz="2800" dirty="0"/>
              <a:t> for </a:t>
            </a:r>
            <a:r>
              <a:rPr lang="en-US" sz="2800" b="1" dirty="0"/>
              <a:t>building bridges for safe and seamless travel on National Highways</a:t>
            </a:r>
            <a:r>
              <a:rPr lang="en-US" sz="2800" dirty="0"/>
              <a:t>, in New Delhi </a:t>
            </a:r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4983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392" y="1207008"/>
            <a:ext cx="8423610" cy="69596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Pradhan </a:t>
            </a:r>
            <a:r>
              <a:rPr lang="en-US" b="1" u="sng" dirty="0" err="1"/>
              <a:t>Mantri</a:t>
            </a:r>
            <a:r>
              <a:rPr lang="en-US" b="1" u="sng" dirty="0"/>
              <a:t> </a:t>
            </a:r>
            <a:r>
              <a:rPr lang="en-US" b="1" u="sng" dirty="0" err="1"/>
              <a:t>Ujjwala</a:t>
            </a:r>
            <a:r>
              <a:rPr lang="en-US" b="1" u="sng" dirty="0"/>
              <a:t> </a:t>
            </a:r>
            <a:r>
              <a:rPr lang="en-US" b="1" u="sng" dirty="0" err="1"/>
              <a:t>Yojana</a:t>
            </a:r>
            <a:r>
              <a:rPr lang="en-US" b="1" dirty="0"/>
              <a:t> </a:t>
            </a:r>
            <a:r>
              <a:rPr lang="en-IN" b="1" u="sng" dirty="0"/>
              <a:t/>
            </a:r>
            <a:br>
              <a:rPr lang="en-IN" b="1" u="sng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808" y="1902968"/>
            <a:ext cx="8524194" cy="3562322"/>
          </a:xfrm>
        </p:spPr>
        <p:txBody>
          <a:bodyPr>
            <a:noAutofit/>
          </a:bodyPr>
          <a:lstStyle/>
          <a:p>
            <a:pPr lvl="0" fontAlgn="base"/>
            <a:r>
              <a:rPr lang="en-US" sz="2800" dirty="0"/>
              <a:t>Launched in 2016 on 1</a:t>
            </a:r>
            <a:r>
              <a:rPr lang="en-US" sz="2800" baseline="30000" dirty="0"/>
              <a:t>st</a:t>
            </a:r>
            <a:r>
              <a:rPr lang="en-US" sz="2800" dirty="0"/>
              <a:t> May from Ballia in Uttar Pradesh. </a:t>
            </a:r>
            <a:endParaRPr lang="en-IN" sz="2800" dirty="0"/>
          </a:p>
          <a:p>
            <a:pPr lvl="0" fontAlgn="base"/>
            <a:r>
              <a:rPr lang="en-US" sz="2800" dirty="0"/>
              <a:t>The scheme is aimed at replacing the unclean cooking fuels mostly used in the rural India with the clean and more efficient LPG (Liquefied Petroleum Gas). </a:t>
            </a:r>
            <a:endParaRPr lang="en-IN" sz="2800" dirty="0"/>
          </a:p>
          <a:p>
            <a:pPr lvl="0" fontAlgn="base"/>
            <a:r>
              <a:rPr lang="en-US" sz="2800" dirty="0"/>
              <a:t>Under this scheme, </a:t>
            </a:r>
            <a:r>
              <a:rPr lang="en-US" sz="2800" b="1" dirty="0"/>
              <a:t>the government aims to provide LPG connections to BPL households in the country</a:t>
            </a:r>
            <a:r>
              <a:rPr lang="en-US" sz="2800" dirty="0"/>
              <a:t>. </a:t>
            </a:r>
            <a:endParaRPr lang="en-US" sz="2800" dirty="0" smtClean="0"/>
          </a:p>
          <a:p>
            <a:pPr lvl="0" fontAlgn="base"/>
            <a:r>
              <a:rPr lang="en-US" sz="2800" dirty="0" smtClean="0"/>
              <a:t>Thank you.</a:t>
            </a:r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7832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8952"/>
            <a:ext cx="8679642" cy="1243584"/>
          </a:xfrm>
        </p:spPr>
        <p:txBody>
          <a:bodyPr/>
          <a:lstStyle/>
          <a:p>
            <a:pPr lvl="0" fontAlgn="base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Pradhan </a:t>
            </a:r>
            <a:r>
              <a:rPr lang="en-US" dirty="0" err="1"/>
              <a:t>Mantri</a:t>
            </a:r>
            <a:r>
              <a:rPr lang="en-US" dirty="0"/>
              <a:t> Jan </a:t>
            </a:r>
            <a:r>
              <a:rPr lang="en-US" dirty="0" err="1"/>
              <a:t>Dhan</a:t>
            </a:r>
            <a:r>
              <a:rPr lang="en-US" dirty="0"/>
              <a:t> </a:t>
            </a:r>
            <a:r>
              <a:rPr lang="en-US" dirty="0" err="1"/>
              <a:t>Yojna</a:t>
            </a:r>
            <a:r>
              <a:rPr lang="en-US" dirty="0"/>
              <a:t> (PMJDY)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03119"/>
            <a:ext cx="8588202" cy="3938243"/>
          </a:xfrm>
        </p:spPr>
        <p:txBody>
          <a:bodyPr>
            <a:normAutofit/>
          </a:bodyPr>
          <a:lstStyle/>
          <a:p>
            <a:pPr lvl="0" fontAlgn="base"/>
            <a:r>
              <a:rPr lang="en-US" sz="2400" dirty="0"/>
              <a:t>This </a:t>
            </a:r>
            <a:r>
              <a:rPr lang="en-US" sz="2400" i="1" dirty="0" err="1"/>
              <a:t>yojna</a:t>
            </a:r>
            <a:r>
              <a:rPr lang="en-US" sz="2400" dirty="0"/>
              <a:t> was launched in the year </a:t>
            </a:r>
            <a:r>
              <a:rPr lang="en-US" sz="2400" b="1" dirty="0"/>
              <a:t>2014</a:t>
            </a:r>
            <a:r>
              <a:rPr lang="en-US" sz="2400" i="1" dirty="0"/>
              <a:t> </a:t>
            </a:r>
            <a:r>
              <a:rPr lang="en-US" sz="2400" dirty="0"/>
              <a:t>on</a:t>
            </a:r>
            <a:r>
              <a:rPr lang="en-US" sz="2400" b="1" i="1" dirty="0"/>
              <a:t> </a:t>
            </a:r>
            <a:r>
              <a:rPr lang="en-US" sz="2400" b="1" dirty="0" smtClean="0"/>
              <a:t>28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of August</a:t>
            </a:r>
            <a:r>
              <a:rPr lang="en-US" sz="2400" dirty="0" smtClean="0"/>
              <a:t> </a:t>
            </a:r>
            <a:endParaRPr lang="en-IN" sz="2400" dirty="0" smtClean="0"/>
          </a:p>
          <a:p>
            <a:pPr lvl="0" fontAlgn="base"/>
            <a:r>
              <a:rPr lang="en-US" sz="2400" dirty="0" smtClean="0"/>
              <a:t>The objective of this </a:t>
            </a:r>
            <a:r>
              <a:rPr lang="en-US" sz="2400" dirty="0" err="1" smtClean="0"/>
              <a:t>yojna</a:t>
            </a:r>
            <a:r>
              <a:rPr lang="en-US" sz="2400" dirty="0" smtClean="0"/>
              <a:t> was to make </a:t>
            </a:r>
            <a:r>
              <a:rPr lang="en-US" sz="2400" b="1" dirty="0" smtClean="0"/>
              <a:t>financial services accessible and affordable.</a:t>
            </a:r>
            <a:r>
              <a:rPr lang="en-US" sz="2400" dirty="0" smtClean="0"/>
              <a:t> </a:t>
            </a:r>
            <a:endParaRPr lang="en-IN" sz="2400" dirty="0" smtClean="0"/>
          </a:p>
          <a:p>
            <a:pPr lvl="0" fontAlgn="base"/>
            <a:r>
              <a:rPr lang="en-US" sz="2400" dirty="0" smtClean="0"/>
              <a:t>It </a:t>
            </a:r>
            <a:r>
              <a:rPr lang="en-US" sz="2400" dirty="0"/>
              <a:t>mostly targets people who are </a:t>
            </a:r>
            <a:r>
              <a:rPr lang="en-US" sz="2400" b="1" dirty="0"/>
              <a:t>below poverty line</a:t>
            </a:r>
            <a:r>
              <a:rPr lang="en-US" sz="2400" dirty="0"/>
              <a:t> and people</a:t>
            </a:r>
            <a:r>
              <a:rPr lang="en-US" sz="2400" b="1" dirty="0"/>
              <a:t> who don't have a bank account.</a:t>
            </a:r>
            <a:r>
              <a:rPr lang="en-US" sz="2400" dirty="0"/>
              <a:t> </a:t>
            </a:r>
            <a:endParaRPr lang="en-IN" sz="2400" dirty="0"/>
          </a:p>
          <a:p>
            <a:pPr lvl="0" fontAlgn="base"/>
            <a:r>
              <a:rPr lang="en-US" sz="2400" dirty="0"/>
              <a:t>This </a:t>
            </a:r>
            <a:r>
              <a:rPr lang="en-US" sz="2400" i="1" dirty="0" err="1"/>
              <a:t>yojna</a:t>
            </a:r>
            <a:r>
              <a:rPr lang="en-US" sz="2400" dirty="0"/>
              <a:t> proved to be huge success as more than </a:t>
            </a:r>
            <a:r>
              <a:rPr lang="en-US" sz="2400" b="1" dirty="0"/>
              <a:t>21 crore bank accounts got opened</a:t>
            </a:r>
            <a:r>
              <a:rPr lang="en-US" sz="2400" dirty="0"/>
              <a:t> in just one and a half year of its initiation. </a:t>
            </a:r>
            <a:endParaRPr lang="en-IN" sz="2400" dirty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581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688" y="685800"/>
            <a:ext cx="8944818" cy="1198880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/>
              <a:t/>
            </a:r>
            <a:br>
              <a:rPr lang="en-US" sz="2800" b="1" u="sng" dirty="0" smtClean="0"/>
            </a:b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u="sng" dirty="0" smtClean="0"/>
              <a:t>Pradhan </a:t>
            </a:r>
            <a:r>
              <a:rPr lang="en-US" sz="2800" b="1" u="sng" dirty="0" err="1"/>
              <a:t>Mantri</a:t>
            </a:r>
            <a:r>
              <a:rPr lang="en-US" sz="2800" b="1" u="sng" dirty="0"/>
              <a:t> </a:t>
            </a:r>
            <a:r>
              <a:rPr lang="en-US" sz="2800" b="1" u="sng" dirty="0" err="1"/>
              <a:t>Fasal</a:t>
            </a:r>
            <a:r>
              <a:rPr lang="en-US" sz="2800" b="1" u="sng" dirty="0"/>
              <a:t> </a:t>
            </a:r>
            <a:r>
              <a:rPr lang="en-US" sz="2800" b="1" u="sng" dirty="0" err="1"/>
              <a:t>Bima</a:t>
            </a:r>
            <a:r>
              <a:rPr lang="en-US" sz="2800" b="1" u="sng" dirty="0"/>
              <a:t> </a:t>
            </a:r>
            <a:r>
              <a:rPr lang="en-US" sz="2800" b="1" u="sng" dirty="0" err="1"/>
              <a:t>Yojana</a:t>
            </a:r>
            <a:r>
              <a:rPr lang="en-US" sz="2800" b="1" u="sng" dirty="0"/>
              <a:t> (PMFBY).</a:t>
            </a:r>
            <a:r>
              <a:rPr lang="en-US" sz="2800" b="1" dirty="0"/>
              <a:t> 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2400" dirty="0"/>
              <a:t>This </a:t>
            </a:r>
            <a:r>
              <a:rPr lang="en-US" sz="2400" i="1" dirty="0" err="1"/>
              <a:t>Yojna</a:t>
            </a:r>
            <a:r>
              <a:rPr lang="en-US" sz="2400" dirty="0"/>
              <a:t> was undertaken in </a:t>
            </a:r>
            <a:r>
              <a:rPr lang="en-US" sz="2400" b="1" dirty="0"/>
              <a:t>2014</a:t>
            </a:r>
            <a:r>
              <a:rPr lang="en-US" sz="2400" dirty="0"/>
              <a:t> on</a:t>
            </a:r>
            <a:r>
              <a:rPr lang="en-US" sz="2400" b="1" i="1" dirty="0"/>
              <a:t> 11</a:t>
            </a:r>
            <a:r>
              <a:rPr lang="en-US" sz="2400" b="1" i="1" baseline="30000" dirty="0"/>
              <a:t>th</a:t>
            </a:r>
            <a:r>
              <a:rPr lang="en-US" sz="2400" b="1" i="1" dirty="0"/>
              <a:t> of October</a:t>
            </a:r>
            <a:r>
              <a:rPr lang="en-US" sz="2400" dirty="0"/>
              <a:t>; </a:t>
            </a:r>
            <a:endParaRPr lang="en-IN" sz="2400" dirty="0"/>
          </a:p>
          <a:p>
            <a:pPr lvl="0" fontAlgn="base"/>
            <a:r>
              <a:rPr lang="en-US" sz="2400" dirty="0"/>
              <a:t>It provides</a:t>
            </a:r>
            <a:r>
              <a:rPr lang="en-US" sz="2400" b="1" dirty="0"/>
              <a:t> insurance cover to </a:t>
            </a:r>
            <a:r>
              <a:rPr lang="en-US" sz="2400" b="1" dirty="0" err="1"/>
              <a:t>rabi</a:t>
            </a:r>
            <a:r>
              <a:rPr lang="en-US" sz="2400" dirty="0"/>
              <a:t> and </a:t>
            </a:r>
            <a:r>
              <a:rPr lang="en-US" sz="2400" b="1" dirty="0" err="1"/>
              <a:t>kharif</a:t>
            </a:r>
            <a:r>
              <a:rPr lang="en-US" sz="2400" b="1" dirty="0"/>
              <a:t> crops</a:t>
            </a:r>
            <a:r>
              <a:rPr lang="en-US" sz="2400" dirty="0"/>
              <a:t> and also </a:t>
            </a:r>
            <a:r>
              <a:rPr lang="en-US" sz="2400" b="1" dirty="0"/>
              <a:t>financial support to farmers</a:t>
            </a:r>
            <a:r>
              <a:rPr lang="en-US" sz="2400" dirty="0"/>
              <a:t> in case there is any damage of crops. </a:t>
            </a:r>
            <a:endParaRPr lang="en-IN" sz="2400" dirty="0"/>
          </a:p>
          <a:p>
            <a:pPr lvl="0" fontAlgn="base"/>
            <a:r>
              <a:rPr lang="en-US" sz="2400" dirty="0"/>
              <a:t>Under this scheme, farmers will have to pay a uniform </a:t>
            </a:r>
            <a:r>
              <a:rPr lang="en-US" sz="2400" b="1" dirty="0"/>
              <a:t>premium of 2% for all </a:t>
            </a:r>
            <a:r>
              <a:rPr lang="en-US" sz="2400" b="1" dirty="0" err="1"/>
              <a:t>kharif</a:t>
            </a:r>
            <a:r>
              <a:rPr lang="en-US" sz="2400" b="1" dirty="0"/>
              <a:t> crops</a:t>
            </a:r>
            <a:r>
              <a:rPr lang="en-US" sz="2400" dirty="0"/>
              <a:t> and </a:t>
            </a:r>
            <a:r>
              <a:rPr lang="en-US" sz="2400" b="1" dirty="0"/>
              <a:t>1.5% for all </a:t>
            </a:r>
            <a:r>
              <a:rPr lang="en-US" sz="2400" b="1" dirty="0" err="1"/>
              <a:t>rabi</a:t>
            </a:r>
            <a:r>
              <a:rPr lang="en-US" sz="2400" b="1" dirty="0"/>
              <a:t> crops.</a:t>
            </a:r>
            <a:r>
              <a:rPr lang="en-US" sz="2400" dirty="0"/>
              <a:t> </a:t>
            </a:r>
            <a:endParaRPr lang="en-IN" sz="2400" dirty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4677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012" y="839789"/>
            <a:ext cx="8596668" cy="1320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Make </a:t>
            </a:r>
            <a:r>
              <a:rPr lang="en-US" dirty="0"/>
              <a:t>in India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2800" dirty="0"/>
              <a:t>Make in India was an initiative started in </a:t>
            </a:r>
            <a:r>
              <a:rPr lang="en-US" sz="2800" b="1" dirty="0"/>
              <a:t>2014</a:t>
            </a:r>
            <a:r>
              <a:rPr lang="en-US" sz="2800" dirty="0"/>
              <a:t> on </a:t>
            </a:r>
            <a:r>
              <a:rPr lang="en-US" sz="2800" b="1" dirty="0"/>
              <a:t>27th September</a:t>
            </a:r>
            <a:r>
              <a:rPr lang="en-US" sz="2800" dirty="0"/>
              <a:t>. </a:t>
            </a:r>
            <a:endParaRPr lang="en-IN" sz="2800" dirty="0"/>
          </a:p>
          <a:p>
            <a:pPr lvl="0" fontAlgn="base"/>
            <a:r>
              <a:rPr lang="en-US" sz="2800" dirty="0"/>
              <a:t>The scheme focuses on</a:t>
            </a:r>
            <a:r>
              <a:rPr lang="en-US" sz="2800" b="1" dirty="0"/>
              <a:t> job creation</a:t>
            </a:r>
            <a:r>
              <a:rPr lang="en-US" sz="2800" dirty="0"/>
              <a:t> and </a:t>
            </a:r>
            <a:r>
              <a:rPr lang="en-US" sz="2800" b="1" dirty="0"/>
              <a:t>skill enhancement</a:t>
            </a:r>
            <a:r>
              <a:rPr lang="en-US" sz="2800" dirty="0"/>
              <a:t> in 25 sectors of the economy. </a:t>
            </a:r>
            <a:endParaRPr lang="en-IN" sz="2800" dirty="0"/>
          </a:p>
          <a:p>
            <a:pPr lvl="0" fontAlgn="base"/>
            <a:r>
              <a:rPr lang="en-US" sz="2800" dirty="0"/>
              <a:t>The initiative hopes to </a:t>
            </a:r>
            <a:r>
              <a:rPr lang="en-US" sz="2800" b="1" dirty="0"/>
              <a:t>attract capital</a:t>
            </a:r>
            <a:r>
              <a:rPr lang="en-US" sz="2800" dirty="0"/>
              <a:t> and </a:t>
            </a:r>
            <a:r>
              <a:rPr lang="en-US" sz="2800" b="1" dirty="0"/>
              <a:t>technological investment</a:t>
            </a:r>
            <a:r>
              <a:rPr lang="en-US" sz="2800" dirty="0"/>
              <a:t> in India.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69359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822960"/>
            <a:ext cx="8579058" cy="1107440"/>
          </a:xfrm>
        </p:spPr>
        <p:txBody>
          <a:bodyPr>
            <a:normAutofit fontScale="90000"/>
          </a:bodyPr>
          <a:lstStyle/>
          <a:p>
            <a:r>
              <a:rPr lang="en-US" sz="3100" b="1" u="sng" dirty="0" smtClean="0"/>
              <a:t/>
            </a:r>
            <a:br>
              <a:rPr lang="en-US" sz="3100" b="1" u="sng" dirty="0" smtClean="0"/>
            </a:br>
            <a:r>
              <a:rPr lang="en-US" sz="3100" b="1" u="sng" dirty="0" smtClean="0"/>
              <a:t>Pradhan </a:t>
            </a:r>
            <a:r>
              <a:rPr lang="en-US" sz="3100" b="1" u="sng" dirty="0" err="1"/>
              <a:t>Mantri</a:t>
            </a:r>
            <a:r>
              <a:rPr lang="en-US" sz="3100" b="1" u="sng" dirty="0"/>
              <a:t> </a:t>
            </a:r>
            <a:r>
              <a:rPr lang="en-US" sz="3100" b="1" u="sng" dirty="0" err="1"/>
              <a:t>Sukanya</a:t>
            </a:r>
            <a:r>
              <a:rPr lang="en-US" sz="3100" b="1" u="sng" dirty="0"/>
              <a:t> </a:t>
            </a:r>
            <a:r>
              <a:rPr lang="en-US" sz="3100" b="1" u="sng" dirty="0" err="1"/>
              <a:t>Samridhi</a:t>
            </a:r>
            <a:r>
              <a:rPr lang="en-US" sz="3100" b="1" u="sng" dirty="0"/>
              <a:t> </a:t>
            </a:r>
            <a:r>
              <a:rPr lang="en-US" sz="3100" b="1" u="sng" dirty="0" err="1"/>
              <a:t>Yojna</a:t>
            </a:r>
            <a:r>
              <a:rPr lang="en-US" sz="3100" b="1" u="sng" dirty="0"/>
              <a:t> (PMSSY</a:t>
            </a:r>
            <a:r>
              <a:rPr lang="en-US" sz="3100" b="1" dirty="0"/>
              <a:t>) </a:t>
            </a:r>
            <a:r>
              <a:rPr lang="en-IN" sz="3100" b="1" u="sng" dirty="0"/>
              <a:t/>
            </a:r>
            <a:br>
              <a:rPr lang="en-IN" sz="3100" b="1" u="sng" dirty="0"/>
            </a:b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928" y="1930399"/>
            <a:ext cx="8707074" cy="4110963"/>
          </a:xfrm>
        </p:spPr>
        <p:txBody>
          <a:bodyPr>
            <a:noAutofit/>
          </a:bodyPr>
          <a:lstStyle/>
          <a:p>
            <a:pPr lvl="0" fontAlgn="base"/>
            <a:r>
              <a:rPr lang="en-US" sz="2400" dirty="0"/>
              <a:t>This initiative was taken in the year </a:t>
            </a:r>
            <a:r>
              <a:rPr lang="en-US" sz="2400" b="1" dirty="0"/>
              <a:t>2015</a:t>
            </a:r>
            <a:r>
              <a:rPr lang="en-US" sz="2400" dirty="0"/>
              <a:t> on </a:t>
            </a:r>
            <a:r>
              <a:rPr lang="en-US" sz="2400" b="1" dirty="0"/>
              <a:t>22 of January</a:t>
            </a:r>
            <a:r>
              <a:rPr lang="en-US" sz="2400" dirty="0"/>
              <a:t>; </a:t>
            </a:r>
            <a:endParaRPr lang="en-IN" sz="2400" dirty="0"/>
          </a:p>
          <a:p>
            <a:pPr lvl="0" fontAlgn="base"/>
            <a:r>
              <a:rPr lang="en-US" sz="2400" dirty="0"/>
              <a:t>It aimed at </a:t>
            </a:r>
            <a:r>
              <a:rPr lang="en-US" sz="2400" b="1" dirty="0"/>
              <a:t>opening bank accounts for a girl child</a:t>
            </a:r>
            <a:r>
              <a:rPr lang="en-US" sz="2400" dirty="0"/>
              <a:t>. Till she turns 14, money is to be deposited, </a:t>
            </a:r>
            <a:r>
              <a:rPr lang="en-US" sz="2400" b="1" dirty="0"/>
              <a:t>minimum deposit can be of Rs.1000 per year</a:t>
            </a:r>
            <a:r>
              <a:rPr lang="en-US" sz="2400" dirty="0"/>
              <a:t> and</a:t>
            </a:r>
            <a:r>
              <a:rPr lang="en-US" sz="2400" b="1" dirty="0"/>
              <a:t> maximum can be 1.5 lakh per year.</a:t>
            </a:r>
            <a:r>
              <a:rPr lang="en-US" sz="2400" dirty="0"/>
              <a:t> </a:t>
            </a:r>
            <a:endParaRPr lang="en-IN" sz="2400" dirty="0"/>
          </a:p>
          <a:p>
            <a:r>
              <a:rPr lang="en-US" sz="2400" dirty="0"/>
              <a:t>After which she can withdraw 50% of the deposited amount for her future </a:t>
            </a:r>
            <a:r>
              <a:rPr lang="en-US" sz="2400" dirty="0" smtClean="0"/>
              <a:t>endeavors. </a:t>
            </a:r>
            <a:endParaRPr lang="en-IN" sz="2400" dirty="0"/>
          </a:p>
          <a:p>
            <a:pPr lvl="0" fontAlgn="base"/>
            <a:r>
              <a:rPr lang="en-US" sz="2400" dirty="0"/>
              <a:t>When a girl becomes 21, maturity amount can also be withdrawn with interest rates decided by the government.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54683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200153"/>
            <a:ext cx="8963106" cy="194868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Pradhan </a:t>
            </a:r>
            <a:r>
              <a:rPr lang="en-US" dirty="0" err="1"/>
              <a:t>Mantri</a:t>
            </a:r>
            <a:r>
              <a:rPr lang="en-US" dirty="0"/>
              <a:t> mudra </a:t>
            </a:r>
            <a:r>
              <a:rPr lang="en-US" dirty="0" err="1"/>
              <a:t>yojna</a:t>
            </a:r>
            <a:r>
              <a:rPr lang="en-US" dirty="0"/>
              <a:t> (PMMY)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2148839"/>
            <a:ext cx="8633922" cy="3892523"/>
          </a:xfrm>
        </p:spPr>
        <p:txBody>
          <a:bodyPr>
            <a:normAutofit/>
          </a:bodyPr>
          <a:lstStyle/>
          <a:p>
            <a:pPr lvl="0" fontAlgn="base"/>
            <a:r>
              <a:rPr lang="en-US" sz="2800" dirty="0"/>
              <a:t>Launched in the year </a:t>
            </a:r>
            <a:r>
              <a:rPr lang="en-US" sz="2800" b="1" dirty="0"/>
              <a:t>2015</a:t>
            </a:r>
            <a:r>
              <a:rPr lang="en-US" sz="2800" dirty="0"/>
              <a:t> on </a:t>
            </a:r>
            <a:r>
              <a:rPr lang="en-US" sz="2800" b="1" dirty="0"/>
              <a:t>8</a:t>
            </a:r>
            <a:r>
              <a:rPr lang="en-US" sz="2800" b="1" baseline="30000" dirty="0"/>
              <a:t>th</a:t>
            </a:r>
            <a:r>
              <a:rPr lang="en-US" sz="2800" b="1" dirty="0"/>
              <a:t> of April</a:t>
            </a:r>
            <a:r>
              <a:rPr lang="en-US" sz="2800" dirty="0"/>
              <a:t>; </a:t>
            </a:r>
            <a:endParaRPr lang="en-IN" sz="2800" dirty="0"/>
          </a:p>
          <a:p>
            <a:pPr lvl="0" fontAlgn="base"/>
            <a:r>
              <a:rPr lang="en-US" sz="2800" dirty="0"/>
              <a:t>This </a:t>
            </a:r>
            <a:r>
              <a:rPr lang="en-US" sz="2800" dirty="0" err="1"/>
              <a:t>Yojna</a:t>
            </a:r>
            <a:r>
              <a:rPr lang="en-US" sz="2800" dirty="0"/>
              <a:t> was started to</a:t>
            </a:r>
            <a:r>
              <a:rPr lang="en-US" sz="2800" b="1" dirty="0"/>
              <a:t> provide funds to the non-corporate small business sector</a:t>
            </a:r>
            <a:r>
              <a:rPr lang="en-US" sz="2800" dirty="0"/>
              <a:t>. </a:t>
            </a:r>
            <a:endParaRPr lang="en-IN" sz="2800" dirty="0"/>
          </a:p>
          <a:p>
            <a:pPr lvl="0" fontAlgn="base"/>
            <a:r>
              <a:rPr lang="en-US" sz="2800" dirty="0"/>
              <a:t>Loans of 50 thousand to 10 lakh can be availed under </a:t>
            </a:r>
            <a:r>
              <a:rPr lang="en-US" sz="2800" b="1" dirty="0" err="1"/>
              <a:t>Sishu</a:t>
            </a:r>
            <a:r>
              <a:rPr lang="en-US" sz="2800" b="1" dirty="0"/>
              <a:t>, Kishore and </a:t>
            </a:r>
            <a:r>
              <a:rPr lang="en-US" sz="2800" b="1" dirty="0" err="1"/>
              <a:t>Tarun</a:t>
            </a:r>
            <a:r>
              <a:rPr lang="en-US" sz="2800" dirty="0"/>
              <a:t> categories. </a:t>
            </a:r>
            <a:endParaRPr lang="en-IN" sz="2800" dirty="0"/>
          </a:p>
          <a:p>
            <a:r>
              <a:rPr lang="en-US" sz="2800" dirty="0"/>
              <a:t>Under this </a:t>
            </a:r>
            <a:r>
              <a:rPr lang="en-US" sz="2800" dirty="0" err="1"/>
              <a:t>Yojna</a:t>
            </a:r>
            <a:r>
              <a:rPr lang="en-US" sz="2800" dirty="0"/>
              <a:t> till now approximately </a:t>
            </a:r>
            <a:r>
              <a:rPr lang="en-US" sz="2800" dirty="0" err="1"/>
              <a:t>Rs</a:t>
            </a:r>
            <a:r>
              <a:rPr lang="en-US" sz="2800" dirty="0"/>
              <a:t>. 1 lakh crore loans are sanctioned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32483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Pradhan </a:t>
            </a:r>
            <a:r>
              <a:rPr lang="en-US" sz="2800" dirty="0" err="1"/>
              <a:t>Mantri</a:t>
            </a:r>
            <a:r>
              <a:rPr lang="en-US" sz="2800" dirty="0"/>
              <a:t> Jeevan </a:t>
            </a:r>
            <a:r>
              <a:rPr lang="en-US" sz="2800" dirty="0" err="1"/>
              <a:t>Jyoti</a:t>
            </a:r>
            <a:r>
              <a:rPr lang="en-US" sz="2800" dirty="0"/>
              <a:t> </a:t>
            </a:r>
            <a:r>
              <a:rPr lang="en-US" sz="2800" dirty="0" err="1"/>
              <a:t>Bima</a:t>
            </a:r>
            <a:r>
              <a:rPr lang="en-US" sz="2800" dirty="0"/>
              <a:t> </a:t>
            </a:r>
            <a:r>
              <a:rPr lang="en-US" sz="2800" dirty="0" err="1"/>
              <a:t>Yojana</a:t>
            </a:r>
            <a:r>
              <a:rPr lang="en-US" sz="2800" dirty="0"/>
              <a:t> (PMJJBY) 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2400" dirty="0"/>
              <a:t>This initiative was taken in the year </a:t>
            </a:r>
            <a:r>
              <a:rPr lang="en-US" sz="2400" b="1" dirty="0"/>
              <a:t>2015</a:t>
            </a:r>
            <a:r>
              <a:rPr lang="en-US" sz="2400" dirty="0"/>
              <a:t> on </a:t>
            </a:r>
            <a:r>
              <a:rPr lang="en-US" sz="2400" b="1" dirty="0"/>
              <a:t>9</a:t>
            </a:r>
            <a:r>
              <a:rPr lang="en-US" sz="2400" b="1" baseline="30000" dirty="0"/>
              <a:t>th</a:t>
            </a:r>
            <a:r>
              <a:rPr lang="en-US" sz="2400" b="1" dirty="0"/>
              <a:t> of May</a:t>
            </a:r>
            <a:r>
              <a:rPr lang="en-US" sz="2400" dirty="0"/>
              <a:t>;  	PMJJBY </a:t>
            </a:r>
            <a:r>
              <a:rPr lang="en-US" sz="2400" b="1" dirty="0"/>
              <a:t>provides life insurance cover to citizens</a:t>
            </a:r>
            <a:r>
              <a:rPr lang="en-US" sz="2400" dirty="0"/>
              <a:t>. </a:t>
            </a:r>
            <a:endParaRPr lang="en-IN" sz="2400" dirty="0"/>
          </a:p>
          <a:p>
            <a:pPr lvl="0" fontAlgn="base"/>
            <a:r>
              <a:rPr lang="en-US" sz="2400" dirty="0"/>
              <a:t>This </a:t>
            </a:r>
            <a:r>
              <a:rPr lang="en-US" sz="2400" dirty="0" err="1"/>
              <a:t>Yojana</a:t>
            </a:r>
            <a:r>
              <a:rPr lang="en-US" sz="2400" dirty="0"/>
              <a:t> is a </a:t>
            </a:r>
            <a:r>
              <a:rPr lang="en-US" sz="2400" b="1" dirty="0"/>
              <a:t>government backed life insurance scheme</a:t>
            </a:r>
            <a:r>
              <a:rPr lang="en-US" sz="2400" dirty="0"/>
              <a:t>. The scheme is open and available to all citizens between the </a:t>
            </a:r>
            <a:r>
              <a:rPr lang="en-US" sz="2400" b="1" dirty="0"/>
              <a:t>ages of 18 to 50 years.</a:t>
            </a:r>
            <a:r>
              <a:rPr lang="en-US" sz="2400" dirty="0"/>
              <a:t> </a:t>
            </a:r>
            <a:endParaRPr lang="en-IN" sz="2400" dirty="0"/>
          </a:p>
          <a:p>
            <a:pPr lvl="0" fontAlgn="base"/>
            <a:r>
              <a:rPr lang="en-US" sz="2400" dirty="0"/>
              <a:t>Policy holders can get </a:t>
            </a:r>
            <a:r>
              <a:rPr lang="en-US" sz="2400" b="1" dirty="0"/>
              <a:t>life insurance cover of </a:t>
            </a:r>
            <a:r>
              <a:rPr lang="en-US" sz="2400" b="1" dirty="0" err="1"/>
              <a:t>Rs</a:t>
            </a:r>
            <a:r>
              <a:rPr lang="en-US" sz="2400" b="1" dirty="0"/>
              <a:t>. 2 Lakh</a:t>
            </a:r>
            <a:r>
              <a:rPr lang="en-US" sz="2400" dirty="0"/>
              <a:t> with an </a:t>
            </a:r>
            <a:r>
              <a:rPr lang="en-US" sz="2400" b="1" dirty="0"/>
              <a:t>annual premium of </a:t>
            </a:r>
            <a:r>
              <a:rPr lang="en-US" sz="2400" b="1" dirty="0" err="1"/>
              <a:t>Rs</a:t>
            </a:r>
            <a:r>
              <a:rPr lang="en-US" sz="2400" b="1" dirty="0"/>
              <a:t>. 330</a:t>
            </a:r>
            <a:r>
              <a:rPr lang="en-US" sz="2400" dirty="0"/>
              <a:t> excluding service tax.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00928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39497"/>
            <a:ext cx="8695944" cy="1621092"/>
          </a:xfrm>
        </p:spPr>
        <p:txBody>
          <a:bodyPr>
            <a:norm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Pradhan </a:t>
            </a:r>
            <a:r>
              <a:rPr lang="en-US" sz="3200" dirty="0" err="1"/>
              <a:t>Mantri</a:t>
            </a:r>
            <a:r>
              <a:rPr lang="en-US" sz="3200" dirty="0"/>
              <a:t> Suraksha </a:t>
            </a:r>
            <a:r>
              <a:rPr lang="en-US" sz="3200" dirty="0" err="1"/>
              <a:t>Bima</a:t>
            </a:r>
            <a:r>
              <a:rPr lang="en-US" sz="3200" dirty="0"/>
              <a:t> </a:t>
            </a:r>
            <a:r>
              <a:rPr lang="en-US" sz="3200" dirty="0" err="1"/>
              <a:t>Yojana</a:t>
            </a:r>
            <a:r>
              <a:rPr lang="en-US" sz="3200" dirty="0"/>
              <a:t> (PMSBY)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2000" dirty="0"/>
              <a:t>Launched in the year </a:t>
            </a:r>
            <a:r>
              <a:rPr lang="en-US" sz="2000" b="1" dirty="0"/>
              <a:t>2015</a:t>
            </a:r>
            <a:r>
              <a:rPr lang="en-US" sz="2000" dirty="0"/>
              <a:t> on </a:t>
            </a:r>
            <a:r>
              <a:rPr lang="en-US" sz="2000" b="1" dirty="0"/>
              <a:t>9</a:t>
            </a:r>
            <a:r>
              <a:rPr lang="en-US" sz="2000" b="1" baseline="30000" dirty="0"/>
              <a:t>th</a:t>
            </a:r>
            <a:r>
              <a:rPr lang="en-US" sz="2000" b="1" dirty="0"/>
              <a:t> Of May</a:t>
            </a:r>
            <a:r>
              <a:rPr lang="en-US" sz="2000" dirty="0"/>
              <a:t> </a:t>
            </a:r>
            <a:endParaRPr lang="en-IN" sz="2000" dirty="0"/>
          </a:p>
          <a:p>
            <a:pPr lvl="0" fontAlgn="base"/>
            <a:r>
              <a:rPr lang="en-US" sz="2000" dirty="0"/>
              <a:t>Its main Objective was to</a:t>
            </a:r>
            <a:r>
              <a:rPr lang="en-US" sz="2000" b="1" dirty="0"/>
              <a:t> provide accidental insurance cover</a:t>
            </a:r>
            <a:r>
              <a:rPr lang="en-US" sz="2000" dirty="0"/>
              <a:t>. </a:t>
            </a:r>
            <a:endParaRPr lang="en-IN" sz="2000" dirty="0"/>
          </a:p>
          <a:p>
            <a:pPr lvl="0" fontAlgn="base"/>
            <a:r>
              <a:rPr lang="en-US" sz="2000" dirty="0"/>
              <a:t>It is a government</a:t>
            </a:r>
            <a:r>
              <a:rPr lang="en-US" sz="2000" b="1" dirty="0"/>
              <a:t> backed accident insurance scheme</a:t>
            </a:r>
            <a:r>
              <a:rPr lang="en-US" sz="2000" dirty="0"/>
              <a:t>, aimed at </a:t>
            </a:r>
            <a:r>
              <a:rPr lang="en-US" sz="2000" b="1" dirty="0"/>
              <a:t>increasing the penetration of accidental insurance cover in India.</a:t>
            </a:r>
            <a:r>
              <a:rPr lang="en-US" sz="2000" dirty="0"/>
              <a:t> </a:t>
            </a:r>
            <a:endParaRPr lang="en-IN" sz="2000" dirty="0"/>
          </a:p>
          <a:p>
            <a:pPr lvl="0" fontAlgn="base"/>
            <a:r>
              <a:rPr lang="en-US" sz="2000" dirty="0"/>
              <a:t>The scheme is open and available to all citizens between the ages of 18 to 70 years. </a:t>
            </a:r>
            <a:endParaRPr lang="en-IN" sz="2000" dirty="0"/>
          </a:p>
          <a:p>
            <a:r>
              <a:rPr lang="en-US" sz="2000" dirty="0"/>
              <a:t>The policy holder gets a </a:t>
            </a:r>
            <a:r>
              <a:rPr lang="en-US" sz="2000" b="1" dirty="0"/>
              <a:t>life insurance cover of </a:t>
            </a:r>
            <a:r>
              <a:rPr lang="en-US" sz="2000" b="1" dirty="0" err="1"/>
              <a:t>Rs</a:t>
            </a:r>
            <a:r>
              <a:rPr lang="en-US" sz="2000" b="1" dirty="0"/>
              <a:t>. 2 Lakh</a:t>
            </a:r>
            <a:r>
              <a:rPr lang="en-US" sz="2000" dirty="0"/>
              <a:t> with an </a:t>
            </a:r>
            <a:r>
              <a:rPr lang="en-US" sz="2000" b="1" dirty="0"/>
              <a:t>annual premium of just </a:t>
            </a:r>
            <a:r>
              <a:rPr lang="en-US" sz="2000" b="1" dirty="0" err="1"/>
              <a:t>Rs</a:t>
            </a:r>
            <a:r>
              <a:rPr lang="en-US" sz="2000" b="1" dirty="0"/>
              <a:t>. 12 excluding service tax. </a:t>
            </a:r>
            <a:r>
              <a:rPr lang="en-US" sz="2000" dirty="0"/>
              <a:t>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1854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 </a:t>
            </a:r>
            <a:r>
              <a:rPr lang="en-US" b="1" u="sng" dirty="0"/>
              <a:t>Atal Pension </a:t>
            </a:r>
            <a:r>
              <a:rPr lang="en-US" b="1" u="sng" dirty="0" err="1"/>
              <a:t>Yojana</a:t>
            </a:r>
            <a:r>
              <a:rPr lang="en-US" b="1" u="sng" dirty="0"/>
              <a:t> (APY)</a:t>
            </a:r>
            <a:r>
              <a:rPr lang="en-US" b="1" dirty="0"/>
              <a:t> 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76" y="1828801"/>
            <a:ext cx="8780226" cy="4413730"/>
          </a:xfrm>
        </p:spPr>
        <p:txBody>
          <a:bodyPr>
            <a:normAutofit/>
          </a:bodyPr>
          <a:lstStyle/>
          <a:p>
            <a:pPr lvl="0" fontAlgn="base"/>
            <a:r>
              <a:rPr lang="en-US" sz="2400" dirty="0"/>
              <a:t>Atal Pension </a:t>
            </a:r>
            <a:r>
              <a:rPr lang="en-US" sz="2400" dirty="0" err="1"/>
              <a:t>Yojna</a:t>
            </a:r>
            <a:r>
              <a:rPr lang="en-US" sz="2400" dirty="0"/>
              <a:t> was launched in the year </a:t>
            </a:r>
            <a:r>
              <a:rPr lang="en-US" sz="2400" b="1" dirty="0"/>
              <a:t>2015</a:t>
            </a:r>
            <a:r>
              <a:rPr lang="en-US" sz="2400" dirty="0"/>
              <a:t> on </a:t>
            </a:r>
            <a:r>
              <a:rPr lang="en-US" sz="2400" b="1" dirty="0"/>
              <a:t>9</a:t>
            </a:r>
            <a:r>
              <a:rPr lang="en-US" sz="2400" b="1" baseline="30000" dirty="0"/>
              <a:t>th</a:t>
            </a:r>
            <a:r>
              <a:rPr lang="en-US" sz="2400" b="1" dirty="0"/>
              <a:t> of May;</a:t>
            </a:r>
            <a:r>
              <a:rPr lang="en-US" sz="2400" dirty="0"/>
              <a:t> </a:t>
            </a:r>
            <a:endParaRPr lang="en-IN" sz="2400" dirty="0"/>
          </a:p>
          <a:p>
            <a:pPr lvl="0" fontAlgn="base"/>
            <a:r>
              <a:rPr lang="en-US" sz="2400" dirty="0"/>
              <a:t>This scheme aimed at</a:t>
            </a:r>
            <a:r>
              <a:rPr lang="en-US" sz="2400" b="1" dirty="0"/>
              <a:t> increasing the number of people covered under any kind of pension scheme</a:t>
            </a:r>
            <a:r>
              <a:rPr lang="en-US" sz="2400" dirty="0"/>
              <a:t>. It is one of the three Jan Suraksha schemes. </a:t>
            </a:r>
            <a:endParaRPr lang="en-IN" sz="2400" dirty="0"/>
          </a:p>
          <a:p>
            <a:pPr lvl="0" fontAlgn="base"/>
            <a:r>
              <a:rPr lang="en-US" sz="2400" dirty="0"/>
              <a:t>It especially targeted the </a:t>
            </a:r>
            <a:r>
              <a:rPr lang="en-US" sz="2400" b="1" dirty="0"/>
              <a:t>private unorganized sector</a:t>
            </a:r>
            <a:r>
              <a:rPr lang="en-US" sz="2400" dirty="0"/>
              <a:t> and citizens between the ages of 18 to 40 years. </a:t>
            </a:r>
            <a:endParaRPr lang="en-IN" sz="2400" dirty="0"/>
          </a:p>
          <a:p>
            <a:r>
              <a:rPr lang="en-US" sz="2400" dirty="0"/>
              <a:t>The scheme also provides a </a:t>
            </a:r>
            <a:r>
              <a:rPr lang="en-US" sz="2400" b="1" dirty="0"/>
              <a:t>monthly pension of </a:t>
            </a:r>
            <a:r>
              <a:rPr lang="en-US" sz="2400" b="1" dirty="0" err="1"/>
              <a:t>Rs</a:t>
            </a:r>
            <a:r>
              <a:rPr lang="en-US" sz="2400" b="1" dirty="0"/>
              <a:t> 1000 to </a:t>
            </a:r>
            <a:r>
              <a:rPr lang="en-US" sz="2400" b="1" dirty="0" err="1"/>
              <a:t>Rs</a:t>
            </a:r>
            <a:r>
              <a:rPr lang="en-US" sz="2400" b="1" dirty="0"/>
              <a:t>. 5000 per month</a:t>
            </a:r>
            <a:r>
              <a:rPr lang="en-US" sz="2400" dirty="0"/>
              <a:t> based on the contributions made by the beneficiary</a:t>
            </a:r>
            <a:endParaRPr lang="en-IN" sz="2400" b="1" u="sng" dirty="0"/>
          </a:p>
        </p:txBody>
      </p:sp>
    </p:spTree>
    <p:extLst>
      <p:ext uri="{BB962C8B-B14F-4D97-AF65-F5344CB8AC3E}">
        <p14:creationId xmlns:p14="http://schemas.microsoft.com/office/powerpoint/2010/main" val="229277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127</TotalTime>
  <Words>1180</Words>
  <Application>Microsoft Office PowerPoint</Application>
  <PresentationFormat>Widescreen</PresentationFormat>
  <Paragraphs>86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Important Schemes &amp; Government Policies</vt:lpstr>
      <vt:lpstr> Pradhan Mantri Jan Dhan Yojna (PMJDY) </vt:lpstr>
      <vt:lpstr>  Pradhan Mantri Fasal Bima Yojana (PMFBY). </vt:lpstr>
      <vt:lpstr> Make in India </vt:lpstr>
      <vt:lpstr> Pradhan Mantri Sukanya Samridhi Yojna (PMSSY)   </vt:lpstr>
      <vt:lpstr>  Pradhan Mantri mudra yojna (PMMY) </vt:lpstr>
      <vt:lpstr>  Pradhan Mantri Jeevan Jyoti Bima Yojana (PMJJBY) </vt:lpstr>
      <vt:lpstr>  Pradhan Mantri Suraksha Bima Yojana (PMSBY) </vt:lpstr>
      <vt:lpstr>  Atal Pension Yojana (APY) </vt:lpstr>
      <vt:lpstr> Kisan Vikas Patra </vt:lpstr>
      <vt:lpstr>  One Rank One Pension (OROP) Scheme </vt:lpstr>
      <vt:lpstr> Gold Monetisation Schemes </vt:lpstr>
      <vt:lpstr> Start-up India, Stand-up India </vt:lpstr>
      <vt:lpstr> Stand Up India Loan Scheme </vt:lpstr>
      <vt:lpstr> BHIM App </vt:lpstr>
      <vt:lpstr>Vrishtha Pension Bima Yojana 2017 – The Old Age Pension Scheme  </vt:lpstr>
      <vt:lpstr> Shyama Prasad Mukherji Rurban Mission </vt:lpstr>
      <vt:lpstr> Setu Bharatam Project </vt:lpstr>
      <vt:lpstr>Pradhan Mantri Ujjwala Yojana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Windows User</dc:creator>
  <cp:lastModifiedBy>Windows User</cp:lastModifiedBy>
  <cp:revision>52</cp:revision>
  <dcterms:created xsi:type="dcterms:W3CDTF">2018-04-11T04:42:47Z</dcterms:created>
  <dcterms:modified xsi:type="dcterms:W3CDTF">2018-04-12T00:05:57Z</dcterms:modified>
</cp:coreProperties>
</file>