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balance.com/sweepstakes-form-filling-programs-89673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7" y="2285662"/>
            <a:ext cx="7618939" cy="466682"/>
          </a:xfrm>
        </p:spPr>
        <p:txBody>
          <a:bodyPr/>
          <a:lstStyle/>
          <a:p>
            <a:pPr algn="l"/>
            <a:r>
              <a:rPr lang="en-IN" sz="3200" dirty="0" smtClean="0"/>
              <a:t>INTERNET</a:t>
            </a:r>
            <a:endParaRPr lang="en-IN" sz="3200" dirty="0"/>
          </a:p>
        </p:txBody>
      </p:sp>
      <p:sp>
        <p:nvSpPr>
          <p:cNvPr id="3" name="Subtitle 2"/>
          <p:cNvSpPr>
            <a:spLocks noGrp="1"/>
          </p:cNvSpPr>
          <p:nvPr>
            <p:ph type="subTitle" idx="1"/>
          </p:nvPr>
        </p:nvSpPr>
        <p:spPr>
          <a:xfrm>
            <a:off x="1142999" y="2871216"/>
            <a:ext cx="8131003" cy="2404532"/>
          </a:xfrm>
        </p:spPr>
        <p:txBody>
          <a:bodyPr>
            <a:noAutofit/>
          </a:bodyPr>
          <a:lstStyle/>
          <a:p>
            <a:pPr algn="l"/>
            <a:r>
              <a:rPr lang="en-US" sz="2400" dirty="0">
                <a:solidFill>
                  <a:schemeClr val="tx1"/>
                </a:solidFill>
              </a:rPr>
              <a:t>The Internet is the global system of interconnected computer networks that use the Internet protocol suite (TCP/IP) to link devices worldwide.</a:t>
            </a:r>
            <a:endParaRPr lang="en-IN" sz="2400" dirty="0">
              <a:solidFill>
                <a:schemeClr val="tx1"/>
              </a:solidFill>
            </a:endParaRPr>
          </a:p>
          <a:p>
            <a:pPr algn="l"/>
            <a:r>
              <a:rPr lang="en-US" sz="2400" dirty="0">
                <a:solidFill>
                  <a:schemeClr val="tx1"/>
                </a:solidFill>
              </a:rPr>
              <a:t>Or</a:t>
            </a:r>
            <a:endParaRPr lang="en-IN" sz="2400" dirty="0">
              <a:solidFill>
                <a:schemeClr val="tx1"/>
              </a:solidFill>
            </a:endParaRPr>
          </a:p>
          <a:p>
            <a:pPr algn="l"/>
            <a:r>
              <a:rPr lang="en-US" sz="2400" dirty="0">
                <a:solidFill>
                  <a:schemeClr val="tx1"/>
                </a:solidFill>
              </a:rPr>
              <a:t>Internet is a network of networks that connects millions of Computers to form a network and </a:t>
            </a:r>
            <a:r>
              <a:rPr lang="en-US" sz="2400" dirty="0" smtClean="0">
                <a:solidFill>
                  <a:schemeClr val="tx1"/>
                </a:solidFill>
              </a:rPr>
              <a:t>communicate with </a:t>
            </a:r>
            <a:r>
              <a:rPr lang="en-US" sz="2400" dirty="0">
                <a:solidFill>
                  <a:schemeClr val="tx1"/>
                </a:solidFill>
              </a:rPr>
              <a:t>each other for sharing resources.</a:t>
            </a:r>
            <a:endParaRPr lang="en-IN" sz="2400" dirty="0">
              <a:solidFill>
                <a:schemeClr val="tx1"/>
              </a:solidFill>
            </a:endParaRPr>
          </a:p>
          <a:p>
            <a:pPr algn="l"/>
            <a:endParaRPr lang="en-IN" sz="2400" dirty="0"/>
          </a:p>
        </p:txBody>
      </p:sp>
    </p:spTree>
    <p:extLst>
      <p:ext uri="{BB962C8B-B14F-4D97-AF65-F5344CB8AC3E}">
        <p14:creationId xmlns:p14="http://schemas.microsoft.com/office/powerpoint/2010/main" val="109480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a:t>are the </a:t>
            </a:r>
            <a:r>
              <a:rPr lang="en-US" b="1" dirty="0" smtClean="0"/>
              <a:t>advantages and disadvantages of internet</a:t>
            </a:r>
            <a:endParaRPr lang="en-IN"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2060"/>
                </a:solidFill>
              </a:rPr>
              <a:t>Advantage:</a:t>
            </a:r>
          </a:p>
          <a:p>
            <a:r>
              <a:rPr lang="en-US" dirty="0" smtClean="0">
                <a:solidFill>
                  <a:srgbClr val="002060"/>
                </a:solidFill>
              </a:rPr>
              <a:t>Personal </a:t>
            </a:r>
            <a:r>
              <a:rPr lang="en-US" dirty="0">
                <a:solidFill>
                  <a:srgbClr val="002060"/>
                </a:solidFill>
              </a:rPr>
              <a:t>communication has also become easier thanks to e-mail. ... The internet also allows people within an organization to easily communicate and share information’s. Second, information is probably the biggest advantages that internet offers. Internet is a virtual treasures trove of information.</a:t>
            </a:r>
            <a:endParaRPr lang="en-IN" dirty="0">
              <a:solidFill>
                <a:srgbClr val="002060"/>
              </a:solidFill>
            </a:endParaRPr>
          </a:p>
          <a:p>
            <a:r>
              <a:rPr lang="en-IN" b="1" dirty="0" smtClean="0">
                <a:solidFill>
                  <a:srgbClr val="002060"/>
                </a:solidFill>
              </a:rPr>
              <a:t>Disadvantage:</a:t>
            </a:r>
          </a:p>
          <a:p>
            <a:r>
              <a:rPr lang="en-US" dirty="0">
                <a:solidFill>
                  <a:srgbClr val="002060"/>
                </a:solidFill>
              </a:rPr>
              <a:t>Bullying, trolls, stalkers, and crime. ...</a:t>
            </a:r>
            <a:endParaRPr lang="en-IN" dirty="0">
              <a:solidFill>
                <a:srgbClr val="002060"/>
              </a:solidFill>
            </a:endParaRPr>
          </a:p>
          <a:p>
            <a:r>
              <a:rPr lang="en-US" dirty="0">
                <a:solidFill>
                  <a:srgbClr val="002060"/>
                </a:solidFill>
              </a:rPr>
              <a:t>Exploitation and pornography and violent images. ...</a:t>
            </a:r>
            <a:endParaRPr lang="en-IN" dirty="0">
              <a:solidFill>
                <a:srgbClr val="002060"/>
              </a:solidFill>
            </a:endParaRPr>
          </a:p>
          <a:p>
            <a:r>
              <a:rPr lang="en-US" dirty="0">
                <a:solidFill>
                  <a:srgbClr val="002060"/>
                </a:solidFill>
              </a:rPr>
              <a:t>Addiction, time waster, and causes distractions. ...</a:t>
            </a:r>
            <a:endParaRPr lang="en-IN" dirty="0">
              <a:solidFill>
                <a:srgbClr val="002060"/>
              </a:solidFill>
            </a:endParaRPr>
          </a:p>
          <a:p>
            <a:r>
              <a:rPr lang="en-US" dirty="0">
                <a:solidFill>
                  <a:srgbClr val="002060"/>
                </a:solidFill>
              </a:rPr>
              <a:t>Never being able to disconnect. ...</a:t>
            </a:r>
            <a:endParaRPr lang="en-IN" dirty="0">
              <a:solidFill>
                <a:srgbClr val="002060"/>
              </a:solidFill>
            </a:endParaRPr>
          </a:p>
          <a:p>
            <a:r>
              <a:rPr lang="en-US" dirty="0">
                <a:solidFill>
                  <a:srgbClr val="002060"/>
                </a:solidFill>
              </a:rPr>
              <a:t>Identity theft, hacking, viruses, and cheating. ...</a:t>
            </a:r>
            <a:endParaRPr lang="en-IN" dirty="0">
              <a:solidFill>
                <a:srgbClr val="002060"/>
              </a:solidFill>
            </a:endParaRPr>
          </a:p>
          <a:p>
            <a:r>
              <a:rPr lang="en-US" dirty="0">
                <a:solidFill>
                  <a:srgbClr val="002060"/>
                </a:solidFill>
              </a:rPr>
              <a:t>Spam and advertising</a:t>
            </a:r>
            <a:r>
              <a:rPr lang="en-US" dirty="0" smtClean="0">
                <a:solidFill>
                  <a:srgbClr val="002060"/>
                </a:solidFill>
              </a:rPr>
              <a:t>.</a:t>
            </a:r>
          </a:p>
          <a:p>
            <a:r>
              <a:rPr lang="en-US" sz="2100" b="1" dirty="0" smtClean="0">
                <a:solidFill>
                  <a:srgbClr val="002060"/>
                </a:solidFill>
              </a:rPr>
              <a:t>Thank you.</a:t>
            </a:r>
            <a:endParaRPr lang="en-IN" sz="2100" b="1" dirty="0">
              <a:solidFill>
                <a:srgbClr val="002060"/>
              </a:solidFill>
            </a:endParaRPr>
          </a:p>
          <a:p>
            <a:endParaRPr lang="en-IN" b="1" dirty="0"/>
          </a:p>
        </p:txBody>
      </p:sp>
    </p:spTree>
    <p:extLst>
      <p:ext uri="{BB962C8B-B14F-4D97-AF65-F5344CB8AC3E}">
        <p14:creationId xmlns:p14="http://schemas.microsoft.com/office/powerpoint/2010/main" val="3009661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What </a:t>
            </a:r>
            <a:r>
              <a:rPr lang="en-US" b="1" dirty="0"/>
              <a:t>is the definition of the Internet?</a:t>
            </a:r>
            <a:r>
              <a:rPr lang="en-IN" dirty="0"/>
              <a:t/>
            </a:r>
            <a:br>
              <a:rPr lang="en-IN" dirty="0"/>
            </a:br>
            <a:endParaRPr lang="en-IN" dirty="0"/>
          </a:p>
        </p:txBody>
      </p:sp>
      <p:sp>
        <p:nvSpPr>
          <p:cNvPr id="3" name="Content Placeholder 2"/>
          <p:cNvSpPr>
            <a:spLocks noGrp="1"/>
          </p:cNvSpPr>
          <p:nvPr>
            <p:ph idx="1"/>
          </p:nvPr>
        </p:nvSpPr>
        <p:spPr>
          <a:xfrm>
            <a:off x="677334" y="2505456"/>
            <a:ext cx="8596668" cy="3535906"/>
          </a:xfrm>
        </p:spPr>
        <p:txBody>
          <a:bodyPr/>
          <a:lstStyle/>
          <a:p>
            <a:r>
              <a:rPr lang="en-US" sz="2000" dirty="0">
                <a:solidFill>
                  <a:schemeClr val="tx1"/>
                </a:solidFill>
              </a:rPr>
              <a:t>The global communication network that allows almost all computers worldwide to connect and exchange information. Some of the early impetus for such a network came from the U.S. government network Arpanet, starting </a:t>
            </a:r>
            <a:r>
              <a:rPr lang="en-US" sz="2000" dirty="0" smtClean="0">
                <a:solidFill>
                  <a:schemeClr val="tx1"/>
                </a:solidFill>
              </a:rPr>
              <a:t>in </a:t>
            </a:r>
            <a:r>
              <a:rPr lang="en-US" sz="2000" dirty="0">
                <a:solidFill>
                  <a:schemeClr val="tx1"/>
                </a:solidFill>
              </a:rPr>
              <a:t>1960s</a:t>
            </a:r>
            <a:r>
              <a:rPr lang="en-US" sz="2000" dirty="0" smtClean="0">
                <a:solidFill>
                  <a:schemeClr val="tx1"/>
                </a:solidFill>
              </a:rPr>
              <a:t>.</a:t>
            </a:r>
          </a:p>
          <a:p>
            <a:r>
              <a:rPr lang="en-US" sz="2000" dirty="0">
                <a:solidFill>
                  <a:schemeClr val="tx1"/>
                </a:solidFill>
              </a:rPr>
              <a:t>Internet has been the main source in different fields like Education, Science, research and others to develop, design and do many other things. It is a tangible entity that relies on physical infrastructure to connect a network </a:t>
            </a:r>
            <a:r>
              <a:rPr lang="en-US" sz="2000" dirty="0" smtClean="0">
                <a:solidFill>
                  <a:schemeClr val="tx1"/>
                </a:solidFill>
              </a:rPr>
              <a:t>to other </a:t>
            </a:r>
            <a:r>
              <a:rPr lang="en-US" sz="2000" dirty="0">
                <a:solidFill>
                  <a:schemeClr val="tx1"/>
                </a:solidFill>
              </a:rPr>
              <a:t>networks. </a:t>
            </a:r>
            <a:endParaRPr lang="en-IN" dirty="0"/>
          </a:p>
        </p:txBody>
      </p:sp>
    </p:spTree>
    <p:extLst>
      <p:ext uri="{BB962C8B-B14F-4D97-AF65-F5344CB8AC3E}">
        <p14:creationId xmlns:p14="http://schemas.microsoft.com/office/powerpoint/2010/main" val="2658171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INTERNET….CONTD…..</a:t>
            </a:r>
            <a:endParaRPr lang="en-IN" dirty="0"/>
          </a:p>
        </p:txBody>
      </p:sp>
      <p:sp>
        <p:nvSpPr>
          <p:cNvPr id="3" name="Content Placeholder 2"/>
          <p:cNvSpPr>
            <a:spLocks noGrp="1"/>
          </p:cNvSpPr>
          <p:nvPr>
            <p:ph idx="1"/>
          </p:nvPr>
        </p:nvSpPr>
        <p:spPr/>
        <p:txBody>
          <a:bodyPr>
            <a:normAutofit/>
          </a:bodyPr>
          <a:lstStyle/>
          <a:p>
            <a:r>
              <a:rPr lang="en-US" sz="2400" dirty="0">
                <a:solidFill>
                  <a:schemeClr val="tx1"/>
                </a:solidFill>
              </a:rPr>
              <a:t>Since then DARPA concept came into existence and finally ARPANET where the first host Computer was connected. The ARPANET was used earlier as a networking technology for first electronic mail messaging service. Finally ARPANET became the Internet which works on multiple independent networks with its network architecture design. The packet switching method also introduced between networks that makes data communication from one place to another easy.</a:t>
            </a:r>
            <a:endParaRPr lang="en-IN" sz="2400" dirty="0">
              <a:solidFill>
                <a:schemeClr val="tx1"/>
              </a:solidFill>
            </a:endParaRPr>
          </a:p>
          <a:p>
            <a:endParaRPr lang="en-IN" sz="2400" dirty="0"/>
          </a:p>
        </p:txBody>
      </p:sp>
    </p:spTree>
    <p:extLst>
      <p:ext uri="{BB962C8B-B14F-4D97-AF65-F5344CB8AC3E}">
        <p14:creationId xmlns:p14="http://schemas.microsoft.com/office/powerpoint/2010/main" val="246774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r>
              <a:rPr lang="en-IN" dirty="0" smtClean="0"/>
              <a:t>INTERNET…..CONTD…</a:t>
            </a:r>
            <a:endParaRPr lang="en-IN" dirty="0"/>
          </a:p>
        </p:txBody>
      </p:sp>
      <p:sp>
        <p:nvSpPr>
          <p:cNvPr id="3" name="Content Placeholder 2"/>
          <p:cNvSpPr>
            <a:spLocks noGrp="1"/>
          </p:cNvSpPr>
          <p:nvPr>
            <p:ph idx="1"/>
          </p:nvPr>
        </p:nvSpPr>
        <p:spPr/>
        <p:txBody>
          <a:bodyPr/>
          <a:lstStyle/>
          <a:p>
            <a:r>
              <a:rPr lang="en-US" sz="2000" dirty="0">
                <a:solidFill>
                  <a:schemeClr val="tx1"/>
                </a:solidFill>
              </a:rPr>
              <a:t>The resolution passed states that Internet is a global information system which is logically linked by global unique space address based on IP or Internet Protocol and support communications using TCP or Transmission Control Protocol. It also states that it provides the users accessible to all the services privately or publicly for communications. There came peer to peer, client/server model and more that allows connecting personal computers to a network. Physical cables, telephone wires, networking devices, LAN, WAN and various others also came into existence to the new generation that distribute the networks globally.  There are various connection types like wired, wireless, 2G, 3G and 4G that leads to increase the network capacity overall.</a:t>
            </a:r>
            <a:endParaRPr lang="en-IN" sz="2000" dirty="0">
              <a:solidFill>
                <a:schemeClr val="tx1"/>
              </a:solidFill>
            </a:endParaRPr>
          </a:p>
          <a:p>
            <a:endParaRPr lang="en-IN" dirty="0"/>
          </a:p>
        </p:txBody>
      </p:sp>
    </p:spTree>
    <p:extLst>
      <p:ext uri="{BB962C8B-B14F-4D97-AF65-F5344CB8AC3E}">
        <p14:creationId xmlns:p14="http://schemas.microsoft.com/office/powerpoint/2010/main" val="2693594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Internet </a:t>
            </a:r>
            <a:r>
              <a:rPr lang="en-US" b="1" dirty="0"/>
              <a:t>and its uses</a:t>
            </a:r>
            <a:r>
              <a:rPr lang="en-US" dirty="0"/>
              <a:t>. </a:t>
            </a:r>
            <a:r>
              <a:rPr lang="en-IN" dirty="0"/>
              <a:t/>
            </a:r>
            <a:br>
              <a:rPr lang="en-IN" dirty="0"/>
            </a:br>
            <a:endParaRPr lang="en-IN" dirty="0"/>
          </a:p>
        </p:txBody>
      </p:sp>
      <p:sp>
        <p:nvSpPr>
          <p:cNvPr id="3" name="Content Placeholder 2"/>
          <p:cNvSpPr>
            <a:spLocks noGrp="1"/>
          </p:cNvSpPr>
          <p:nvPr>
            <p:ph idx="1"/>
          </p:nvPr>
        </p:nvSpPr>
        <p:spPr/>
        <p:txBody>
          <a:bodyPr/>
          <a:lstStyle/>
          <a:p>
            <a:r>
              <a:rPr lang="en-US" sz="2000" dirty="0">
                <a:solidFill>
                  <a:schemeClr val="tx1"/>
                </a:solidFill>
              </a:rPr>
              <a:t>Internet is a global network of inter-connected computers, where one computer can be connected to any other computer (or computerized device) in any portion of the world. Internet uses various internet protocol technologies. The recent introduction of mobile internet have been equally successful. May 30, 2015</a:t>
            </a:r>
            <a:endParaRPr lang="en-IN" sz="2000" dirty="0">
              <a:solidFill>
                <a:schemeClr val="tx1"/>
              </a:solidFill>
            </a:endParaRPr>
          </a:p>
          <a:p>
            <a:r>
              <a:rPr lang="en-US" sz="2000" dirty="0">
                <a:solidFill>
                  <a:schemeClr val="tx1"/>
                </a:solidFill>
              </a:rPr>
              <a:t>The Internet is a global collection of computer networks that are linked together by devices called routers and use a common set of protocols for data transmission known as TCP/IP (transmission control protocol / Internet protocol). The primary purpose of the Internet is to facilitate the sharing of information.</a:t>
            </a:r>
            <a:endParaRPr lang="en-IN" sz="2000" dirty="0">
              <a:solidFill>
                <a:schemeClr val="tx1"/>
              </a:solidFill>
            </a:endParaRPr>
          </a:p>
          <a:p>
            <a:endParaRPr lang="en-IN" dirty="0"/>
          </a:p>
        </p:txBody>
      </p:sp>
    </p:spTree>
    <p:extLst>
      <p:ext uri="{BB962C8B-B14F-4D97-AF65-F5344CB8AC3E}">
        <p14:creationId xmlns:p14="http://schemas.microsoft.com/office/powerpoint/2010/main" val="2546838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What's </a:t>
            </a:r>
            <a:r>
              <a:rPr lang="en-US" b="1" dirty="0"/>
              <a:t>an Internet Browser?</a:t>
            </a:r>
            <a:r>
              <a:rPr lang="en-US" dirty="0"/>
              <a:t> </a:t>
            </a:r>
            <a:endParaRPr lang="en-IN" dirty="0"/>
          </a:p>
        </p:txBody>
      </p:sp>
      <p:sp>
        <p:nvSpPr>
          <p:cNvPr id="3" name="Content Placeholder 2"/>
          <p:cNvSpPr>
            <a:spLocks noGrp="1"/>
          </p:cNvSpPr>
          <p:nvPr>
            <p:ph idx="1"/>
          </p:nvPr>
        </p:nvSpPr>
        <p:spPr/>
        <p:txBody>
          <a:bodyPr/>
          <a:lstStyle/>
          <a:p>
            <a:r>
              <a:rPr lang="en-US" sz="2400" dirty="0">
                <a:solidFill>
                  <a:schemeClr val="tx1"/>
                </a:solidFill>
              </a:rPr>
              <a:t>An internet browser, also known as a web browser or simply a browser, is a software program that you use to access the internet and view web pages on your computer. </a:t>
            </a:r>
            <a:endParaRPr lang="en-IN" sz="2400" dirty="0">
              <a:solidFill>
                <a:schemeClr val="tx1"/>
              </a:solidFill>
            </a:endParaRPr>
          </a:p>
          <a:p>
            <a:r>
              <a:rPr lang="en-US" sz="2400" dirty="0">
                <a:solidFill>
                  <a:schemeClr val="tx1"/>
                </a:solidFill>
              </a:rPr>
              <a:t>The main purpose of an internet browser is to translate, or render, the code that websites are designed in into the text, graphics, and other features of the web pages that we are all used to seeing today.</a:t>
            </a:r>
            <a:endParaRPr lang="en-IN" sz="2400" dirty="0">
              <a:solidFill>
                <a:schemeClr val="tx1"/>
              </a:solidFill>
            </a:endParaRPr>
          </a:p>
          <a:p>
            <a:endParaRPr lang="en-IN" dirty="0"/>
          </a:p>
        </p:txBody>
      </p:sp>
    </p:spTree>
    <p:extLst>
      <p:ext uri="{BB962C8B-B14F-4D97-AF65-F5344CB8AC3E}">
        <p14:creationId xmlns:p14="http://schemas.microsoft.com/office/powerpoint/2010/main" val="1324830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First Web Browser:</a:t>
            </a:r>
            <a:r>
              <a:rPr lang="en-IN" dirty="0"/>
              <a:t/>
            </a:r>
            <a:br>
              <a:rPr lang="en-IN" dirty="0"/>
            </a:br>
            <a:endParaRPr lang="en-IN" dirty="0"/>
          </a:p>
        </p:txBody>
      </p:sp>
      <p:sp>
        <p:nvSpPr>
          <p:cNvPr id="3" name="Content Placeholder 2"/>
          <p:cNvSpPr>
            <a:spLocks noGrp="1"/>
          </p:cNvSpPr>
          <p:nvPr>
            <p:ph idx="1"/>
          </p:nvPr>
        </p:nvSpPr>
        <p:spPr/>
        <p:txBody>
          <a:bodyPr/>
          <a:lstStyle/>
          <a:p>
            <a:r>
              <a:rPr lang="en-US" dirty="0">
                <a:solidFill>
                  <a:schemeClr val="tx1"/>
                </a:solidFill>
              </a:rPr>
              <a:t>The first web browser was called </a:t>
            </a:r>
            <a:r>
              <a:rPr lang="en-US" dirty="0" err="1">
                <a:solidFill>
                  <a:schemeClr val="tx1"/>
                </a:solidFill>
              </a:rPr>
              <a:t>WorldWideWeb</a:t>
            </a:r>
            <a:r>
              <a:rPr lang="en-US" dirty="0">
                <a:solidFill>
                  <a:schemeClr val="tx1"/>
                </a:solidFill>
              </a:rPr>
              <a:t> or commonly called www, and later changed its name to Nexus. Created by Sir Tim Berners-Lee, it was released in 1990, and at least gave people a basic way to view web pages. </a:t>
            </a:r>
            <a:endParaRPr lang="en-IN" dirty="0">
              <a:solidFill>
                <a:schemeClr val="tx1"/>
              </a:solidFill>
            </a:endParaRPr>
          </a:p>
          <a:p>
            <a:r>
              <a:rPr lang="en-US" dirty="0">
                <a:solidFill>
                  <a:schemeClr val="tx1"/>
                </a:solidFill>
              </a:rPr>
              <a:t>Browse are most important to use internet, without browser it is not possible. Worlds first and popular internet graphical browser, Mosaic, was released in 1992, the internet was text-based, bland, and required technical knowledge to use. </a:t>
            </a:r>
            <a:endParaRPr lang="en-IN" dirty="0">
              <a:solidFill>
                <a:schemeClr val="tx1"/>
              </a:solidFill>
            </a:endParaRPr>
          </a:p>
          <a:p>
            <a:r>
              <a:rPr lang="en-US" dirty="0">
                <a:solidFill>
                  <a:schemeClr val="tx1"/>
                </a:solidFill>
              </a:rPr>
              <a:t>Mosaic helped make the internet ubiquitous. The graphical interface made navigating the web easy to understand and the ability to display graphics next to the text on websites made web pages more interesting to browse.</a:t>
            </a:r>
            <a:endParaRPr lang="en-IN" dirty="0">
              <a:solidFill>
                <a:schemeClr val="tx1"/>
              </a:solidFill>
            </a:endParaRPr>
          </a:p>
          <a:p>
            <a:r>
              <a:rPr lang="en-US" dirty="0">
                <a:solidFill>
                  <a:schemeClr val="tx1"/>
                </a:solidFill>
              </a:rPr>
              <a:t>E-commerce, online sweepstakes, social media, and many other things we take for granted today would be impossible without internet browsers.</a:t>
            </a:r>
            <a:endParaRPr lang="en-IN" dirty="0">
              <a:solidFill>
                <a:schemeClr val="tx1"/>
              </a:solidFill>
            </a:endParaRPr>
          </a:p>
          <a:p>
            <a:endParaRPr lang="en-IN" dirty="0"/>
          </a:p>
        </p:txBody>
      </p:sp>
    </p:spTree>
    <p:extLst>
      <p:ext uri="{BB962C8B-B14F-4D97-AF65-F5344CB8AC3E}">
        <p14:creationId xmlns:p14="http://schemas.microsoft.com/office/powerpoint/2010/main" val="1009281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Modern </a:t>
            </a:r>
            <a:r>
              <a:rPr lang="en-US" b="1" dirty="0"/>
              <a:t>Internet Browsers:</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US" dirty="0">
                <a:solidFill>
                  <a:schemeClr val="tx1"/>
                </a:solidFill>
              </a:rPr>
              <a:t>Internet browsers have developed into powerful tools that let you safely and quickly access your favorite websites.</a:t>
            </a:r>
            <a:endParaRPr lang="en-IN" dirty="0">
              <a:solidFill>
                <a:schemeClr val="tx1"/>
              </a:solidFill>
            </a:endParaRPr>
          </a:p>
          <a:p>
            <a:r>
              <a:rPr lang="en-US" dirty="0">
                <a:solidFill>
                  <a:schemeClr val="tx1"/>
                </a:solidFill>
              </a:rPr>
              <a:t>Modern internet browsers have many helpful features. Tabbed browsing, for example, helps you open up many web pages in individual tabs, instead of needing a resource-intensive separate window for each page</a:t>
            </a:r>
            <a:r>
              <a:rPr lang="en-US" dirty="0" smtClean="0">
                <a:solidFill>
                  <a:schemeClr val="tx1"/>
                </a:solidFill>
              </a:rPr>
              <a:t>.</a:t>
            </a:r>
          </a:p>
          <a:p>
            <a:r>
              <a:rPr lang="en-US" dirty="0" smtClean="0">
                <a:solidFill>
                  <a:schemeClr val="tx1"/>
                </a:solidFill>
              </a:rPr>
              <a:t>6 most important internet browsers </a:t>
            </a:r>
            <a:r>
              <a:rPr lang="en-US" dirty="0">
                <a:solidFill>
                  <a:schemeClr val="tx1"/>
                </a:solidFill>
              </a:rPr>
              <a:t>today include:</a:t>
            </a:r>
            <a:endParaRPr lang="en-IN" dirty="0">
              <a:solidFill>
                <a:schemeClr val="tx1"/>
              </a:solidFill>
            </a:endParaRPr>
          </a:p>
          <a:p>
            <a:pPr lvl="0"/>
            <a:r>
              <a:rPr lang="en-US" dirty="0">
                <a:solidFill>
                  <a:schemeClr val="tx1"/>
                </a:solidFill>
              </a:rPr>
              <a:t>Mozilla </a:t>
            </a:r>
            <a:r>
              <a:rPr lang="en-US" dirty="0" smtClean="0">
                <a:solidFill>
                  <a:schemeClr val="tx1"/>
                </a:solidFill>
              </a:rPr>
              <a:t>Firefox, Google Chrome, Microsoft </a:t>
            </a:r>
            <a:r>
              <a:rPr lang="en-US" dirty="0">
                <a:solidFill>
                  <a:schemeClr val="tx1"/>
                </a:solidFill>
              </a:rPr>
              <a:t>Edge (formerly Internet Explorer) </a:t>
            </a:r>
            <a:endParaRPr lang="en-IN" dirty="0">
              <a:solidFill>
                <a:schemeClr val="tx1"/>
              </a:solidFill>
            </a:endParaRPr>
          </a:p>
          <a:p>
            <a:pPr lvl="0"/>
            <a:r>
              <a:rPr lang="en-US" dirty="0">
                <a:solidFill>
                  <a:schemeClr val="tx1"/>
                </a:solidFill>
              </a:rPr>
              <a:t>Apple </a:t>
            </a:r>
            <a:r>
              <a:rPr lang="en-US" dirty="0" smtClean="0">
                <a:solidFill>
                  <a:schemeClr val="tx1"/>
                </a:solidFill>
              </a:rPr>
              <a:t>Safari, Opera, AOL </a:t>
            </a:r>
            <a:r>
              <a:rPr lang="en-US" dirty="0">
                <a:solidFill>
                  <a:schemeClr val="tx1"/>
                </a:solidFill>
              </a:rPr>
              <a:t>Explorer (Download AOL Explorer</a:t>
            </a:r>
            <a:r>
              <a:rPr lang="en-US" dirty="0" smtClean="0">
                <a:solidFill>
                  <a:schemeClr val="tx1"/>
                </a:solidFill>
              </a:rPr>
              <a:t>), MI browser</a:t>
            </a:r>
          </a:p>
          <a:p>
            <a:r>
              <a:rPr lang="en-US" dirty="0">
                <a:solidFill>
                  <a:schemeClr val="tx1"/>
                </a:solidFill>
              </a:rPr>
              <a:t>Many internet browsers support plug-ins, which are helper programs that you can download to customize your browsing experience. Plug-ins can help you</a:t>
            </a:r>
            <a:r>
              <a:rPr lang="en-US" dirty="0">
                <a:solidFill>
                  <a:schemeClr val="accent5">
                    <a:lumMod val="50000"/>
                  </a:schemeClr>
                </a:solidFill>
              </a:rPr>
              <a:t> </a:t>
            </a:r>
            <a:r>
              <a:rPr lang="en-US" dirty="0">
                <a:solidFill>
                  <a:srgbClr val="002060"/>
                </a:solidFill>
                <a:hlinkClick r:id="rId2"/>
              </a:rPr>
              <a:t>fill out forms automatically</a:t>
            </a:r>
            <a:r>
              <a:rPr lang="en-US" dirty="0">
                <a:solidFill>
                  <a:schemeClr val="tx1"/>
                </a:solidFill>
              </a:rPr>
              <a:t>, check your grammar and spelling, send you reminders, and much more.</a:t>
            </a:r>
            <a:endParaRPr lang="en-IN" dirty="0">
              <a:solidFill>
                <a:schemeClr val="tx1"/>
              </a:solidFill>
            </a:endParaRPr>
          </a:p>
          <a:p>
            <a:endParaRPr lang="en-IN" dirty="0"/>
          </a:p>
        </p:txBody>
      </p:sp>
    </p:spTree>
    <p:extLst>
      <p:ext uri="{BB962C8B-B14F-4D97-AF65-F5344CB8AC3E}">
        <p14:creationId xmlns:p14="http://schemas.microsoft.com/office/powerpoint/2010/main" val="2185442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How </a:t>
            </a:r>
            <a:r>
              <a:rPr lang="en-US" b="1" dirty="0"/>
              <a:t>Internet Browsers Work:</a:t>
            </a:r>
            <a:r>
              <a:rPr lang="en-IN" dirty="0"/>
              <a:t/>
            </a:r>
            <a:br>
              <a:rPr lang="en-IN" dirty="0"/>
            </a:br>
            <a:endParaRPr lang="en-IN" dirty="0"/>
          </a:p>
        </p:txBody>
      </p:sp>
      <p:sp>
        <p:nvSpPr>
          <p:cNvPr id="3" name="Content Placeholder 2"/>
          <p:cNvSpPr>
            <a:spLocks noGrp="1"/>
          </p:cNvSpPr>
          <p:nvPr>
            <p:ph idx="1"/>
          </p:nvPr>
        </p:nvSpPr>
        <p:spPr/>
        <p:txBody>
          <a:bodyPr/>
          <a:lstStyle/>
          <a:p>
            <a:r>
              <a:rPr lang="en-US" dirty="0">
                <a:solidFill>
                  <a:srgbClr val="002060"/>
                </a:solidFill>
              </a:rPr>
              <a:t>Here's a very quick overview of how browsers work:</a:t>
            </a:r>
            <a:endParaRPr lang="en-IN" dirty="0">
              <a:solidFill>
                <a:srgbClr val="002060"/>
              </a:solidFill>
            </a:endParaRPr>
          </a:p>
          <a:p>
            <a:pPr lvl="0"/>
            <a:r>
              <a:rPr lang="en-US" dirty="0">
                <a:solidFill>
                  <a:srgbClr val="002060"/>
                </a:solidFill>
              </a:rPr>
              <a:t>You type a website's URL into your browser's address bar; "http://www.syft.in" is an example of a URL.</a:t>
            </a:r>
            <a:endParaRPr lang="en-IN" dirty="0">
              <a:solidFill>
                <a:srgbClr val="002060"/>
              </a:solidFill>
            </a:endParaRPr>
          </a:p>
          <a:p>
            <a:pPr lvl="0"/>
            <a:r>
              <a:rPr lang="en-US" dirty="0">
                <a:solidFill>
                  <a:srgbClr val="002060"/>
                </a:solidFill>
              </a:rPr>
              <a:t>The browser locates and requests that page's information from a web server.</a:t>
            </a:r>
            <a:endParaRPr lang="en-IN" dirty="0">
              <a:solidFill>
                <a:srgbClr val="002060"/>
              </a:solidFill>
            </a:endParaRPr>
          </a:p>
          <a:p>
            <a:pPr lvl="0"/>
            <a:r>
              <a:rPr lang="en-US" dirty="0">
                <a:solidFill>
                  <a:srgbClr val="002060"/>
                </a:solidFill>
              </a:rPr>
              <a:t>The browser receives a file in a computer code like HTML or JavaScript, which includes instructions about how to display the information on that page.</a:t>
            </a:r>
            <a:endParaRPr lang="en-IN" dirty="0">
              <a:solidFill>
                <a:srgbClr val="002060"/>
              </a:solidFill>
            </a:endParaRPr>
          </a:p>
          <a:p>
            <a:pPr lvl="0"/>
            <a:r>
              <a:rPr lang="en-US" dirty="0">
                <a:solidFill>
                  <a:srgbClr val="002060"/>
                </a:solidFill>
              </a:rPr>
              <a:t>The browser interprets that file and displays the page for you to read and interact with. And it does all of this in just a few seconds, usually.</a:t>
            </a:r>
            <a:endParaRPr lang="en-IN" dirty="0">
              <a:solidFill>
                <a:srgbClr val="002060"/>
              </a:solidFill>
            </a:endParaRPr>
          </a:p>
          <a:p>
            <a:endParaRPr lang="en-IN" dirty="0"/>
          </a:p>
        </p:txBody>
      </p:sp>
    </p:spTree>
    <p:extLst>
      <p:ext uri="{BB962C8B-B14F-4D97-AF65-F5344CB8AC3E}">
        <p14:creationId xmlns:p14="http://schemas.microsoft.com/office/powerpoint/2010/main" val="2292770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66</TotalTime>
  <Words>855</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INTERNET</vt:lpstr>
      <vt:lpstr>  What is the definition of the Internet? </vt:lpstr>
      <vt:lpstr> INTERNET….CONTD…..</vt:lpstr>
      <vt:lpstr> INTERNET…..CONTD…</vt:lpstr>
      <vt:lpstr> Internet and its uses.  </vt:lpstr>
      <vt:lpstr> What's an Internet Browser? </vt:lpstr>
      <vt:lpstr> The First Web Browser: </vt:lpstr>
      <vt:lpstr> Modern Internet Browsers: </vt:lpstr>
      <vt:lpstr> How Internet Browsers Work: </vt:lpstr>
      <vt:lpstr> What are the advantages and disadvantages of internet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dc:title>
  <dc:creator>Windows User</dc:creator>
  <cp:lastModifiedBy>Windows User</cp:lastModifiedBy>
  <cp:revision>25</cp:revision>
  <dcterms:created xsi:type="dcterms:W3CDTF">2018-04-11T04:42:47Z</dcterms:created>
  <dcterms:modified xsi:type="dcterms:W3CDTF">2018-04-12T00:32:46Z</dcterms:modified>
</cp:coreProperties>
</file>