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75" r:id="rId3"/>
    <p:sldId id="258" r:id="rId4"/>
    <p:sldId id="276" r:id="rId5"/>
    <p:sldId id="259" r:id="rId6"/>
    <p:sldId id="260" r:id="rId7"/>
    <p:sldId id="261" r:id="rId8"/>
    <p:sldId id="277" r:id="rId9"/>
    <p:sldId id="262" r:id="rId10"/>
    <p:sldId id="263" r:id="rId11"/>
    <p:sldId id="278" r:id="rId12"/>
    <p:sldId id="264" r:id="rId13"/>
    <p:sldId id="265" r:id="rId14"/>
    <p:sldId id="279" r:id="rId15"/>
    <p:sldId id="266" r:id="rId16"/>
    <p:sldId id="267" r:id="rId17"/>
    <p:sldId id="268" r:id="rId18"/>
    <p:sldId id="269" r:id="rId19"/>
    <p:sldId id="270" r:id="rId20"/>
    <p:sldId id="271" r:id="rId21"/>
    <p:sldId id="272" r:id="rId22"/>
    <p:sldId id="273" r:id="rId23"/>
    <p:sldId id="27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103" autoAdjust="0"/>
  </p:normalViewPr>
  <p:slideViewPr>
    <p:cSldViewPr snapToGrid="0">
      <p:cViewPr varScale="1">
        <p:scale>
          <a:sx n="64" d="100"/>
          <a:sy n="64" d="100"/>
        </p:scale>
        <p:origin x="-108" y="-300"/>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4/10/2018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pPr/>
              <a:t>4/10/2018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pPr/>
              <a:t>4/10/2018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pPr/>
              <a:t>4/10/2018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pPr/>
              <a:t>4/10/2018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pPr/>
              <a:t>4/10/2018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pPr/>
              <a:t>4/10/2018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pPr/>
              <a:t>4/10/2018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pPr/>
              <a:t>4/10/2018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pPr/>
              <a:t>4/10/2018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pPr/>
              <a:t>4/10/2018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pPr/>
              <a:t>4/10/2018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pPr/>
              <a:t>4/10/2018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pPr/>
              <a:t>4/10/2018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pPr/>
              <a:t>4/10/2018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pPr/>
              <a:t>4/10/2018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pPr/>
              <a:t>4/10/2018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pPr/>
              <a:t>4/10/2018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INPUT-OUTPUT</a:t>
            </a:r>
            <a:endParaRPr lang="en-US" b="1" dirty="0"/>
          </a:p>
        </p:txBody>
      </p:sp>
      <p:sp>
        <p:nvSpPr>
          <p:cNvPr id="3" name="TextBox 2"/>
          <p:cNvSpPr txBox="1"/>
          <p:nvPr/>
        </p:nvSpPr>
        <p:spPr>
          <a:xfrm>
            <a:off x="416632" y="2779801"/>
            <a:ext cx="11516288" cy="3242041"/>
          </a:xfrm>
          <a:prstGeom prst="rect">
            <a:avLst/>
          </a:prstGeom>
          <a:noFill/>
        </p:spPr>
        <p:txBody>
          <a:bodyPr wrap="square" rtlCol="0">
            <a:spAutoFit/>
          </a:bodyPr>
          <a:lstStyle/>
          <a:p>
            <a:pPr algn="just">
              <a:lnSpc>
                <a:spcPct val="150000"/>
              </a:lnSpc>
            </a:pPr>
            <a:r>
              <a:rPr lang="en-US" sz="2800" dirty="0"/>
              <a:t>Input Output questions are mark fetching and one of the most scoring questions in any competitive </a:t>
            </a:r>
            <a:r>
              <a:rPr lang="en-US" sz="2800" dirty="0" smtClean="0"/>
              <a:t>exam. These </a:t>
            </a:r>
            <a:r>
              <a:rPr lang="en-US" sz="2800" dirty="0"/>
              <a:t>questions look tough and often take much time in solving it. With very short span of time, it is of vital importance that these questions be solved quickly. </a:t>
            </a:r>
            <a:endParaRPr lang="en-IN" sz="2800" dirty="0"/>
          </a:p>
        </p:txBody>
      </p:sp>
    </p:spTree>
    <p:extLst>
      <p:ext uri="{BB962C8B-B14F-4D97-AF65-F5344CB8AC3E}">
        <p14:creationId xmlns:p14="http://schemas.microsoft.com/office/powerpoint/2010/main" xmlns="" val="31228448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INPUT-OUTPUT</a:t>
            </a:r>
          </a:p>
        </p:txBody>
      </p:sp>
      <p:sp>
        <p:nvSpPr>
          <p:cNvPr id="3" name="TextBox 2"/>
          <p:cNvSpPr txBox="1"/>
          <p:nvPr/>
        </p:nvSpPr>
        <p:spPr>
          <a:xfrm>
            <a:off x="431622" y="2558161"/>
            <a:ext cx="11217498" cy="3416320"/>
          </a:xfrm>
          <a:prstGeom prst="rect">
            <a:avLst/>
          </a:prstGeom>
          <a:noFill/>
        </p:spPr>
        <p:txBody>
          <a:bodyPr wrap="square" rtlCol="0">
            <a:spAutoFit/>
          </a:bodyPr>
          <a:lstStyle/>
          <a:p>
            <a:pPr>
              <a:lnSpc>
                <a:spcPct val="150000"/>
              </a:lnSpc>
            </a:pPr>
            <a:r>
              <a:rPr lang="en-US" sz="2400" b="1" dirty="0" smtClean="0"/>
              <a:t>Rearrangements </a:t>
            </a:r>
            <a:r>
              <a:rPr lang="en-US" sz="2400" b="1" dirty="0"/>
              <a:t>based on Ordering:</a:t>
            </a:r>
            <a:endParaRPr lang="en-IN" sz="2400" b="1" dirty="0"/>
          </a:p>
          <a:p>
            <a:pPr>
              <a:lnSpc>
                <a:spcPct val="150000"/>
              </a:lnSpc>
            </a:pPr>
            <a:r>
              <a:rPr lang="en-US" sz="2400" dirty="0"/>
              <a:t>Words are arranged alphabetically (forward or reversed) as per their positions in the dictionary while numbers are arranged in ascending/descending order.</a:t>
            </a:r>
            <a:endParaRPr lang="en-IN" sz="2400" dirty="0"/>
          </a:p>
          <a:p>
            <a:pPr>
              <a:lnSpc>
                <a:spcPct val="150000"/>
              </a:lnSpc>
            </a:pPr>
            <a:r>
              <a:rPr lang="en-US" sz="2400" dirty="0"/>
              <a:t>Both words and numbers could be arranged individually or simultaneously in each step. </a:t>
            </a:r>
            <a:endParaRPr lang="en-IN" sz="2400" dirty="0"/>
          </a:p>
        </p:txBody>
      </p:sp>
    </p:spTree>
    <p:extLst>
      <p:ext uri="{BB962C8B-B14F-4D97-AF65-F5344CB8AC3E}">
        <p14:creationId xmlns:p14="http://schemas.microsoft.com/office/powerpoint/2010/main" xmlns="" val="6613067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INPUT-OUTPUT</a:t>
            </a:r>
          </a:p>
        </p:txBody>
      </p:sp>
      <p:sp>
        <p:nvSpPr>
          <p:cNvPr id="3" name="TextBox 2"/>
          <p:cNvSpPr txBox="1"/>
          <p:nvPr/>
        </p:nvSpPr>
        <p:spPr>
          <a:xfrm>
            <a:off x="371661" y="2708062"/>
            <a:ext cx="11217498" cy="3416320"/>
          </a:xfrm>
          <a:prstGeom prst="rect">
            <a:avLst/>
          </a:prstGeom>
          <a:noFill/>
        </p:spPr>
        <p:txBody>
          <a:bodyPr wrap="square" rtlCol="0">
            <a:spAutoFit/>
          </a:bodyPr>
          <a:lstStyle/>
          <a:p>
            <a:pPr>
              <a:lnSpc>
                <a:spcPct val="150000"/>
              </a:lnSpc>
            </a:pPr>
            <a:r>
              <a:rPr lang="en-US" sz="2400" dirty="0" smtClean="0"/>
              <a:t>The </a:t>
            </a:r>
            <a:r>
              <a:rPr lang="en-US" sz="2400" dirty="0"/>
              <a:t>rearrangement can start from the leftmost side or the rightmost side of the sentence and sometimes even simultaneously from both the ends. The rearrangement could either start with a word or a number. Whatever the finer details may be, in these kinds of rearrangements, one or two </a:t>
            </a:r>
            <a:r>
              <a:rPr lang="en-US" sz="2400" dirty="0" smtClean="0"/>
              <a:t>words / numbers </a:t>
            </a:r>
            <a:r>
              <a:rPr lang="en-US" sz="2400" dirty="0"/>
              <a:t>are shifted at a time, without changing the order of the remaining </a:t>
            </a:r>
            <a:r>
              <a:rPr lang="en-US" sz="2400" dirty="0" smtClean="0"/>
              <a:t>words / numbers</a:t>
            </a:r>
            <a:r>
              <a:rPr lang="en-US" sz="2400" dirty="0"/>
              <a:t>.</a:t>
            </a:r>
            <a:endParaRPr lang="en-IN" sz="2400" dirty="0"/>
          </a:p>
        </p:txBody>
      </p:sp>
    </p:spTree>
    <p:extLst>
      <p:ext uri="{BB962C8B-B14F-4D97-AF65-F5344CB8AC3E}">
        <p14:creationId xmlns:p14="http://schemas.microsoft.com/office/powerpoint/2010/main" xmlns="" val="6613067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INPUT-OUTPUT</a:t>
            </a:r>
          </a:p>
        </p:txBody>
      </p:sp>
      <p:sp>
        <p:nvSpPr>
          <p:cNvPr id="8" name="TextBox 7"/>
          <p:cNvSpPr txBox="1"/>
          <p:nvPr/>
        </p:nvSpPr>
        <p:spPr>
          <a:xfrm>
            <a:off x="494675" y="2953063"/>
            <a:ext cx="11377535" cy="2308324"/>
          </a:xfrm>
          <a:prstGeom prst="rect">
            <a:avLst/>
          </a:prstGeom>
          <a:noFill/>
        </p:spPr>
        <p:txBody>
          <a:bodyPr wrap="square" rtlCol="0">
            <a:spAutoFit/>
          </a:bodyPr>
          <a:lstStyle/>
          <a:p>
            <a:pPr>
              <a:lnSpc>
                <a:spcPct val="200000"/>
              </a:lnSpc>
            </a:pPr>
            <a:r>
              <a:rPr lang="en-US" dirty="0" smtClean="0"/>
              <a:t>Input		71		Cowboy		Dye			Zirconium	92		45			66		Bandit</a:t>
            </a:r>
          </a:p>
          <a:p>
            <a:pPr>
              <a:lnSpc>
                <a:spcPct val="200000"/>
              </a:lnSpc>
            </a:pPr>
            <a:r>
              <a:rPr lang="en-US" dirty="0" smtClean="0"/>
              <a:t>Step-I		45		71				Cowboy	Dye			92		66			Bandit	Zirconium</a:t>
            </a:r>
          </a:p>
          <a:p>
            <a:pPr>
              <a:lnSpc>
                <a:spcPct val="200000"/>
              </a:lnSpc>
            </a:pPr>
            <a:r>
              <a:rPr lang="en-US" dirty="0" smtClean="0"/>
              <a:t>Step-II		45		66				71			Cowboy	92		Bandit		Dye		Zirconium</a:t>
            </a:r>
          </a:p>
          <a:p>
            <a:pPr>
              <a:lnSpc>
                <a:spcPct val="200000"/>
              </a:lnSpc>
            </a:pPr>
            <a:r>
              <a:rPr lang="en-US" dirty="0" smtClean="0"/>
              <a:t>Step-III		45		66				71			92			Bandit	Cowboy	Dye		Zirconium</a:t>
            </a:r>
            <a:endParaRPr lang="en-US" dirty="0"/>
          </a:p>
        </p:txBody>
      </p:sp>
    </p:spTree>
    <p:extLst>
      <p:ext uri="{BB962C8B-B14F-4D97-AF65-F5344CB8AC3E}">
        <p14:creationId xmlns:p14="http://schemas.microsoft.com/office/powerpoint/2010/main" xmlns="" val="18758638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INPUT-OUTPUT</a:t>
            </a:r>
          </a:p>
        </p:txBody>
      </p:sp>
      <p:sp>
        <p:nvSpPr>
          <p:cNvPr id="3" name="TextBox 2"/>
          <p:cNvSpPr txBox="1"/>
          <p:nvPr/>
        </p:nvSpPr>
        <p:spPr>
          <a:xfrm>
            <a:off x="320040" y="2515199"/>
            <a:ext cx="11652418" cy="3242041"/>
          </a:xfrm>
          <a:prstGeom prst="rect">
            <a:avLst/>
          </a:prstGeom>
          <a:noFill/>
        </p:spPr>
        <p:txBody>
          <a:bodyPr wrap="square" rtlCol="0">
            <a:spAutoFit/>
          </a:bodyPr>
          <a:lstStyle/>
          <a:p>
            <a:pPr lvl="0">
              <a:lnSpc>
                <a:spcPct val="150000"/>
              </a:lnSpc>
            </a:pPr>
            <a:r>
              <a:rPr lang="en-US" sz="2800" dirty="0"/>
              <a:t>Here, Step III is the final step and the rearrangement is done simultaneously from both front and back ends. The rearrangements are done thusly: the numbers are arranged in ascending order one by one from the left end, with the next biggest number being added to the right of the previous number. </a:t>
            </a:r>
            <a:endParaRPr lang="en-IN" sz="2800" dirty="0"/>
          </a:p>
        </p:txBody>
      </p:sp>
    </p:spTree>
    <p:extLst>
      <p:ext uri="{BB962C8B-B14F-4D97-AF65-F5344CB8AC3E}">
        <p14:creationId xmlns:p14="http://schemas.microsoft.com/office/powerpoint/2010/main" xmlns="" val="34285483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INPUT-OUTPUT</a:t>
            </a:r>
          </a:p>
        </p:txBody>
      </p:sp>
      <p:sp>
        <p:nvSpPr>
          <p:cNvPr id="3" name="TextBox 2"/>
          <p:cNvSpPr txBox="1"/>
          <p:nvPr/>
        </p:nvSpPr>
        <p:spPr>
          <a:xfrm>
            <a:off x="320040" y="2665096"/>
            <a:ext cx="11652418" cy="2595711"/>
          </a:xfrm>
          <a:prstGeom prst="rect">
            <a:avLst/>
          </a:prstGeom>
          <a:noFill/>
        </p:spPr>
        <p:txBody>
          <a:bodyPr wrap="square" rtlCol="0">
            <a:spAutoFit/>
          </a:bodyPr>
          <a:lstStyle/>
          <a:p>
            <a:pPr lvl="0">
              <a:lnSpc>
                <a:spcPct val="150000"/>
              </a:lnSpc>
            </a:pPr>
            <a:r>
              <a:rPr lang="en-US" sz="2800" dirty="0" smtClean="0"/>
              <a:t>The </a:t>
            </a:r>
            <a:r>
              <a:rPr lang="en-US" sz="2800" dirty="0"/>
              <a:t>words are arranged in descending order one by one from the right end, with the last word in the dictionary going to the rightmost end, and earlier entries in the dictionary getting added in subsequent steps to the left of that word</a:t>
            </a:r>
            <a:endParaRPr lang="en-IN" sz="2800" dirty="0"/>
          </a:p>
        </p:txBody>
      </p:sp>
    </p:spTree>
    <p:extLst>
      <p:ext uri="{BB962C8B-B14F-4D97-AF65-F5344CB8AC3E}">
        <p14:creationId xmlns:p14="http://schemas.microsoft.com/office/powerpoint/2010/main" xmlns="" val="342854833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INPUT-OUTPUT</a:t>
            </a:r>
          </a:p>
        </p:txBody>
      </p:sp>
      <p:sp>
        <p:nvSpPr>
          <p:cNvPr id="3" name="TextBox 2"/>
          <p:cNvSpPr txBox="1"/>
          <p:nvPr/>
        </p:nvSpPr>
        <p:spPr>
          <a:xfrm>
            <a:off x="497223" y="2399176"/>
            <a:ext cx="11149498" cy="3691973"/>
          </a:xfrm>
          <a:prstGeom prst="rect">
            <a:avLst/>
          </a:prstGeom>
          <a:noFill/>
        </p:spPr>
        <p:txBody>
          <a:bodyPr wrap="square" rtlCol="0">
            <a:spAutoFit/>
          </a:bodyPr>
          <a:lstStyle/>
          <a:p>
            <a:pPr>
              <a:lnSpc>
                <a:spcPct val="150000"/>
              </a:lnSpc>
            </a:pPr>
            <a:r>
              <a:rPr lang="en-US" sz="3200" dirty="0" smtClean="0"/>
              <a:t>Rearrangements </a:t>
            </a:r>
            <a:r>
              <a:rPr lang="en-US" sz="3200" dirty="0"/>
              <a:t>based on Interchanging the Positions of Words and Numbers:</a:t>
            </a:r>
            <a:endParaRPr lang="en-IN" sz="3200" dirty="0"/>
          </a:p>
          <a:p>
            <a:pPr>
              <a:lnSpc>
                <a:spcPct val="150000"/>
              </a:lnSpc>
            </a:pPr>
            <a:r>
              <a:rPr lang="en-US" sz="3200" dirty="0"/>
              <a:t>Specific positions are selected and the positions of only those words/numbers are exchanged. The positions of all others remain unchanged.</a:t>
            </a:r>
            <a:endParaRPr lang="en-IN" sz="3200" dirty="0"/>
          </a:p>
        </p:txBody>
      </p:sp>
    </p:spTree>
    <p:extLst>
      <p:ext uri="{BB962C8B-B14F-4D97-AF65-F5344CB8AC3E}">
        <p14:creationId xmlns:p14="http://schemas.microsoft.com/office/powerpoint/2010/main" xmlns="" val="1805185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4602" y="735924"/>
            <a:ext cx="8761413" cy="706964"/>
          </a:xfrm>
        </p:spPr>
        <p:txBody>
          <a:bodyPr/>
          <a:lstStyle/>
          <a:p>
            <a:r>
              <a:rPr lang="en-US" b="1" dirty="0"/>
              <a:t>INPUT-OUTPUT</a:t>
            </a:r>
            <a:endParaRPr lang="en-IN" dirty="0"/>
          </a:p>
        </p:txBody>
      </p:sp>
      <p:sp>
        <p:nvSpPr>
          <p:cNvPr id="5" name="TextBox 4"/>
          <p:cNvSpPr txBox="1"/>
          <p:nvPr/>
        </p:nvSpPr>
        <p:spPr>
          <a:xfrm>
            <a:off x="419724" y="2143593"/>
            <a:ext cx="11437495" cy="4524315"/>
          </a:xfrm>
          <a:prstGeom prst="rect">
            <a:avLst/>
          </a:prstGeom>
          <a:noFill/>
        </p:spPr>
        <p:txBody>
          <a:bodyPr wrap="square" rtlCol="0">
            <a:spAutoFit/>
          </a:bodyPr>
          <a:lstStyle/>
          <a:p>
            <a:pPr>
              <a:lnSpc>
                <a:spcPct val="200000"/>
              </a:lnSpc>
            </a:pPr>
            <a:r>
              <a:rPr lang="en-US" dirty="0" smtClean="0"/>
              <a:t>Input	102		bobby		</a:t>
            </a:r>
            <a:r>
              <a:rPr lang="en-US" dirty="0" err="1" smtClean="0"/>
              <a:t>indica</a:t>
            </a:r>
            <a:r>
              <a:rPr lang="en-US" dirty="0" smtClean="0"/>
              <a:t>		49		diamond	22		gas		figure	75		20</a:t>
            </a:r>
          </a:p>
          <a:p>
            <a:pPr>
              <a:lnSpc>
                <a:spcPct val="200000"/>
              </a:lnSpc>
            </a:pPr>
            <a:r>
              <a:rPr lang="en-US" dirty="0" smtClean="0"/>
              <a:t>Step-I	20		bobby		</a:t>
            </a:r>
            <a:r>
              <a:rPr lang="en-US" dirty="0" err="1" smtClean="0"/>
              <a:t>indica</a:t>
            </a:r>
            <a:r>
              <a:rPr lang="en-US" dirty="0" smtClean="0"/>
              <a:t>		49		diamond	22		gas		figure	75		102</a:t>
            </a:r>
          </a:p>
          <a:p>
            <a:pPr>
              <a:lnSpc>
                <a:spcPct val="200000"/>
              </a:lnSpc>
            </a:pPr>
            <a:r>
              <a:rPr lang="en-US" dirty="0" smtClean="0"/>
              <a:t>Step-II	20		bobby		22			49		diamond	</a:t>
            </a:r>
            <a:r>
              <a:rPr lang="en-US" dirty="0" err="1" smtClean="0"/>
              <a:t>Indica</a:t>
            </a:r>
            <a:r>
              <a:rPr lang="en-US" dirty="0" smtClean="0"/>
              <a:t>	gas		figure	75		102</a:t>
            </a:r>
          </a:p>
          <a:p>
            <a:pPr>
              <a:lnSpc>
                <a:spcPct val="200000"/>
              </a:lnSpc>
            </a:pPr>
            <a:r>
              <a:rPr lang="en-US" dirty="0" smtClean="0"/>
              <a:t>Step-III	20		bobby		22		diamond		49		</a:t>
            </a:r>
            <a:r>
              <a:rPr lang="en-US" dirty="0" err="1" smtClean="0"/>
              <a:t>Indica</a:t>
            </a:r>
            <a:r>
              <a:rPr lang="en-US" dirty="0" smtClean="0"/>
              <a:t>	gas		figure	75		102</a:t>
            </a:r>
          </a:p>
          <a:p>
            <a:pPr>
              <a:lnSpc>
                <a:spcPct val="200000"/>
              </a:lnSpc>
            </a:pPr>
            <a:r>
              <a:rPr lang="en-US" dirty="0" smtClean="0"/>
              <a:t>Step-IV	20		bobby		22		diamond		49		figure	gas		</a:t>
            </a:r>
            <a:r>
              <a:rPr lang="en-US" dirty="0" err="1" smtClean="0"/>
              <a:t>Indica</a:t>
            </a:r>
            <a:r>
              <a:rPr lang="en-US" dirty="0" smtClean="0"/>
              <a:t>	75		102</a:t>
            </a:r>
          </a:p>
          <a:p>
            <a:pPr>
              <a:lnSpc>
                <a:spcPct val="200000"/>
              </a:lnSpc>
            </a:pPr>
            <a:r>
              <a:rPr lang="en-US" dirty="0" smtClean="0"/>
              <a:t>Step-V	20		bobby		22		diamond		49		figure	75		</a:t>
            </a:r>
            <a:r>
              <a:rPr lang="en-US" dirty="0" err="1" smtClean="0"/>
              <a:t>Indica</a:t>
            </a:r>
            <a:r>
              <a:rPr lang="en-US" dirty="0" smtClean="0"/>
              <a:t>	Gas		102</a:t>
            </a:r>
          </a:p>
          <a:p>
            <a:pPr>
              <a:lnSpc>
                <a:spcPct val="200000"/>
              </a:lnSpc>
            </a:pPr>
            <a:r>
              <a:rPr lang="en-US" dirty="0" smtClean="0"/>
              <a:t>Step-VI	20		bobby		22		diamond		49		figure	75		Gas		</a:t>
            </a:r>
            <a:r>
              <a:rPr lang="en-US" dirty="0" err="1" smtClean="0"/>
              <a:t>indica</a:t>
            </a:r>
            <a:r>
              <a:rPr lang="en-US" dirty="0" smtClean="0"/>
              <a:t>	102</a:t>
            </a:r>
          </a:p>
          <a:p>
            <a:pPr>
              <a:lnSpc>
                <a:spcPct val="200000"/>
              </a:lnSpc>
            </a:pPr>
            <a:r>
              <a:rPr lang="en-US" dirty="0" smtClean="0"/>
              <a:t>Step-VII	20		bobby		22		diamond		49		figure	75		Gas		102		</a:t>
            </a:r>
            <a:r>
              <a:rPr lang="en-US" dirty="0" err="1" smtClean="0"/>
              <a:t>Indica</a:t>
            </a:r>
            <a:endParaRPr lang="en-US" dirty="0"/>
          </a:p>
        </p:txBody>
      </p:sp>
    </p:spTree>
    <p:extLst>
      <p:ext uri="{BB962C8B-B14F-4D97-AF65-F5344CB8AC3E}">
        <p14:creationId xmlns:p14="http://schemas.microsoft.com/office/powerpoint/2010/main" xmlns="" val="12584207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INPUT-OUTPUT</a:t>
            </a:r>
            <a:endParaRPr lang="en-IN" dirty="0"/>
          </a:p>
        </p:txBody>
      </p:sp>
      <p:sp>
        <p:nvSpPr>
          <p:cNvPr id="3" name="Rectangle 2"/>
          <p:cNvSpPr/>
          <p:nvPr/>
        </p:nvSpPr>
        <p:spPr>
          <a:xfrm>
            <a:off x="584617" y="2583255"/>
            <a:ext cx="11002780" cy="2214645"/>
          </a:xfrm>
          <a:prstGeom prst="rect">
            <a:avLst/>
          </a:prstGeom>
        </p:spPr>
        <p:txBody>
          <a:bodyPr wrap="square">
            <a:spAutoFit/>
          </a:bodyPr>
          <a:lstStyle/>
          <a:p>
            <a:pPr algn="just">
              <a:lnSpc>
                <a:spcPct val="150000"/>
              </a:lnSpc>
            </a:pPr>
            <a:r>
              <a:rPr lang="en-US" sz="3200" dirty="0" smtClean="0"/>
              <a:t>Step VII is the final step of the input. The underlined words are used to indicate the words that will be interchanged in the each subsequent step.</a:t>
            </a:r>
            <a:endParaRPr lang="en-IN" sz="3200" dirty="0"/>
          </a:p>
        </p:txBody>
      </p:sp>
    </p:spTree>
    <p:extLst>
      <p:ext uri="{BB962C8B-B14F-4D97-AF65-F5344CB8AC3E}">
        <p14:creationId xmlns:p14="http://schemas.microsoft.com/office/powerpoint/2010/main" xmlns="" val="25739179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89548"/>
            <a:ext cx="10207590" cy="991084"/>
          </a:xfrm>
        </p:spPr>
        <p:txBody>
          <a:bodyPr/>
          <a:lstStyle/>
          <a:p>
            <a:r>
              <a:rPr lang="en-US" dirty="0"/>
              <a:t>C. Rearrangements based on </a:t>
            </a:r>
            <a:r>
              <a:rPr lang="en-US" dirty="0" smtClean="0"/>
              <a:t>    Mathematical </a:t>
            </a:r>
            <a:r>
              <a:rPr lang="en-US" dirty="0"/>
              <a:t>operations</a:t>
            </a:r>
            <a:endParaRPr lang="en-IN" dirty="0"/>
          </a:p>
        </p:txBody>
      </p:sp>
      <p:sp>
        <p:nvSpPr>
          <p:cNvPr id="3" name="Rectangle 2"/>
          <p:cNvSpPr/>
          <p:nvPr/>
        </p:nvSpPr>
        <p:spPr>
          <a:xfrm>
            <a:off x="576071" y="2386584"/>
            <a:ext cx="10846433" cy="3691973"/>
          </a:xfrm>
          <a:prstGeom prst="rect">
            <a:avLst/>
          </a:prstGeom>
        </p:spPr>
        <p:txBody>
          <a:bodyPr wrap="square">
            <a:spAutoFit/>
          </a:bodyPr>
          <a:lstStyle/>
          <a:p>
            <a:pPr algn="just">
              <a:lnSpc>
                <a:spcPct val="150000"/>
              </a:lnSpc>
            </a:pPr>
            <a:r>
              <a:rPr lang="en-US" sz="3200" dirty="0"/>
              <a:t>Some mathematical operation </a:t>
            </a:r>
            <a:r>
              <a:rPr lang="en-US" sz="3200" dirty="0" smtClean="0"/>
              <a:t>( like </a:t>
            </a:r>
            <a:r>
              <a:rPr lang="en-US" sz="3200" dirty="0"/>
              <a:t>squaring the number, adding the digits within the number, some common number </a:t>
            </a:r>
            <a:r>
              <a:rPr lang="en-US" sz="3200" dirty="0" smtClean="0"/>
              <a:t>added / subtracted / multiplied / </a:t>
            </a:r>
            <a:r>
              <a:rPr lang="en-US" sz="3200" dirty="0" smtClean="0"/>
              <a:t>divided </a:t>
            </a:r>
            <a:r>
              <a:rPr lang="en-US" sz="3200" dirty="0"/>
              <a:t>to each number etc.) is applied on the numbers in each step.</a:t>
            </a:r>
            <a:endParaRPr lang="en-IN" sz="3200" dirty="0"/>
          </a:p>
        </p:txBody>
      </p:sp>
    </p:spTree>
    <p:extLst>
      <p:ext uri="{BB962C8B-B14F-4D97-AF65-F5344CB8AC3E}">
        <p14:creationId xmlns:p14="http://schemas.microsoft.com/office/powerpoint/2010/main" xmlns="" val="11869973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Contd</a:t>
            </a:r>
            <a:r>
              <a:rPr lang="en-IN" dirty="0" smtClean="0"/>
              <a:t>….</a:t>
            </a:r>
            <a:endParaRPr lang="en-IN" dirty="0"/>
          </a:p>
        </p:txBody>
      </p:sp>
      <p:sp>
        <p:nvSpPr>
          <p:cNvPr id="4" name="TextBox 3"/>
          <p:cNvSpPr txBox="1"/>
          <p:nvPr/>
        </p:nvSpPr>
        <p:spPr>
          <a:xfrm>
            <a:off x="524656" y="2338465"/>
            <a:ext cx="11167672" cy="3754874"/>
          </a:xfrm>
          <a:prstGeom prst="rect">
            <a:avLst/>
          </a:prstGeom>
          <a:noFill/>
        </p:spPr>
        <p:txBody>
          <a:bodyPr wrap="square" rtlCol="0">
            <a:spAutoFit/>
          </a:bodyPr>
          <a:lstStyle/>
          <a:p>
            <a:r>
              <a:rPr lang="en-IN" sz="2800" b="1" dirty="0" smtClean="0"/>
              <a:t>EXAMPLE:</a:t>
            </a:r>
            <a:endParaRPr lang="en-US" sz="2800" b="1" dirty="0" smtClean="0"/>
          </a:p>
          <a:p>
            <a:endParaRPr lang="en-US" dirty="0" smtClean="0"/>
          </a:p>
          <a:p>
            <a:pPr>
              <a:lnSpc>
                <a:spcPct val="200000"/>
              </a:lnSpc>
            </a:pPr>
            <a:r>
              <a:rPr lang="en-US" sz="2400" dirty="0" smtClean="0"/>
              <a:t>Input		17		25		92		88		19		52</a:t>
            </a:r>
          </a:p>
          <a:p>
            <a:pPr>
              <a:lnSpc>
                <a:spcPct val="200000"/>
              </a:lnSpc>
            </a:pPr>
            <a:r>
              <a:rPr lang="en-US" sz="2400" dirty="0" smtClean="0"/>
              <a:t>Step-I		10		25		92		88		19		50</a:t>
            </a:r>
          </a:p>
          <a:p>
            <a:pPr>
              <a:lnSpc>
                <a:spcPct val="200000"/>
              </a:lnSpc>
            </a:pPr>
            <a:r>
              <a:rPr lang="en-US" sz="2400" dirty="0" smtClean="0"/>
              <a:t>Step-II		10		20		92		88		10		50</a:t>
            </a:r>
          </a:p>
          <a:p>
            <a:pPr>
              <a:lnSpc>
                <a:spcPct val="200000"/>
              </a:lnSpc>
            </a:pPr>
            <a:r>
              <a:rPr lang="en-US" sz="2400" dirty="0" smtClean="0"/>
              <a:t>Step-III	10		20		90		80		10		50</a:t>
            </a:r>
            <a:endParaRPr lang="en-US" dirty="0"/>
          </a:p>
        </p:txBody>
      </p:sp>
    </p:spTree>
    <p:extLst>
      <p:ext uri="{BB962C8B-B14F-4D97-AF65-F5344CB8AC3E}">
        <p14:creationId xmlns:p14="http://schemas.microsoft.com/office/powerpoint/2010/main" xmlns="" val="1591802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INPUT-OUTPUT</a:t>
            </a:r>
            <a:endParaRPr lang="en-US" b="1" dirty="0"/>
          </a:p>
        </p:txBody>
      </p:sp>
      <p:sp>
        <p:nvSpPr>
          <p:cNvPr id="3" name="TextBox 2"/>
          <p:cNvSpPr txBox="1"/>
          <p:nvPr/>
        </p:nvSpPr>
        <p:spPr>
          <a:xfrm>
            <a:off x="450859" y="2764811"/>
            <a:ext cx="11516288" cy="3242041"/>
          </a:xfrm>
          <a:prstGeom prst="rect">
            <a:avLst/>
          </a:prstGeom>
          <a:noFill/>
        </p:spPr>
        <p:txBody>
          <a:bodyPr wrap="square" rtlCol="0">
            <a:spAutoFit/>
          </a:bodyPr>
          <a:lstStyle/>
          <a:p>
            <a:pPr algn="just">
              <a:lnSpc>
                <a:spcPct val="150000"/>
              </a:lnSpc>
            </a:pPr>
            <a:r>
              <a:rPr lang="en-US" sz="2800" dirty="0" smtClean="0"/>
              <a:t>Learning </a:t>
            </a:r>
            <a:r>
              <a:rPr lang="en-US" sz="2800" dirty="0"/>
              <a:t>short tricks to handle these types of questions will significantly boost reasoning score.</a:t>
            </a:r>
            <a:endParaRPr lang="en-IN" sz="2800" dirty="0"/>
          </a:p>
          <a:p>
            <a:pPr algn="just">
              <a:lnSpc>
                <a:spcPct val="150000"/>
              </a:lnSpc>
            </a:pPr>
            <a:r>
              <a:rPr lang="en-US" sz="2800" dirty="0"/>
              <a:t>One have to practice with a pen and paper to understand this.. But it is truly very easy method. Once anybody grasp it, </a:t>
            </a:r>
            <a:r>
              <a:rPr lang="en-US" sz="2800" dirty="0" smtClean="0"/>
              <a:t>can </a:t>
            </a:r>
            <a:r>
              <a:rPr lang="en-US" sz="2800" dirty="0"/>
              <a:t>cut down time spent on input-output questions to less than a </a:t>
            </a:r>
            <a:r>
              <a:rPr lang="en-US" sz="2800" dirty="0" smtClean="0"/>
              <a:t>quarter</a:t>
            </a:r>
            <a:r>
              <a:rPr lang="en-US" sz="2800" dirty="0" smtClean="0"/>
              <a:t>. </a:t>
            </a:r>
            <a:endParaRPr lang="en-IN" sz="2800" dirty="0"/>
          </a:p>
        </p:txBody>
      </p:sp>
    </p:spTree>
    <p:extLst>
      <p:ext uri="{BB962C8B-B14F-4D97-AF65-F5344CB8AC3E}">
        <p14:creationId xmlns:p14="http://schemas.microsoft.com/office/powerpoint/2010/main" xmlns="" val="31228448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Contd</a:t>
            </a:r>
            <a:r>
              <a:rPr lang="en-IN" dirty="0" smtClean="0"/>
              <a:t>…..</a:t>
            </a:r>
            <a:endParaRPr lang="en-IN" dirty="0"/>
          </a:p>
        </p:txBody>
      </p:sp>
      <p:sp>
        <p:nvSpPr>
          <p:cNvPr id="5" name="TextBox 4"/>
          <p:cNvSpPr txBox="1"/>
          <p:nvPr/>
        </p:nvSpPr>
        <p:spPr>
          <a:xfrm>
            <a:off x="524656" y="2848131"/>
            <a:ext cx="11167672" cy="2238113"/>
          </a:xfrm>
          <a:prstGeom prst="rect">
            <a:avLst/>
          </a:prstGeom>
          <a:noFill/>
        </p:spPr>
        <p:txBody>
          <a:bodyPr wrap="square" rtlCol="0">
            <a:spAutoFit/>
          </a:bodyPr>
          <a:lstStyle/>
          <a:p>
            <a:pPr algn="just">
              <a:lnSpc>
                <a:spcPct val="150000"/>
              </a:lnSpc>
            </a:pPr>
            <a:r>
              <a:rPr lang="en-US" sz="2400" dirty="0" smtClean="0"/>
              <a:t>Step III is the final step. Clearly in this example, the unit’s digits of the left most and right most number are simultaneously being subtracted from the numbers themselves. This is followed by the number to the right of the left most one, and to the left of the right most one.</a:t>
            </a:r>
            <a:endParaRPr lang="en-US" sz="2400" dirty="0"/>
          </a:p>
        </p:txBody>
      </p:sp>
    </p:spTree>
    <p:extLst>
      <p:ext uri="{BB962C8B-B14F-4D97-AF65-F5344CB8AC3E}">
        <p14:creationId xmlns:p14="http://schemas.microsoft.com/office/powerpoint/2010/main" xmlns="" val="31104768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
            </a:r>
            <a:br>
              <a:rPr lang="en-US" u="sng" dirty="0" smtClean="0"/>
            </a:br>
            <a:r>
              <a:rPr lang="en-US" u="sng" dirty="0" smtClean="0"/>
              <a:t>TIPS </a:t>
            </a:r>
            <a:r>
              <a:rPr lang="en-US" u="sng" dirty="0"/>
              <a:t>ABOUT NUMBER OF STEPS</a:t>
            </a:r>
            <a:r>
              <a:rPr lang="en-IN" dirty="0"/>
              <a:t/>
            </a:r>
            <a:br>
              <a:rPr lang="en-IN" dirty="0"/>
            </a:br>
            <a:endParaRPr lang="en-IN" dirty="0"/>
          </a:p>
        </p:txBody>
      </p:sp>
      <p:sp>
        <p:nvSpPr>
          <p:cNvPr id="5" name="TextBox 4"/>
          <p:cNvSpPr txBox="1"/>
          <p:nvPr/>
        </p:nvSpPr>
        <p:spPr>
          <a:xfrm>
            <a:off x="539646" y="2653259"/>
            <a:ext cx="11152682" cy="3693319"/>
          </a:xfrm>
          <a:prstGeom prst="rect">
            <a:avLst/>
          </a:prstGeom>
          <a:noFill/>
        </p:spPr>
        <p:txBody>
          <a:bodyPr wrap="square" rtlCol="0">
            <a:spAutoFit/>
          </a:bodyPr>
          <a:lstStyle/>
          <a:p>
            <a:pPr algn="just">
              <a:lnSpc>
                <a:spcPct val="150000"/>
              </a:lnSpc>
              <a:buFont typeface="Arial" pitchFamily="34" charset="0"/>
              <a:buChar char="•"/>
            </a:pPr>
            <a:r>
              <a:rPr lang="en-US" sz="2400" dirty="0" smtClean="0"/>
              <a:t>If there are ‘n’ words/digits in the input then at most ‘n-1’ steps are required to rearrange it </a:t>
            </a:r>
            <a:r>
              <a:rPr lang="en-US" sz="2400" dirty="0" smtClean="0"/>
              <a:t>completely</a:t>
            </a:r>
          </a:p>
          <a:p>
            <a:pPr lvl="0" algn="just">
              <a:lnSpc>
                <a:spcPct val="150000"/>
              </a:lnSpc>
              <a:buFont typeface="Arial" pitchFamily="34" charset="0"/>
              <a:buChar char="•"/>
            </a:pPr>
            <a:r>
              <a:rPr lang="en-US" sz="2400" dirty="0" smtClean="0"/>
              <a:t>Number of words/digits arranged until the present step is greater than or equal to the present step number.</a:t>
            </a:r>
          </a:p>
          <a:p>
            <a:pPr lvl="0" algn="just">
              <a:lnSpc>
                <a:spcPct val="150000"/>
              </a:lnSpc>
              <a:buFont typeface="Arial" pitchFamily="34" charset="0"/>
              <a:buChar char="•"/>
            </a:pPr>
            <a:r>
              <a:rPr lang="en-US" sz="2400" dirty="0" smtClean="0"/>
              <a:t>If input is not given we cannot determine the previous step from given step number or we cannot determine input from given step number.</a:t>
            </a:r>
          </a:p>
          <a:p>
            <a:endParaRPr lang="en-US" dirty="0"/>
          </a:p>
        </p:txBody>
      </p:sp>
    </p:spTree>
    <p:extLst>
      <p:ext uri="{BB962C8B-B14F-4D97-AF65-F5344CB8AC3E}">
        <p14:creationId xmlns:p14="http://schemas.microsoft.com/office/powerpoint/2010/main" xmlns="" val="23044363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868680"/>
            <a:ext cx="8846519" cy="811952"/>
          </a:xfrm>
        </p:spPr>
        <p:txBody>
          <a:bodyPr/>
          <a:lstStyle/>
          <a:p>
            <a:r>
              <a:rPr lang="en-US" u="sng" dirty="0" smtClean="0"/>
              <a:t/>
            </a:r>
            <a:br>
              <a:rPr lang="en-US" u="sng" dirty="0" smtClean="0"/>
            </a:br>
            <a:r>
              <a:rPr lang="en-US" u="sng" dirty="0" smtClean="0"/>
              <a:t>HOW </a:t>
            </a:r>
            <a:r>
              <a:rPr lang="en-US" u="sng" dirty="0"/>
              <a:t>TO SOLVE</a:t>
            </a:r>
            <a:r>
              <a:rPr lang="en-IN" dirty="0"/>
              <a:t/>
            </a:r>
            <a:br>
              <a:rPr lang="en-IN" dirty="0"/>
            </a:br>
            <a:endParaRPr lang="en-IN" dirty="0"/>
          </a:p>
        </p:txBody>
      </p:sp>
      <p:sp>
        <p:nvSpPr>
          <p:cNvPr id="4" name="TextBox 3"/>
          <p:cNvSpPr txBox="1"/>
          <p:nvPr/>
        </p:nvSpPr>
        <p:spPr>
          <a:xfrm>
            <a:off x="494675" y="2458387"/>
            <a:ext cx="11212643" cy="3600986"/>
          </a:xfrm>
          <a:prstGeom prst="rect">
            <a:avLst/>
          </a:prstGeom>
          <a:noFill/>
        </p:spPr>
        <p:txBody>
          <a:bodyPr wrap="square" rtlCol="0">
            <a:spAutoFit/>
          </a:bodyPr>
          <a:lstStyle/>
          <a:p>
            <a:pPr>
              <a:lnSpc>
                <a:spcPct val="150000"/>
              </a:lnSpc>
            </a:pPr>
            <a:r>
              <a:rPr lang="en-US" sz="2000" dirty="0" smtClean="0"/>
              <a:t>These questions can be solved by the following methods:</a:t>
            </a:r>
          </a:p>
          <a:p>
            <a:pPr>
              <a:lnSpc>
                <a:spcPct val="150000"/>
              </a:lnSpc>
            </a:pPr>
            <a:r>
              <a:rPr lang="en-US" sz="2000" dirty="0" smtClean="0"/>
              <a:t>1. We can solve these questions by writing each step of the given input on paper.</a:t>
            </a:r>
          </a:p>
          <a:p>
            <a:pPr>
              <a:lnSpc>
                <a:spcPct val="150000"/>
              </a:lnSpc>
            </a:pPr>
            <a:r>
              <a:rPr lang="en-US" sz="2000" i="1" dirty="0" smtClean="0"/>
              <a:t>Remember – do not write the complete word each time; to save time, just write the first letter or however many letters of each word you need to uniquely identify it</a:t>
            </a:r>
            <a:r>
              <a:rPr lang="en-US" sz="2000" i="1" dirty="0" smtClean="0"/>
              <a:t>.</a:t>
            </a:r>
          </a:p>
          <a:p>
            <a:pPr>
              <a:lnSpc>
                <a:spcPct val="150000"/>
              </a:lnSpc>
            </a:pPr>
            <a:r>
              <a:rPr lang="en-US" sz="2000" u="sng" dirty="0" smtClean="0"/>
              <a:t>Example</a:t>
            </a:r>
            <a:r>
              <a:rPr lang="en-US" sz="2000" u="sng" dirty="0" smtClean="0"/>
              <a:t>:</a:t>
            </a:r>
          </a:p>
          <a:p>
            <a:pPr>
              <a:lnSpc>
                <a:spcPct val="150000"/>
              </a:lnSpc>
            </a:pPr>
            <a:r>
              <a:rPr lang="en-US" sz="2000" dirty="0" smtClean="0"/>
              <a:t>Input:   32   pure   girl   beautiful   49    63    78    random   rickshaw</a:t>
            </a:r>
          </a:p>
          <a:p>
            <a:pPr>
              <a:lnSpc>
                <a:spcPct val="150000"/>
              </a:lnSpc>
            </a:pPr>
            <a:r>
              <a:rPr lang="en-US" sz="2000" dirty="0" smtClean="0"/>
              <a:t>Label:   32      P        G          B           49    63    78        Ra         </a:t>
            </a:r>
            <a:r>
              <a:rPr lang="en-US" sz="2000" dirty="0" err="1" smtClean="0"/>
              <a:t>Ri</a:t>
            </a:r>
            <a:endParaRPr lang="en-US" sz="2000" dirty="0" smtClean="0"/>
          </a:p>
          <a:p>
            <a:endParaRPr lang="en-US" dirty="0"/>
          </a:p>
        </p:txBody>
      </p:sp>
    </p:spTree>
    <p:extLst>
      <p:ext uri="{BB962C8B-B14F-4D97-AF65-F5344CB8AC3E}">
        <p14:creationId xmlns:p14="http://schemas.microsoft.com/office/powerpoint/2010/main" xmlns="" val="16116026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50" y="3492016"/>
            <a:ext cx="8761413" cy="706964"/>
          </a:xfrm>
        </p:spPr>
        <p:txBody>
          <a:bodyPr/>
          <a:lstStyle/>
          <a:p>
            <a:pPr algn="ctr"/>
            <a:r>
              <a:rPr lang="en-IN" b="1" dirty="0" smtClean="0">
                <a:solidFill>
                  <a:schemeClr val="tx1"/>
                </a:solidFill>
              </a:rPr>
              <a:t>THANK YOU</a:t>
            </a:r>
            <a:endParaRPr lang="en-IN" b="1" dirty="0">
              <a:solidFill>
                <a:schemeClr val="tx1"/>
              </a:solidFill>
            </a:endParaRPr>
          </a:p>
        </p:txBody>
      </p:sp>
    </p:spTree>
    <p:extLst>
      <p:ext uri="{BB962C8B-B14F-4D97-AF65-F5344CB8AC3E}">
        <p14:creationId xmlns:p14="http://schemas.microsoft.com/office/powerpoint/2010/main" xmlns="" val="41291831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INPUT-OUTPUT</a:t>
            </a:r>
            <a:endParaRPr lang="en-US" b="1" dirty="0"/>
          </a:p>
        </p:txBody>
      </p:sp>
      <p:sp>
        <p:nvSpPr>
          <p:cNvPr id="3" name="TextBox 2"/>
          <p:cNvSpPr txBox="1"/>
          <p:nvPr/>
        </p:nvSpPr>
        <p:spPr>
          <a:xfrm>
            <a:off x="368308" y="2683389"/>
            <a:ext cx="11432962" cy="3242041"/>
          </a:xfrm>
          <a:prstGeom prst="rect">
            <a:avLst/>
          </a:prstGeom>
          <a:noFill/>
        </p:spPr>
        <p:txBody>
          <a:bodyPr wrap="square" rtlCol="0">
            <a:spAutoFit/>
          </a:bodyPr>
          <a:lstStyle/>
          <a:p>
            <a:pPr>
              <a:lnSpc>
                <a:spcPct val="150000"/>
              </a:lnSpc>
            </a:pPr>
            <a:r>
              <a:rPr lang="en-US" sz="2800" b="1" u="sng" dirty="0"/>
              <a:t>WHAT IS INPUT OUTPUT</a:t>
            </a:r>
            <a:r>
              <a:rPr lang="en-US" sz="2800" dirty="0"/>
              <a:t/>
            </a:r>
            <a:br>
              <a:rPr lang="en-US" sz="2800" dirty="0"/>
            </a:br>
            <a:r>
              <a:rPr lang="en-US" sz="2800" dirty="0"/>
              <a:t>Machine input or Input Output is a question type, where the candidate is given some kind of word and number arrangement? With each subsequent operation, the arrangement of the words and numbers changes. </a:t>
            </a:r>
          </a:p>
        </p:txBody>
      </p:sp>
    </p:spTree>
    <p:extLst>
      <p:ext uri="{BB962C8B-B14F-4D97-AF65-F5344CB8AC3E}">
        <p14:creationId xmlns:p14="http://schemas.microsoft.com/office/powerpoint/2010/main" xmlns="" val="2966901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INPUT-OUTPUT</a:t>
            </a:r>
            <a:endParaRPr lang="en-US" b="1" dirty="0"/>
          </a:p>
        </p:txBody>
      </p:sp>
      <p:sp>
        <p:nvSpPr>
          <p:cNvPr id="3" name="TextBox 2"/>
          <p:cNvSpPr txBox="1"/>
          <p:nvPr/>
        </p:nvSpPr>
        <p:spPr>
          <a:xfrm>
            <a:off x="338328" y="2548478"/>
            <a:ext cx="11432962" cy="3242041"/>
          </a:xfrm>
          <a:prstGeom prst="rect">
            <a:avLst/>
          </a:prstGeom>
          <a:noFill/>
        </p:spPr>
        <p:txBody>
          <a:bodyPr wrap="square" rtlCol="0">
            <a:spAutoFit/>
          </a:bodyPr>
          <a:lstStyle/>
          <a:p>
            <a:pPr>
              <a:lnSpc>
                <a:spcPct val="150000"/>
              </a:lnSpc>
            </a:pPr>
            <a:r>
              <a:rPr lang="en-US" sz="2800" b="1" u="sng" dirty="0"/>
              <a:t>WHAT IS INPUT OUTPUT</a:t>
            </a:r>
            <a:r>
              <a:rPr lang="en-US" sz="2800" dirty="0"/>
              <a:t/>
            </a:r>
            <a:br>
              <a:rPr lang="en-US" sz="2800" dirty="0"/>
            </a:br>
            <a:r>
              <a:rPr lang="en-US" sz="2800" dirty="0" smtClean="0"/>
              <a:t>These </a:t>
            </a:r>
            <a:r>
              <a:rPr lang="en-US" sz="2800" dirty="0"/>
              <a:t>operations are performed until a final arrangement is reached or is performed in loop. The student is required to identify the hidden pattern in the rearrangement and apply it to the </a:t>
            </a:r>
            <a:r>
              <a:rPr lang="en-US" sz="2800" dirty="0" smtClean="0"/>
              <a:t>questions.</a:t>
            </a:r>
            <a:endParaRPr lang="en-US" sz="2800" dirty="0"/>
          </a:p>
        </p:txBody>
      </p:sp>
    </p:spTree>
    <p:extLst>
      <p:ext uri="{BB962C8B-B14F-4D97-AF65-F5344CB8AC3E}">
        <p14:creationId xmlns:p14="http://schemas.microsoft.com/office/powerpoint/2010/main" xmlns="" val="29669012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a:t>
            </a:r>
            <a:endParaRPr lang="en-US" b="1" dirty="0"/>
          </a:p>
        </p:txBody>
      </p:sp>
      <p:sp>
        <p:nvSpPr>
          <p:cNvPr id="3" name="TextBox 2"/>
          <p:cNvSpPr txBox="1"/>
          <p:nvPr/>
        </p:nvSpPr>
        <p:spPr>
          <a:xfrm>
            <a:off x="738654" y="2324579"/>
            <a:ext cx="10863736" cy="1384995"/>
          </a:xfrm>
          <a:prstGeom prst="rect">
            <a:avLst/>
          </a:prstGeom>
          <a:noFill/>
        </p:spPr>
        <p:txBody>
          <a:bodyPr wrap="square" rtlCol="0">
            <a:spAutoFit/>
          </a:bodyPr>
          <a:lstStyle/>
          <a:p>
            <a:r>
              <a:rPr lang="en-US" sz="2800" dirty="0"/>
              <a:t>A word arrangement machine when given an input of words, rearranges them following a particular rule in each step. The following is an illustration of input and steps </a:t>
            </a:r>
            <a:r>
              <a:rPr lang="en-US" sz="2800" dirty="0" smtClean="0"/>
              <a:t>rearrangement.</a:t>
            </a:r>
            <a:endParaRPr lang="en-IN" sz="2800" dirty="0"/>
          </a:p>
        </p:txBody>
      </p:sp>
      <p:graphicFrame>
        <p:nvGraphicFramePr>
          <p:cNvPr id="4" name="Table 3"/>
          <p:cNvGraphicFramePr>
            <a:graphicFrameLocks noGrp="1"/>
          </p:cNvGraphicFramePr>
          <p:nvPr>
            <p:extLst>
              <p:ext uri="{D42A27DB-BD31-4B8C-83A1-F6EECF244321}">
                <p14:modId xmlns:p14="http://schemas.microsoft.com/office/powerpoint/2010/main" xmlns="" val="4058184819"/>
              </p:ext>
            </p:extLst>
          </p:nvPr>
        </p:nvGraphicFramePr>
        <p:xfrm>
          <a:off x="1196020" y="3873306"/>
          <a:ext cx="9707675" cy="2622416"/>
        </p:xfrm>
        <a:graphic>
          <a:graphicData uri="http://schemas.openxmlformats.org/drawingml/2006/table">
            <a:tbl>
              <a:tblPr firstRow="1" bandRow="1">
                <a:tableStyleId>{85BE263C-DBD7-4A20-BB59-AAB30ACAA65A}</a:tableStyleId>
              </a:tblPr>
              <a:tblGrid>
                <a:gridCol w="2147180"/>
                <a:gridCol w="1512099"/>
                <a:gridCol w="1512099"/>
                <a:gridCol w="1512099"/>
                <a:gridCol w="1512099"/>
                <a:gridCol w="1512099"/>
              </a:tblGrid>
              <a:tr h="603816">
                <a:tc>
                  <a:txBody>
                    <a:bodyPr/>
                    <a:lstStyle/>
                    <a:p>
                      <a:r>
                        <a:rPr lang="en-IN" sz="2400" dirty="0" smtClean="0"/>
                        <a:t>INPUT</a:t>
                      </a:r>
                      <a:endParaRPr lang="en-IN" sz="2400" dirty="0"/>
                    </a:p>
                  </a:txBody>
                  <a:tcPr/>
                </a:tc>
                <a:tc>
                  <a:txBody>
                    <a:bodyPr/>
                    <a:lstStyle/>
                    <a:p>
                      <a:r>
                        <a:rPr lang="en-IN" sz="2400" dirty="0" smtClean="0"/>
                        <a:t>CAMP</a:t>
                      </a:r>
                      <a:endParaRPr lang="en-IN" sz="2400" dirty="0"/>
                    </a:p>
                  </a:txBody>
                  <a:tcPr/>
                </a:tc>
                <a:tc>
                  <a:txBody>
                    <a:bodyPr/>
                    <a:lstStyle/>
                    <a:p>
                      <a:r>
                        <a:rPr lang="en-IN" sz="2400" dirty="0" smtClean="0"/>
                        <a:t>RULE</a:t>
                      </a:r>
                      <a:endParaRPr lang="en-IN" sz="2400" dirty="0"/>
                    </a:p>
                  </a:txBody>
                  <a:tcPr/>
                </a:tc>
                <a:tc>
                  <a:txBody>
                    <a:bodyPr/>
                    <a:lstStyle/>
                    <a:p>
                      <a:r>
                        <a:rPr lang="en-IN" sz="2400" dirty="0" smtClean="0"/>
                        <a:t>SHOW</a:t>
                      </a:r>
                      <a:endParaRPr lang="en-IN" sz="2400" dirty="0"/>
                    </a:p>
                  </a:txBody>
                  <a:tcPr/>
                </a:tc>
                <a:tc>
                  <a:txBody>
                    <a:bodyPr/>
                    <a:lstStyle/>
                    <a:p>
                      <a:r>
                        <a:rPr lang="en-IN" sz="2400" dirty="0" smtClean="0"/>
                        <a:t>MOUTH</a:t>
                      </a:r>
                      <a:endParaRPr lang="en-IN" sz="2400" dirty="0"/>
                    </a:p>
                  </a:txBody>
                  <a:tcPr/>
                </a:tc>
                <a:tc>
                  <a:txBody>
                    <a:bodyPr/>
                    <a:lstStyle/>
                    <a:p>
                      <a:r>
                        <a:rPr lang="en-IN" sz="2400" dirty="0" smtClean="0"/>
                        <a:t>FAST</a:t>
                      </a:r>
                      <a:endParaRPr lang="en-IN" sz="2400" dirty="0"/>
                    </a:p>
                  </a:txBody>
                  <a:tcPr/>
                </a:tc>
              </a:tr>
              <a:tr h="504650">
                <a:tc>
                  <a:txBody>
                    <a:bodyPr/>
                    <a:lstStyle/>
                    <a:p>
                      <a:r>
                        <a:rPr lang="en-IN" sz="2400" dirty="0" smtClean="0"/>
                        <a:t>STEP-1</a:t>
                      </a:r>
                      <a:endParaRPr lang="en-IN" sz="2400" dirty="0"/>
                    </a:p>
                  </a:txBody>
                  <a:tcPr/>
                </a:tc>
                <a:tc>
                  <a:txBody>
                    <a:bodyPr/>
                    <a:lstStyle/>
                    <a:p>
                      <a:r>
                        <a:rPr lang="en-IN" sz="2400" dirty="0" smtClean="0"/>
                        <a:t>SHOW</a:t>
                      </a:r>
                      <a:endParaRPr lang="en-IN" sz="2400" dirty="0"/>
                    </a:p>
                  </a:txBody>
                  <a:tcPr/>
                </a:tc>
                <a:tc>
                  <a:txBody>
                    <a:bodyPr/>
                    <a:lstStyle/>
                    <a:p>
                      <a:r>
                        <a:rPr lang="en-IN" sz="2400" dirty="0" smtClean="0"/>
                        <a:t>CAMP</a:t>
                      </a:r>
                      <a:endParaRPr lang="en-IN" sz="2400" dirty="0"/>
                    </a:p>
                  </a:txBody>
                  <a:tcPr/>
                </a:tc>
                <a:tc>
                  <a:txBody>
                    <a:bodyPr/>
                    <a:lstStyle/>
                    <a:p>
                      <a:r>
                        <a:rPr lang="en-IN" sz="2400" dirty="0" smtClean="0"/>
                        <a:t>RULE</a:t>
                      </a:r>
                      <a:endParaRPr lang="en-IN" sz="2400" dirty="0"/>
                    </a:p>
                  </a:txBody>
                  <a:tcPr/>
                </a:tc>
                <a:tc>
                  <a:txBody>
                    <a:bodyPr/>
                    <a:lstStyle/>
                    <a:p>
                      <a:r>
                        <a:rPr lang="en-IN" sz="2400" dirty="0" smtClean="0"/>
                        <a:t>MOUTH</a:t>
                      </a:r>
                      <a:endParaRPr lang="en-IN" sz="2400" dirty="0"/>
                    </a:p>
                  </a:txBody>
                  <a:tcPr/>
                </a:tc>
                <a:tc>
                  <a:txBody>
                    <a:bodyPr/>
                    <a:lstStyle/>
                    <a:p>
                      <a:r>
                        <a:rPr lang="en-IN" sz="2400" dirty="0" smtClean="0"/>
                        <a:t>FAST</a:t>
                      </a:r>
                      <a:endParaRPr lang="en-IN" sz="2400" dirty="0"/>
                    </a:p>
                  </a:txBody>
                  <a:tcPr/>
                </a:tc>
              </a:tr>
              <a:tr h="504650">
                <a:tc>
                  <a:txBody>
                    <a:bodyPr/>
                    <a:lstStyle/>
                    <a:p>
                      <a:r>
                        <a:rPr lang="en-IN" sz="2400" dirty="0" smtClean="0"/>
                        <a:t>STEP-2</a:t>
                      </a:r>
                      <a:endParaRPr lang="en-IN" sz="2400" dirty="0"/>
                    </a:p>
                  </a:txBody>
                  <a:tcPr/>
                </a:tc>
                <a:tc>
                  <a:txBody>
                    <a:bodyPr/>
                    <a:lstStyle/>
                    <a:p>
                      <a:r>
                        <a:rPr lang="en-IN" sz="2400" dirty="0" smtClean="0"/>
                        <a:t>SHOW</a:t>
                      </a:r>
                      <a:endParaRPr lang="en-IN" sz="2400" dirty="0"/>
                    </a:p>
                  </a:txBody>
                  <a:tcPr/>
                </a:tc>
                <a:tc>
                  <a:txBody>
                    <a:bodyPr/>
                    <a:lstStyle/>
                    <a:p>
                      <a:r>
                        <a:rPr lang="en-IN" sz="2400" dirty="0" smtClean="0"/>
                        <a:t>RULE</a:t>
                      </a:r>
                      <a:endParaRPr lang="en-IN" sz="2400" dirty="0"/>
                    </a:p>
                  </a:txBody>
                  <a:tcPr/>
                </a:tc>
                <a:tc>
                  <a:txBody>
                    <a:bodyPr/>
                    <a:lstStyle/>
                    <a:p>
                      <a:r>
                        <a:rPr lang="en-IN" sz="2400" dirty="0" smtClean="0"/>
                        <a:t>CAMP</a:t>
                      </a:r>
                      <a:endParaRPr lang="en-IN" sz="2400" dirty="0"/>
                    </a:p>
                  </a:txBody>
                  <a:tcPr/>
                </a:tc>
                <a:tc>
                  <a:txBody>
                    <a:bodyPr/>
                    <a:lstStyle/>
                    <a:p>
                      <a:r>
                        <a:rPr lang="en-IN" sz="2400" dirty="0" smtClean="0"/>
                        <a:t>MOUTH</a:t>
                      </a:r>
                      <a:endParaRPr lang="en-IN" sz="2400" dirty="0"/>
                    </a:p>
                  </a:txBody>
                  <a:tcPr/>
                </a:tc>
                <a:tc>
                  <a:txBody>
                    <a:bodyPr/>
                    <a:lstStyle/>
                    <a:p>
                      <a:r>
                        <a:rPr lang="en-IN" sz="2400" dirty="0" smtClean="0"/>
                        <a:t>FAST</a:t>
                      </a:r>
                      <a:endParaRPr lang="en-IN" sz="2400" dirty="0"/>
                    </a:p>
                  </a:txBody>
                  <a:tcPr/>
                </a:tc>
              </a:tr>
              <a:tr h="504650">
                <a:tc>
                  <a:txBody>
                    <a:bodyPr/>
                    <a:lstStyle/>
                    <a:p>
                      <a:r>
                        <a:rPr lang="en-IN" sz="2400" dirty="0" smtClean="0"/>
                        <a:t>STEP-3</a:t>
                      </a:r>
                      <a:endParaRPr lang="en-IN" sz="2400" dirty="0"/>
                    </a:p>
                  </a:txBody>
                  <a:tcPr/>
                </a:tc>
                <a:tc>
                  <a:txBody>
                    <a:bodyPr/>
                    <a:lstStyle/>
                    <a:p>
                      <a:r>
                        <a:rPr lang="en-IN" sz="2400" dirty="0" smtClean="0"/>
                        <a:t>SHOW</a:t>
                      </a:r>
                      <a:endParaRPr lang="en-IN" sz="2400" dirty="0"/>
                    </a:p>
                  </a:txBody>
                  <a:tcPr/>
                </a:tc>
                <a:tc>
                  <a:txBody>
                    <a:bodyPr/>
                    <a:lstStyle/>
                    <a:p>
                      <a:r>
                        <a:rPr lang="en-IN" sz="2400" dirty="0" smtClean="0"/>
                        <a:t>RULE </a:t>
                      </a:r>
                      <a:endParaRPr lang="en-IN" sz="2400" dirty="0"/>
                    </a:p>
                  </a:txBody>
                  <a:tcPr/>
                </a:tc>
                <a:tc>
                  <a:txBody>
                    <a:bodyPr/>
                    <a:lstStyle/>
                    <a:p>
                      <a:r>
                        <a:rPr lang="en-IN" sz="2400" dirty="0" smtClean="0"/>
                        <a:t>MOUTH</a:t>
                      </a:r>
                      <a:endParaRPr lang="en-IN" sz="2400" dirty="0"/>
                    </a:p>
                  </a:txBody>
                  <a:tcPr/>
                </a:tc>
                <a:tc>
                  <a:txBody>
                    <a:bodyPr/>
                    <a:lstStyle/>
                    <a:p>
                      <a:r>
                        <a:rPr lang="en-IN" sz="2400" dirty="0" smtClean="0"/>
                        <a:t>CAMP</a:t>
                      </a:r>
                      <a:endParaRPr lang="en-IN" sz="2400" dirty="0"/>
                    </a:p>
                  </a:txBody>
                  <a:tcPr/>
                </a:tc>
                <a:tc>
                  <a:txBody>
                    <a:bodyPr/>
                    <a:lstStyle/>
                    <a:p>
                      <a:r>
                        <a:rPr lang="en-IN" sz="2400" dirty="0" smtClean="0"/>
                        <a:t>FAST</a:t>
                      </a:r>
                      <a:endParaRPr lang="en-IN" sz="2400" dirty="0"/>
                    </a:p>
                  </a:txBody>
                  <a:tcPr/>
                </a:tc>
              </a:tr>
              <a:tr h="504650">
                <a:tc>
                  <a:txBody>
                    <a:bodyPr/>
                    <a:lstStyle/>
                    <a:p>
                      <a:r>
                        <a:rPr lang="en-IN" sz="2400" dirty="0" smtClean="0"/>
                        <a:t>STEP-4</a:t>
                      </a:r>
                      <a:endParaRPr lang="en-IN" sz="2400" dirty="0"/>
                    </a:p>
                  </a:txBody>
                  <a:tcPr/>
                </a:tc>
                <a:tc>
                  <a:txBody>
                    <a:bodyPr/>
                    <a:lstStyle/>
                    <a:p>
                      <a:r>
                        <a:rPr lang="en-IN" sz="2400" dirty="0" smtClean="0"/>
                        <a:t>SHOW</a:t>
                      </a:r>
                      <a:endParaRPr lang="en-IN" sz="2400" dirty="0"/>
                    </a:p>
                  </a:txBody>
                  <a:tcPr/>
                </a:tc>
                <a:tc>
                  <a:txBody>
                    <a:bodyPr/>
                    <a:lstStyle/>
                    <a:p>
                      <a:r>
                        <a:rPr lang="en-IN" sz="2400" dirty="0" smtClean="0"/>
                        <a:t>RULE</a:t>
                      </a:r>
                      <a:endParaRPr lang="en-IN" sz="2400" dirty="0"/>
                    </a:p>
                  </a:txBody>
                  <a:tcPr/>
                </a:tc>
                <a:tc>
                  <a:txBody>
                    <a:bodyPr/>
                    <a:lstStyle/>
                    <a:p>
                      <a:r>
                        <a:rPr lang="en-IN" sz="2400" dirty="0" smtClean="0"/>
                        <a:t>MOUTH</a:t>
                      </a:r>
                      <a:endParaRPr lang="en-IN" sz="2400" dirty="0"/>
                    </a:p>
                  </a:txBody>
                  <a:tcPr/>
                </a:tc>
                <a:tc>
                  <a:txBody>
                    <a:bodyPr/>
                    <a:lstStyle/>
                    <a:p>
                      <a:r>
                        <a:rPr lang="en-IN" sz="2400" dirty="0" smtClean="0"/>
                        <a:t>FAST</a:t>
                      </a:r>
                      <a:endParaRPr lang="en-IN" sz="2400" dirty="0"/>
                    </a:p>
                  </a:txBody>
                  <a:tcPr/>
                </a:tc>
                <a:tc>
                  <a:txBody>
                    <a:bodyPr/>
                    <a:lstStyle/>
                    <a:p>
                      <a:r>
                        <a:rPr lang="en-IN" sz="2400" dirty="0" smtClean="0"/>
                        <a:t>CAMP</a:t>
                      </a:r>
                      <a:endParaRPr lang="en-IN" sz="2400" dirty="0"/>
                    </a:p>
                  </a:txBody>
                  <a:tcPr/>
                </a:tc>
              </a:tr>
            </a:tbl>
          </a:graphicData>
        </a:graphic>
      </p:graphicFrame>
    </p:spTree>
    <p:extLst>
      <p:ext uri="{BB962C8B-B14F-4D97-AF65-F5344CB8AC3E}">
        <p14:creationId xmlns:p14="http://schemas.microsoft.com/office/powerpoint/2010/main" xmlns="" val="4028005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INPUT-OUTPUT-EXAMPLE CONTINUED…</a:t>
            </a:r>
            <a:endParaRPr lang="en-US" b="1" dirty="0"/>
          </a:p>
        </p:txBody>
      </p:sp>
      <p:sp>
        <p:nvSpPr>
          <p:cNvPr id="3" name="TextBox 2"/>
          <p:cNvSpPr txBox="1"/>
          <p:nvPr/>
        </p:nvSpPr>
        <p:spPr>
          <a:xfrm>
            <a:off x="194873" y="2249126"/>
            <a:ext cx="11812248" cy="4534703"/>
          </a:xfrm>
          <a:prstGeom prst="rect">
            <a:avLst/>
          </a:prstGeom>
          <a:noFill/>
        </p:spPr>
        <p:txBody>
          <a:bodyPr wrap="square" rtlCol="0">
            <a:spAutoFit/>
          </a:bodyPr>
          <a:lstStyle/>
          <a:p>
            <a:pPr>
              <a:lnSpc>
                <a:spcPct val="150000"/>
              </a:lnSpc>
            </a:pPr>
            <a:r>
              <a:rPr lang="en-US" sz="2800" dirty="0"/>
              <a:t>This is the final arrangement and </a:t>
            </a:r>
            <a:r>
              <a:rPr lang="en-US" sz="2800" dirty="0" smtClean="0"/>
              <a:t>STEP-4 </a:t>
            </a:r>
            <a:r>
              <a:rPr lang="en-US" sz="2800" dirty="0"/>
              <a:t>is the last step for this input.</a:t>
            </a:r>
            <a:endParaRPr lang="en-IN" sz="2800" dirty="0"/>
          </a:p>
          <a:p>
            <a:pPr>
              <a:lnSpc>
                <a:spcPct val="150000"/>
              </a:lnSpc>
            </a:pPr>
            <a:r>
              <a:rPr lang="en-US" sz="2800" dirty="0"/>
              <a:t>What should be the last step of the following input?</a:t>
            </a:r>
            <a:endParaRPr lang="en-IN" sz="2800" dirty="0"/>
          </a:p>
          <a:p>
            <a:pPr>
              <a:lnSpc>
                <a:spcPct val="150000"/>
              </a:lnSpc>
            </a:pPr>
            <a:r>
              <a:rPr lang="en-US" sz="2800" dirty="0"/>
              <a:t>INPUT: Coal Steer Brief Nap Blast Cry</a:t>
            </a:r>
            <a:endParaRPr lang="en-IN" sz="2800" dirty="0"/>
          </a:p>
          <a:p>
            <a:pPr>
              <a:lnSpc>
                <a:spcPct val="150000"/>
              </a:lnSpc>
            </a:pPr>
            <a:r>
              <a:rPr lang="en-US" sz="2800" dirty="0"/>
              <a:t>Explanation: The given rearrangement has a pattern that can be followed from the input step to the final step, which is </a:t>
            </a:r>
            <a:r>
              <a:rPr lang="en-US" sz="2800" dirty="0" smtClean="0"/>
              <a:t>Step-4. Let us observe </a:t>
            </a:r>
            <a:r>
              <a:rPr lang="en-US" sz="2800" dirty="0"/>
              <a:t>carefully. The rearrangement follows the following patterns:</a:t>
            </a:r>
            <a:endParaRPr lang="en-IN" sz="2800" dirty="0"/>
          </a:p>
        </p:txBody>
      </p:sp>
    </p:spTree>
    <p:extLst>
      <p:ext uri="{BB962C8B-B14F-4D97-AF65-F5344CB8AC3E}">
        <p14:creationId xmlns:p14="http://schemas.microsoft.com/office/powerpoint/2010/main" xmlns="" val="1572201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INPUT-OUTPUT EXAMPLE CONTD…….</a:t>
            </a:r>
            <a:endParaRPr lang="en-US" b="1" dirty="0"/>
          </a:p>
        </p:txBody>
      </p:sp>
      <p:sp>
        <p:nvSpPr>
          <p:cNvPr id="3" name="TextBox 2"/>
          <p:cNvSpPr txBox="1"/>
          <p:nvPr/>
        </p:nvSpPr>
        <p:spPr>
          <a:xfrm>
            <a:off x="512064" y="2760583"/>
            <a:ext cx="11311128" cy="2792111"/>
          </a:xfrm>
          <a:prstGeom prst="rect">
            <a:avLst/>
          </a:prstGeom>
          <a:noFill/>
        </p:spPr>
        <p:txBody>
          <a:bodyPr wrap="square" rtlCol="0">
            <a:spAutoFit/>
          </a:bodyPr>
          <a:lstStyle/>
          <a:p>
            <a:pPr lvl="0">
              <a:lnSpc>
                <a:spcPct val="150000"/>
              </a:lnSpc>
            </a:pPr>
            <a:r>
              <a:rPr lang="en-US" sz="2400" dirty="0"/>
              <a:t>The rearrangement is taking place from left to right.</a:t>
            </a:r>
            <a:endParaRPr lang="en-IN" sz="2400" dirty="0"/>
          </a:p>
          <a:p>
            <a:pPr lvl="0">
              <a:lnSpc>
                <a:spcPct val="150000"/>
              </a:lnSpc>
            </a:pPr>
            <a:r>
              <a:rPr lang="en-US" sz="2400" dirty="0"/>
              <a:t>The rearrangement is taking place one word at a time.</a:t>
            </a:r>
            <a:endParaRPr lang="en-IN" sz="2400" dirty="0"/>
          </a:p>
          <a:p>
            <a:pPr lvl="0">
              <a:lnSpc>
                <a:spcPct val="150000"/>
              </a:lnSpc>
            </a:pPr>
            <a:r>
              <a:rPr lang="en-US" sz="2400" dirty="0"/>
              <a:t>The rearrangement is done on the basis of decreasing alphabetic order.</a:t>
            </a:r>
            <a:endParaRPr lang="en-IN" sz="2400" dirty="0"/>
          </a:p>
          <a:p>
            <a:pPr>
              <a:lnSpc>
                <a:spcPct val="150000"/>
              </a:lnSpc>
            </a:pPr>
            <a:r>
              <a:rPr lang="en-US" sz="2400" dirty="0"/>
              <a:t>NOTE: To understand the pattern, often it is sufficient to look at the input, 1</a:t>
            </a:r>
            <a:r>
              <a:rPr lang="en-US" sz="2400" baseline="30000" dirty="0"/>
              <a:t>st</a:t>
            </a:r>
            <a:r>
              <a:rPr lang="en-US" sz="2400" dirty="0"/>
              <a:t>, 2</a:t>
            </a:r>
            <a:r>
              <a:rPr lang="en-US" sz="2400" baseline="30000" dirty="0"/>
              <a:t>nd</a:t>
            </a:r>
            <a:r>
              <a:rPr lang="en-US" sz="2400" dirty="0"/>
              <a:t> and final steps of the arrangement</a:t>
            </a:r>
            <a:r>
              <a:rPr lang="en-US" sz="2400" dirty="0" smtClean="0"/>
              <a:t>.</a:t>
            </a:r>
            <a:endParaRPr lang="en-IN" sz="2400" dirty="0"/>
          </a:p>
        </p:txBody>
      </p:sp>
    </p:spTree>
    <p:extLst>
      <p:ext uri="{BB962C8B-B14F-4D97-AF65-F5344CB8AC3E}">
        <p14:creationId xmlns:p14="http://schemas.microsoft.com/office/powerpoint/2010/main" xmlns="" val="3067057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INPUT-OUTPUT EXAMPLE CONTD…….</a:t>
            </a:r>
            <a:endParaRPr lang="en-US" b="1" dirty="0"/>
          </a:p>
        </p:txBody>
      </p:sp>
      <p:sp>
        <p:nvSpPr>
          <p:cNvPr id="3" name="TextBox 2"/>
          <p:cNvSpPr txBox="1"/>
          <p:nvPr/>
        </p:nvSpPr>
        <p:spPr>
          <a:xfrm>
            <a:off x="407132" y="3060390"/>
            <a:ext cx="11435097" cy="2308324"/>
          </a:xfrm>
          <a:prstGeom prst="rect">
            <a:avLst/>
          </a:prstGeom>
          <a:noFill/>
        </p:spPr>
        <p:txBody>
          <a:bodyPr wrap="square" rtlCol="0">
            <a:spAutoFit/>
          </a:bodyPr>
          <a:lstStyle/>
          <a:p>
            <a:pPr>
              <a:lnSpc>
                <a:spcPct val="150000"/>
              </a:lnSpc>
            </a:pPr>
            <a:r>
              <a:rPr lang="en-US" sz="2400" dirty="0" smtClean="0"/>
              <a:t>Now </a:t>
            </a:r>
            <a:r>
              <a:rPr lang="en-US" sz="2400" dirty="0"/>
              <a:t>if we apply the same pattern rules to the second input given, we can immediately tell what the output (final step after rearrangement) would be:</a:t>
            </a:r>
            <a:endParaRPr lang="en-IN" sz="2400" dirty="0"/>
          </a:p>
          <a:p>
            <a:pPr>
              <a:lnSpc>
                <a:spcPct val="150000"/>
              </a:lnSpc>
            </a:pPr>
            <a:r>
              <a:rPr lang="en-US" sz="2400" dirty="0"/>
              <a:t>INPUT:      Coal    Steer   Brief   Nap    Blast   Cry</a:t>
            </a:r>
            <a:endParaRPr lang="en-IN" sz="2400" dirty="0"/>
          </a:p>
          <a:p>
            <a:pPr>
              <a:lnSpc>
                <a:spcPct val="150000"/>
              </a:lnSpc>
            </a:pPr>
            <a:r>
              <a:rPr lang="en-US" sz="2400" dirty="0"/>
              <a:t>OUTPUT:  Steer   Nap     Cry     Coal    Brief   Blast</a:t>
            </a:r>
            <a:endParaRPr lang="en-IN" sz="2400" dirty="0"/>
          </a:p>
        </p:txBody>
      </p:sp>
    </p:spTree>
    <p:extLst>
      <p:ext uri="{BB962C8B-B14F-4D97-AF65-F5344CB8AC3E}">
        <p14:creationId xmlns:p14="http://schemas.microsoft.com/office/powerpoint/2010/main" xmlns="" val="3067057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TYPES OF QUESTIONS</a:t>
            </a:r>
            <a:endParaRPr lang="en-IN" dirty="0"/>
          </a:p>
        </p:txBody>
      </p:sp>
      <p:sp>
        <p:nvSpPr>
          <p:cNvPr id="3" name="TextBox 2"/>
          <p:cNvSpPr txBox="1"/>
          <p:nvPr/>
        </p:nvSpPr>
        <p:spPr>
          <a:xfrm>
            <a:off x="329184" y="2223492"/>
            <a:ext cx="11378098" cy="4616648"/>
          </a:xfrm>
          <a:prstGeom prst="rect">
            <a:avLst/>
          </a:prstGeom>
          <a:noFill/>
        </p:spPr>
        <p:txBody>
          <a:bodyPr wrap="square" rtlCol="0">
            <a:spAutoFit/>
          </a:bodyPr>
          <a:lstStyle/>
          <a:p>
            <a:pPr algn="just">
              <a:lnSpc>
                <a:spcPct val="150000"/>
              </a:lnSpc>
            </a:pPr>
            <a:r>
              <a:rPr lang="en-US" sz="2800" dirty="0"/>
              <a:t>This was a simple example involving only words. Some questions come with only numbers. Others come as a mix of words and numbers. More complicated ones may even involve symbols. </a:t>
            </a:r>
            <a:endParaRPr lang="en-US" sz="2800" dirty="0" smtClean="0"/>
          </a:p>
          <a:p>
            <a:pPr algn="just">
              <a:lnSpc>
                <a:spcPct val="150000"/>
              </a:lnSpc>
            </a:pPr>
            <a:r>
              <a:rPr lang="en-US" sz="2800" dirty="0" smtClean="0"/>
              <a:t>But </a:t>
            </a:r>
            <a:r>
              <a:rPr lang="en-US" sz="2800" dirty="0"/>
              <a:t>for the sake of the Bank PO exams, it is important to concentrate on the questions that are mixes of words and numbers</a:t>
            </a:r>
            <a:r>
              <a:rPr lang="en-US" sz="2800" dirty="0" smtClean="0"/>
              <a:t>. Based </a:t>
            </a:r>
            <a:r>
              <a:rPr lang="en-US" sz="2800" dirty="0"/>
              <a:t>on the logic used behind the rearrangement, we can classify these types of questions as:</a:t>
            </a:r>
            <a:endParaRPr lang="en-IN" sz="2800" dirty="0"/>
          </a:p>
        </p:txBody>
      </p:sp>
    </p:spTree>
    <p:extLst>
      <p:ext uri="{BB962C8B-B14F-4D97-AF65-F5344CB8AC3E}">
        <p14:creationId xmlns:p14="http://schemas.microsoft.com/office/powerpoint/2010/main" xmlns="" val="31934549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267</TotalTime>
  <Words>875</Words>
  <Application>Microsoft Office PowerPoint</Application>
  <PresentationFormat>Custom</PresentationFormat>
  <Paragraphs>110</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Ion Boardroom</vt:lpstr>
      <vt:lpstr> INPUT-OUTPUT</vt:lpstr>
      <vt:lpstr> INPUT-OUTPUT</vt:lpstr>
      <vt:lpstr>INPUT-OUTPUT</vt:lpstr>
      <vt:lpstr>INPUT-OUTPUT</vt:lpstr>
      <vt:lpstr>EXAMPLE</vt:lpstr>
      <vt:lpstr>INPUT-OUTPUT-EXAMPLE CONTINUED…</vt:lpstr>
      <vt:lpstr>INPUT-OUTPUT EXAMPLE CONTD…….</vt:lpstr>
      <vt:lpstr>INPUT-OUTPUT EXAMPLE CONTD…….</vt:lpstr>
      <vt:lpstr>TYPES OF QUESTIONS</vt:lpstr>
      <vt:lpstr>INPUT-OUTPUT</vt:lpstr>
      <vt:lpstr>INPUT-OUTPUT</vt:lpstr>
      <vt:lpstr>INPUT-OUTPUT</vt:lpstr>
      <vt:lpstr>INPUT-OUTPUT</vt:lpstr>
      <vt:lpstr>INPUT-OUTPUT</vt:lpstr>
      <vt:lpstr>INPUT-OUTPUT</vt:lpstr>
      <vt:lpstr>INPUT-OUTPUT</vt:lpstr>
      <vt:lpstr>INPUT-OUTPUT</vt:lpstr>
      <vt:lpstr>C. Rearrangements based on     Mathematical operations</vt:lpstr>
      <vt:lpstr>Contd….</vt:lpstr>
      <vt:lpstr>Contd…..</vt:lpstr>
      <vt:lpstr> TIPS ABOUT NUMBER OF STEPS </vt:lpstr>
      <vt:lpstr> HOW TO SOLVE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ANTONYM</dc:title>
  <dc:creator>Lenovo</dc:creator>
  <cp:lastModifiedBy>sarat</cp:lastModifiedBy>
  <cp:revision>65</cp:revision>
  <dcterms:created xsi:type="dcterms:W3CDTF">2018-04-07T10:23:28Z</dcterms:created>
  <dcterms:modified xsi:type="dcterms:W3CDTF">2018-04-10T15:46:28Z</dcterms:modified>
</cp:coreProperties>
</file>