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Decimal and Fraction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dirty="0"/>
              <a:t>Decimal system the value of a digit depends on it’s place or position in the number. Each place has a value of 10 times the place to the right. Face value of a number is the value of the number without regard to where it is in relation to another number. </a:t>
            </a:r>
            <a:endParaRPr lang="en-US" sz="12800" dirty="0" smtClean="0"/>
          </a:p>
          <a:p>
            <a:pPr marL="0" indent="0">
              <a:buNone/>
            </a:pPr>
            <a:r>
              <a:rPr lang="en-US" sz="12800" dirty="0" smtClean="0"/>
              <a:t>Ex- </a:t>
            </a:r>
            <a:r>
              <a:rPr lang="en-US" sz="12800" dirty="0"/>
              <a:t>7 always has a face value of 7, whether it belongs to 247 or 742. How ever the place value includes the position of the number in another number</a:t>
            </a:r>
            <a:r>
              <a:rPr lang="en-US" sz="12800" dirty="0" smtClean="0"/>
              <a:t>.</a:t>
            </a:r>
          </a:p>
          <a:p>
            <a:pPr marL="0" indent="0">
              <a:buNone/>
            </a:pPr>
            <a:r>
              <a:rPr lang="en-US" sz="12800" dirty="0" smtClean="0"/>
              <a:t>Ex</a:t>
            </a:r>
            <a:r>
              <a:rPr lang="en-US" sz="12800" dirty="0"/>
              <a:t>. In number 4732, 7 has a place value of 700 but have a face value of just 7.</a:t>
            </a:r>
            <a:endParaRPr lang="en-IN" sz="12800" dirty="0"/>
          </a:p>
          <a:p>
            <a:pPr marL="0" indent="0">
              <a:buNone/>
            </a:pPr>
            <a:endParaRPr lang="en-IN" sz="4800" dirty="0" smtClean="0"/>
          </a:p>
          <a:p>
            <a:pPr marL="0" indent="0">
              <a:buNone/>
            </a:pPr>
            <a:endParaRPr lang="en-IN" sz="4800" dirty="0"/>
          </a:p>
          <a:p>
            <a:pPr marL="0" indent="0">
              <a:buNone/>
            </a:pPr>
            <a:r>
              <a:rPr lang="en-IN" sz="4800" dirty="0" smtClean="0"/>
              <a:t>				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40083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Names of digits according to their place value.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68238018"/>
                  </p:ext>
                </p:extLst>
              </p:nvPr>
            </p:nvGraphicFramePr>
            <p:xfrm>
              <a:off x="603505" y="1271016"/>
              <a:ext cx="10750295" cy="65095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50059"/>
                    <a:gridCol w="2150059"/>
                    <a:gridCol w="2150059"/>
                    <a:gridCol w="2150059"/>
                    <a:gridCol w="2150059"/>
                  </a:tblGrid>
                  <a:tr h="40999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endParaRPr lang="en-IN" sz="11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endParaRPr lang="en-IN" sz="11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40999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Indian Method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International Method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IN" sz="3200" dirty="0" smtClean="0"/>
                            <a:t>Digits</a:t>
                          </a:r>
                          <a:endParaRPr lang="en-IN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sz="3200" dirty="0" smtClean="0"/>
                            <a:t>Decimals</a:t>
                          </a:r>
                          <a:endParaRPr lang="en-IN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40999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1800" dirty="0" smtClean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Unit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1800" dirty="0" smtClean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Unit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 smtClean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1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Thousand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Thousand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Thousand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Thousand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1095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Lakh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 thousand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Lakh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One Million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Crore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Million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Crore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 Million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082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Arab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Billion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10000000000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N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3A3A3A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68238018"/>
                  </p:ext>
                </p:extLst>
              </p:nvPr>
            </p:nvGraphicFramePr>
            <p:xfrm>
              <a:off x="603505" y="1271016"/>
              <a:ext cx="10750295" cy="65095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50059"/>
                    <a:gridCol w="2150059"/>
                    <a:gridCol w="2150059"/>
                    <a:gridCol w="2150059"/>
                    <a:gridCol w="2150059"/>
                  </a:tblGrid>
                  <a:tr h="40999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endParaRPr lang="en-IN" sz="11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endParaRPr lang="en-IN" sz="11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6096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Indian Method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International Method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IN" sz="3200" dirty="0" smtClean="0"/>
                            <a:t>Digits</a:t>
                          </a:r>
                          <a:endParaRPr lang="en-IN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N" sz="3200" dirty="0" smtClean="0"/>
                            <a:t>Decimals</a:t>
                          </a:r>
                          <a:endParaRPr lang="en-IN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40999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1800" dirty="0" smtClean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Unit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1800" dirty="0" smtClean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Unit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 smtClean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1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256522" r="-101133" b="-8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360440" r="-101133" b="-7175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Thousand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Thousand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455435" r="-101133" b="-6097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Thousand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Thousand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555435" r="-101133" b="-5097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6096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Lakh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 thousand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603000" r="-101133" b="-36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Lakh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One Million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764130" r="-101133" b="-301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Crore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Million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873626" r="-101133" b="-204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Ten Crore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Hundred Million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1000000000</a:t>
                          </a:r>
                          <a:endParaRPr lang="en-IN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963043" r="-101133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  <a:tr h="558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Arab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Billion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1950"/>
                            </a:spcAft>
                          </a:pPr>
                          <a:r>
                            <a:rPr lang="en-US" sz="2000" dirty="0">
                              <a:solidFill>
                                <a:srgbClr val="3A3A3A"/>
                              </a:solidFill>
                              <a:effectLst/>
                              <a:latin typeface="Roboto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10000000000</a:t>
                          </a:r>
                          <a:endParaRPr lang="en-IN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283" t="-1063043" r="-101133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453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Fraction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56945"/>
                <a:ext cx="10515600" cy="4351338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sz="6500" dirty="0" smtClean="0"/>
                  <a:t>Fraction is a rational number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6500" dirty="0"/>
                  <a:t>, q </a:t>
                </a:r>
                <a14:m>
                  <m:oMath xmlns:m="http://schemas.openxmlformats.org/officeDocument/2006/math">
                    <m:r>
                      <a:rPr lang="en-US" sz="6500" i="1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6500" dirty="0"/>
                  <a:t>0,  p is called as numerator and q is called denominator.</a:t>
                </a:r>
                <a:endParaRPr lang="en-IN" sz="6500" dirty="0"/>
              </a:p>
              <a:p>
                <a:pPr marL="0" indent="0">
                  <a:buNone/>
                </a:pPr>
                <a:r>
                  <a:rPr lang="en-US" sz="6500" dirty="0" smtClean="0"/>
                  <a:t>Example </a:t>
                </a:r>
                <a14:m>
                  <m:oMath xmlns:m="http://schemas.openxmlformats.org/officeDocument/2006/math">
                    <m:r>
                      <a:rPr lang="en-IN" sz="6500" b="0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US" sz="65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6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6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N" sz="6500" dirty="0" smtClean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65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65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IN" sz="6500" dirty="0" smtClean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65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IN" sz="65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IN" sz="6500" dirty="0" smtClean="0"/>
                  <a:t>, </a:t>
                </a:r>
                <a:r>
                  <a:rPr lang="en-IN" sz="6500" dirty="0" err="1" smtClean="0"/>
                  <a:t>etc</a:t>
                </a:r>
                <a:endParaRPr lang="en-IN" sz="6500" dirty="0" smtClean="0"/>
              </a:p>
              <a:p>
                <a:pPr marL="0" indent="0">
                  <a:buNone/>
                </a:pPr>
                <a:r>
                  <a:rPr lang="en-IN" sz="6500" dirty="0" smtClean="0"/>
                  <a:t>Remember</a:t>
                </a:r>
                <a:endParaRPr lang="en-IN" sz="6500" dirty="0"/>
              </a:p>
              <a:p>
                <a:pPr marL="0" indent="0">
                  <a:buNone/>
                </a:pPr>
                <a:r>
                  <a:rPr lang="en-US" sz="6500" dirty="0"/>
                  <a:t>If the denominators of all the given fractions are equal then the fraction with greater numerator will be the greater fraction.</a:t>
                </a:r>
                <a:endParaRPr lang="en-IN" sz="6500" dirty="0"/>
              </a:p>
              <a:p>
                <a:pPr marL="0" indent="0">
                  <a:buNone/>
                </a:pPr>
                <a:r>
                  <a:rPr lang="en-US" sz="6500" dirty="0"/>
                  <a:t>Ex-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65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6500" i="1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6500" i="1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6500" i="1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6500" dirty="0"/>
                  <a:t>  then </a:t>
                </a:r>
                <a14:m>
                  <m:oMath xmlns:m="http://schemas.openxmlformats.org/officeDocument/2006/math">
                    <m:r>
                      <a:rPr lang="en-US" sz="65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6500" i="1">
                        <a:latin typeface="Cambria Math" panose="02040503050406030204" pitchFamily="18" charset="0"/>
                      </a:rPr>
                      <m:t>&gt; </m:t>
                    </m:r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65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6500" dirty="0"/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6500" dirty="0"/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6500" dirty="0"/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6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65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IN" sz="6500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56945"/>
                <a:ext cx="10515600" cy="4351338"/>
              </a:xfrm>
              <a:blipFill rotWithShape="0">
                <a:blip r:embed="rId2"/>
                <a:stretch>
                  <a:fillRect l="-1797" t="-4622" r="-116" b="-1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08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Remember Formula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3900" dirty="0"/>
                  <a:t>If the numerators of all the given fractions are equal then the fraction with smaller denominator will be the greater fraction.</a:t>
                </a:r>
                <a:endParaRPr lang="en-IN" sz="3900" dirty="0"/>
              </a:p>
              <a:p>
                <a:pPr marL="0" indent="0">
                  <a:buNone/>
                </a:pPr>
                <a:r>
                  <a:rPr lang="en-US" sz="3900" dirty="0" smtClean="0"/>
                  <a:t>EX-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</m:oMath>
                </a14:m>
                <a:r>
                  <a:rPr lang="en-US" sz="3900" dirty="0"/>
                  <a:t>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r>
                  <a:rPr lang="en-US" sz="39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r>
                  <a:rPr lang="en-US" sz="39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9 </m:t>
                        </m:r>
                      </m:den>
                    </m:f>
                  </m:oMath>
                </a14:m>
                <a:r>
                  <a:rPr lang="en-US" sz="39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3900" dirty="0"/>
                  <a:t> then </a:t>
                </a:r>
                <a14:m>
                  <m:oMath xmlns:m="http://schemas.openxmlformats.org/officeDocument/2006/math">
                    <m:r>
                      <a:rPr lang="en-US" sz="39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r>
                  <a:rPr lang="en-US" sz="3900" dirty="0"/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3900" i="1">
                        <a:latin typeface="Cambria Math" panose="02040503050406030204" pitchFamily="18" charset="0"/>
                      </a:rPr>
                      <m:t>&gt; </m:t>
                    </m:r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3900" dirty="0"/>
                  <a:t> 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r>
                  <a:rPr lang="en-US" sz="3900" dirty="0"/>
                  <a:t> 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9 </m:t>
                        </m:r>
                      </m:den>
                    </m:f>
                  </m:oMath>
                </a14:m>
                <a:endParaRPr lang="en-IN" sz="3900" dirty="0"/>
              </a:p>
              <a:p>
                <a:pPr marL="0" indent="0">
                  <a:buNone/>
                </a:pPr>
                <a:r>
                  <a:rPr lang="en-US" sz="3900" dirty="0"/>
                  <a:t>When numerator is greater than denominator and the differences of numerator and denominator are equal, then the fraction with smaller numerator will be the greater fraction.</a:t>
                </a:r>
                <a:endParaRPr lang="en-IN" sz="3900" dirty="0"/>
              </a:p>
              <a:p>
                <a:pPr marL="0" indent="0">
                  <a:buNone/>
                </a:pPr>
                <a:r>
                  <a:rPr lang="en-US" sz="3900" dirty="0"/>
                  <a:t>Ex.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r>
                  <a:rPr lang="en-US" sz="39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</m:oMath>
                </a14:m>
                <a:r>
                  <a:rPr lang="en-US" sz="39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r>
                  <a:rPr lang="en-US" sz="39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3900" dirty="0"/>
                  <a:t>,</a:t>
                </a:r>
                <a14:m>
                  <m:oMath xmlns:m="http://schemas.openxmlformats.org/officeDocument/2006/math">
                    <m:r>
                      <a:rPr lang="en-US" sz="39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7 </m:t>
                        </m:r>
                      </m:den>
                    </m:f>
                  </m:oMath>
                </a14:m>
                <a:r>
                  <a:rPr lang="en-US" sz="3900" dirty="0"/>
                  <a:t>  then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r>
                  <a:rPr lang="en-US" sz="3900" dirty="0"/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US" sz="3900" i="1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9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3900" dirty="0"/>
                  <a:t> 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7 </m:t>
                        </m:r>
                      </m:den>
                    </m:f>
                  </m:oMath>
                </a14:m>
                <a:r>
                  <a:rPr lang="en-US" sz="3900" dirty="0"/>
                  <a:t> 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r>
                  <a:rPr lang="en-US" sz="3900" dirty="0"/>
                  <a:t> </a:t>
                </a:r>
                <a:endParaRPr lang="en-IN" sz="3900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97" t="-5322" r="-232" b="-182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794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Quicker method( cross multiplication)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3600" dirty="0"/>
                  <a:t>We can compare fractions by this method and easily take a decision.</a:t>
                </a:r>
                <a:endParaRPr lang="en-IN" sz="3600" dirty="0"/>
              </a:p>
              <a:p>
                <a:r>
                  <a:rPr lang="en-US" sz="3600" dirty="0"/>
                  <a:t>Example-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r>
                  <a:rPr lang="en-US" sz="3600" dirty="0"/>
                  <a:t>  ?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3600" dirty="0"/>
                  <a:t>    smaller or greater. Ans. By cross multiplication 11x5=55 and 8x7=56 and 55 &lt; 56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8 </m:t>
                        </m:r>
                      </m:den>
                    </m:f>
                  </m:oMath>
                </a14:m>
                <a:r>
                  <a:rPr lang="en-US" sz="3600" dirty="0"/>
                  <a:t>  &lt;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endParaRPr lang="en-IN" sz="3600" dirty="0"/>
              </a:p>
              <a:p>
                <a:pPr marL="0" indent="0">
                  <a:buNone/>
                </a:pPr>
                <a:endParaRPr lang="en-IN" sz="3200" dirty="0" smtClean="0"/>
              </a:p>
              <a:p>
                <a:pPr marL="0" indent="0">
                  <a:buNone/>
                </a:pPr>
                <a:endParaRPr lang="en-IN" sz="3200" dirty="0"/>
              </a:p>
              <a:p>
                <a:pPr marL="0" indent="0">
                  <a:buNone/>
                </a:pPr>
                <a:r>
                  <a:rPr lang="en-IN" sz="3200" dirty="0" smtClean="0"/>
                  <a:t>			Thank you</a:t>
                </a:r>
                <a:endParaRPr lang="en-IN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623" t="-3361" b="-1498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3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221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Roboto</vt:lpstr>
      <vt:lpstr>Times New Roman</vt:lpstr>
      <vt:lpstr>Office Theme</vt:lpstr>
      <vt:lpstr>Decimal and Fraction</vt:lpstr>
      <vt:lpstr>Names of digits according to their place value. </vt:lpstr>
      <vt:lpstr>Fraction </vt:lpstr>
      <vt:lpstr>Remember Formula</vt:lpstr>
      <vt:lpstr>Quicker method( cross multiplication)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39</cp:revision>
  <dcterms:created xsi:type="dcterms:W3CDTF">2018-03-19T04:38:16Z</dcterms:created>
  <dcterms:modified xsi:type="dcterms:W3CDTF">2018-03-19T14:13:53Z</dcterms:modified>
</cp:coreProperties>
</file>