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70" r:id="rId4"/>
    <p:sldId id="262" r:id="rId5"/>
    <p:sldId id="263" r:id="rId6"/>
    <p:sldId id="267" r:id="rId7"/>
    <p:sldId id="268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28-03-2018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tatistical_graphic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4453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What is pie chart?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688" y="2349310"/>
            <a:ext cx="9567672" cy="338397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</a:t>
            </a:r>
            <a:r>
              <a:rPr lang="en-US" sz="3200" dirty="0"/>
              <a:t>type of graph in which a circle is divided into sectors that each represent a proportion of the whole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A</a:t>
            </a:r>
            <a:r>
              <a:rPr lang="en-US" sz="3200" dirty="0"/>
              <a:t> </a:t>
            </a:r>
            <a:r>
              <a:rPr lang="en-US" sz="3200" b="1" dirty="0"/>
              <a:t>pie chart</a:t>
            </a:r>
            <a:r>
              <a:rPr lang="en-US" sz="3200" dirty="0"/>
              <a:t> (or a </a:t>
            </a:r>
            <a:r>
              <a:rPr lang="en-US" sz="3200" b="1" dirty="0"/>
              <a:t>circle chart</a:t>
            </a:r>
            <a:r>
              <a:rPr lang="en-US" sz="3200" dirty="0"/>
              <a:t>) is a circular </a:t>
            </a:r>
            <a:r>
              <a:rPr lang="en-US" sz="3200" dirty="0">
                <a:hlinkClick r:id="rId2" tooltip="Statistical graphics"/>
              </a:rPr>
              <a:t>statistical graphic</a:t>
            </a:r>
            <a:r>
              <a:rPr lang="en-US" sz="3200" dirty="0"/>
              <a:t> which is divided into slices to illustrate numerical proportion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87346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054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The </a:t>
            </a:r>
            <a:r>
              <a:rPr lang="en-US" dirty="0" smtClean="0"/>
              <a:t>given pie </a:t>
            </a:r>
            <a:r>
              <a:rPr lang="en-US" dirty="0"/>
              <a:t>charts exhibit the distribution of the overseas tourist traffic from India. The two charts shows the tourist distribution by country and the age profiles of the tourists respectively.</a:t>
            </a:r>
          </a:p>
          <a:p>
            <a:pPr marL="0" indent="0" algn="just">
              <a:buNone/>
            </a:pPr>
            <a:r>
              <a:rPr lang="en-US" dirty="0" smtClean="0"/>
              <a:t>Q-</a:t>
            </a:r>
            <a:r>
              <a:rPr lang="en-US" dirty="0"/>
              <a:t>What percentage of Indian tourist went to either USA or UK ?</a:t>
            </a:r>
            <a:br>
              <a:rPr lang="en-US" dirty="0"/>
            </a:br>
            <a:r>
              <a:rPr lang="en-US" dirty="0" smtClean="0"/>
              <a:t> Answer-</a:t>
            </a:r>
            <a:r>
              <a:rPr lang="en-US" dirty="0"/>
              <a:t>(40+10) = 50% (from first chart</a:t>
            </a:r>
            <a:r>
              <a:rPr lang="en-US" dirty="0" smtClean="0"/>
              <a:t>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54813"/>
            <a:ext cx="10515600" cy="1325563"/>
          </a:xfrm>
        </p:spPr>
        <p:txBody>
          <a:bodyPr/>
          <a:lstStyle/>
          <a:p>
            <a:pPr algn="ctr"/>
            <a:r>
              <a:rPr lang="en-IN" dirty="0" smtClean="0"/>
              <a:t>Pie Chart</a:t>
            </a:r>
            <a:endParaRPr lang="en-IN" dirty="0"/>
          </a:p>
        </p:txBody>
      </p:sp>
      <p:pic>
        <p:nvPicPr>
          <p:cNvPr id="1026" name="Picture 2" descr="https://www.indiabix.com/_files/images/data-interpretation/pie-charts/15-2-2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529" y="1399032"/>
            <a:ext cx="4974336" cy="520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35024"/>
            <a:ext cx="4646612" cy="4533964"/>
          </a:xfrm>
        </p:spPr>
        <p:txBody>
          <a:bodyPr/>
          <a:lstStyle/>
          <a:p>
            <a:pPr algn="just"/>
            <a:r>
              <a:rPr lang="en-US" sz="2800" dirty="0"/>
              <a:t>Q-The ratio of the number of Indian tourists that went to USA to the number of Indian tourists who were below 30 years of age is ?</a:t>
            </a:r>
            <a:br>
              <a:rPr lang="en-US" sz="2800" dirty="0"/>
            </a:br>
            <a:r>
              <a:rPr lang="en-US" sz="2800" dirty="0"/>
              <a:t>Answer-</a:t>
            </a:r>
            <a:r>
              <a:rPr lang="en-IN" sz="2800" dirty="0"/>
              <a:t>40:15 = 8:3</a:t>
            </a:r>
          </a:p>
          <a:p>
            <a:endParaRPr lang="en-IN" dirty="0"/>
          </a:p>
        </p:txBody>
      </p:sp>
      <p:pic>
        <p:nvPicPr>
          <p:cNvPr id="7" name="Picture 2" descr="https://www.indiabix.com/_files/images/data-interpretation/pie-charts/15-2-2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529" y="1097280"/>
            <a:ext cx="4974336" cy="520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8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w.indiabix.com/_files/images/data-interpretation/pie-charts/15-2-2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696" y="1853614"/>
            <a:ext cx="3260080" cy="496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87552" y="338328"/>
            <a:ext cx="10149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</a:rPr>
              <a:t>Q-If amongst other countries, Switzerland accounted for 25% of the Indian tourist traffic, and it is known from official Swiss records that a total of 25 lakh Indian tourists had gone to Switzerland during the year, then find the number of 30-39 year old Indian tourists who went abroad in that year </a:t>
            </a:r>
            <a:r>
              <a:rPr lang="en-US" sz="2400" dirty="0" smtClean="0">
                <a:latin typeface="arial" panose="020B0604020202020204" pitchFamily="34" charset="0"/>
              </a:rPr>
              <a:t>?</a:t>
            </a:r>
            <a:endParaRPr lang="en-US" sz="2400" dirty="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7552" y="2395728"/>
            <a:ext cx="599846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Answer-</a:t>
            </a:r>
            <a:r>
              <a:rPr lang="en-US" sz="2400" dirty="0"/>
              <a:t>Tourist traffic from other countries to </a:t>
            </a:r>
            <a:r>
              <a:rPr lang="en-US" sz="2400" dirty="0" err="1"/>
              <a:t>Swiz</a:t>
            </a:r>
            <a:r>
              <a:rPr lang="en-US" sz="2400" dirty="0"/>
              <a:t> is 20%.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Amongst this 20%, 25% of traffic from India.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So, 25% of 20% = 5% corresponds to the Indian traffic in Switzerland.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5 % corresponds to Switzerland's 25 lakh. Hence 15% will be 75 lakh.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008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Pie Chart-</a:t>
            </a:r>
            <a:r>
              <a:rPr lang="en-US" sz="2800" dirty="0"/>
              <a:t>The following pie-chart shows the percentage distribution of the expenditure incurred in publishing a book. Study the pie-chart and the answer the questions based on it.</a:t>
            </a:r>
            <a:endParaRPr lang="en-IN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831538" y="2783870"/>
                <a:ext cx="5331079" cy="435133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IN" dirty="0" err="1" smtClean="0"/>
                  <a:t>Ans</a:t>
                </a:r>
                <a:r>
                  <a:rPr lang="en-IN" dirty="0" smtClean="0"/>
                  <a:t>-Let the Royalty to be paid is ‘x’</a:t>
                </a:r>
              </a:p>
              <a:p>
                <a:pPr marL="0" indent="0" algn="just">
                  <a:buNone/>
                </a:pPr>
                <a:r>
                  <a:rPr lang="en-IN" dirty="0" smtClean="0"/>
                  <a:t>Then 20 </a:t>
                </a:r>
                <a:r>
                  <a:rPr lang="en-IN" dirty="0"/>
                  <a:t>: 15 = 30600 </a:t>
                </a:r>
                <a:r>
                  <a:rPr lang="en-IN" dirty="0" smtClean="0"/>
                  <a:t>: x</a:t>
                </a:r>
              </a:p>
              <a:p>
                <a:pPr algn="just">
                  <a:buFont typeface="Symbol" panose="05050102010706020507" pitchFamily="18" charset="2"/>
                  <a:buChar char="Þ"/>
                </a:pPr>
                <a:r>
                  <a:rPr lang="en-IN" dirty="0" smtClean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30600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×15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IN" dirty="0" smtClean="0"/>
                  <a:t> = 22950</a:t>
                </a:r>
              </a:p>
              <a:p>
                <a:pPr marL="0" indent="0" algn="just">
                  <a:buNone/>
                </a:pPr>
                <a:r>
                  <a:rPr lang="en-IN" dirty="0" smtClean="0"/>
                  <a:t>Q-2What is the central angle of the</a:t>
                </a:r>
              </a:p>
              <a:p>
                <a:pPr marL="0" indent="0" algn="just">
                  <a:buNone/>
                </a:pPr>
                <a:r>
                  <a:rPr lang="en-IN" dirty="0" smtClean="0"/>
                  <a:t>Sector corresponding to the expenditure incurred in </a:t>
                </a:r>
                <a:r>
                  <a:rPr lang="en-IN" dirty="0" err="1" smtClean="0"/>
                  <a:t>Royality</a:t>
                </a:r>
                <a:r>
                  <a:rPr lang="en-IN" dirty="0" smtClean="0"/>
                  <a:t>?</a:t>
                </a:r>
                <a:endParaRPr lang="en-IN" dirty="0" smtClean="0"/>
              </a:p>
              <a:p>
                <a:pPr marL="0" indent="0" algn="just">
                  <a:buNone/>
                </a:pPr>
                <a:r>
                  <a:rPr lang="en-IN" dirty="0" err="1" smtClean="0"/>
                  <a:t>Ans</a:t>
                </a:r>
                <a:r>
                  <a:rPr lang="en-IN" dirty="0" smtClean="0"/>
                  <a:t>- 15% of 360</a:t>
                </a:r>
                <a:r>
                  <a:rPr lang="en-IN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IN" dirty="0" smtClean="0"/>
                  <a:t> = 54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IN" dirty="0" smtClean="0"/>
              </a:p>
              <a:p>
                <a:pPr>
                  <a:buFont typeface="Symbol" panose="05050102010706020507" pitchFamily="18" charset="2"/>
                  <a:buChar char="Þ"/>
                </a:pPr>
                <a:endParaRPr lang="en-IN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1538" y="2783870"/>
                <a:ext cx="5331079" cy="4351338"/>
              </a:xfrm>
              <a:blipFill rotWithShape="0">
                <a:blip r:embed="rId2"/>
                <a:stretch>
                  <a:fillRect l="-2400" t="-2384" r="-228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https://www.indiabix.com/_files/images/data-interpretation/pie-charts/15-2-1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199" y="3473512"/>
            <a:ext cx="4970596" cy="282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(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1690688"/>
            <a:ext cx="1038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for a certain quantity of books, the publisher has to pay </a:t>
            </a:r>
            <a:r>
              <a:rPr lang="en-US" sz="2400" dirty="0" err="1"/>
              <a:t>Rs</a:t>
            </a:r>
            <a:r>
              <a:rPr lang="en-US" sz="2400" dirty="0"/>
              <a:t>. 30,600 as printing cost, then what will be amount of royalty to be paid for </a:t>
            </a:r>
            <a:r>
              <a:rPr lang="en-US" sz="2400" dirty="0" smtClean="0"/>
              <a:t>these </a:t>
            </a:r>
            <a:r>
              <a:rPr lang="en-US" sz="2400" dirty="0"/>
              <a:t>books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071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246253"/>
            <a:ext cx="10744200" cy="1325563"/>
          </a:xfrm>
        </p:spPr>
        <p:txBody>
          <a:bodyPr>
            <a:normAutofit/>
          </a:bodyPr>
          <a:lstStyle/>
          <a:p>
            <a:r>
              <a:rPr lang="en-IN" sz="2800" dirty="0" smtClean="0"/>
              <a:t>Q-</a:t>
            </a:r>
            <a:r>
              <a:rPr lang="en-US" sz="2800" dirty="0"/>
              <a:t> The price of the book is marked 20% above the C.P. If the marked price of the book is </a:t>
            </a:r>
            <a:r>
              <a:rPr lang="en-US" sz="2800" dirty="0" err="1"/>
              <a:t>Rs</a:t>
            </a:r>
            <a:r>
              <a:rPr lang="en-US" sz="2800" dirty="0"/>
              <a:t>. 180, then what is the cost of the paper used in a single copy of the book?</a:t>
            </a:r>
            <a:endParaRPr lang="en-I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1"/>
              <p:cNvSpPr>
                <a:spLocks noGrp="1" noChangeArrowheads="1"/>
              </p:cNvSpPr>
              <p:nvPr>
                <p:ph idx="1"/>
              </p:nvPr>
            </p:nvSpPr>
            <p:spPr bwMode="auto">
              <a:xfrm>
                <a:off x="682752" y="1968306"/>
                <a:ext cx="5269992" cy="363432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348" tIns="0" rIns="6348" bIns="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dirty="0" err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Ans</a:t>
                </a:r>
                <a:r>
                  <a:rPr lang="en-US" altLang="en-US" dirty="0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-M</a:t>
                </a: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arked price of the book = 120% of C.P.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Also, cost of paper = 25% of C.P</a:t>
                </a: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Let the cost of paper for a single book be </a:t>
                </a:r>
                <a:r>
                  <a:rPr kumimoji="0" lang="en-US" altLang="en-US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Rs</a:t>
                </a: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. </a:t>
                </a:r>
                <a:r>
                  <a:rPr kumimoji="0" lang="en-US" altLang="en-US" b="0" i="1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n</a:t>
                </a:r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.</a:t>
                </a:r>
              </a:p>
              <a:p>
                <a:pPr marL="0" lvl="0" indent="0">
                  <a:lnSpc>
                    <a:spcPct val="100000"/>
                  </a:lnSpc>
                  <a:buNone/>
                </a:pPr>
                <a:r>
                  <a:rPr lang="en-IN" dirty="0"/>
                  <a:t>Then, 120 : 25 = 180 : </a:t>
                </a:r>
                <a:r>
                  <a:rPr lang="en-IN" i="1" dirty="0" smtClean="0"/>
                  <a:t>n =&gt; n=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180</m:t>
                        </m:r>
                        <m:r>
                          <a:rPr lang="en-I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kumimoji="0" lang="en-US" alt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 = 37.50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" name="Rectang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682752" y="1968306"/>
                <a:ext cx="5269992" cy="3634328"/>
              </a:xfrm>
              <a:prstGeom prst="rect">
                <a:avLst/>
              </a:prstGeom>
              <a:blipFill rotWithShape="0">
                <a:blip r:embed="rId2"/>
                <a:stretch>
                  <a:fillRect l="-3931" t="-2517" r="-2659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https://www.indiabix.com/_files/images/data-interpretation/pie-charts/15-2-1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628" y="1968306"/>
            <a:ext cx="4970596" cy="282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17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www.indiabix.com/_files/images/data-interpretation/pie-charts/15-2-1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148" y="2394520"/>
            <a:ext cx="4970596" cy="2825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5488" y="502920"/>
            <a:ext cx="11192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</a:rPr>
              <a:t>Q-If 5500 copies are published and the transportation cost on them amounts to </a:t>
            </a:r>
            <a:r>
              <a:rPr lang="en-US" sz="2800" dirty="0" err="1">
                <a:latin typeface="arial" panose="020B0604020202020204" pitchFamily="34" charset="0"/>
              </a:rPr>
              <a:t>Rs</a:t>
            </a:r>
            <a:r>
              <a:rPr lang="en-US" sz="2800" dirty="0">
                <a:latin typeface="arial" panose="020B0604020202020204" pitchFamily="34" charset="0"/>
              </a:rPr>
              <a:t>. 82500, then what should be the selling price of the book so that the publisher can earn a profit of 25</a:t>
            </a:r>
            <a:r>
              <a:rPr lang="en-US" sz="2800" dirty="0" smtClean="0">
                <a:latin typeface="arial" panose="020B0604020202020204" pitchFamily="34" charset="0"/>
              </a:rPr>
              <a:t>%?</a:t>
            </a:r>
            <a:endParaRPr lang="en-US" sz="2800" dirty="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336" y="2267712"/>
            <a:ext cx="71506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Answer-</a:t>
            </a:r>
            <a:endParaRPr lang="en-US" sz="2800" dirty="0"/>
          </a:p>
          <a:p>
            <a:pPr algn="just"/>
            <a:r>
              <a:rPr lang="en-US" sz="2800" dirty="0"/>
              <a:t>For the publisher to earn a profit of 25%, </a:t>
            </a:r>
            <a:endParaRPr lang="en-US" sz="2800" dirty="0" smtClean="0"/>
          </a:p>
          <a:p>
            <a:pPr algn="just"/>
            <a:r>
              <a:rPr lang="en-US" sz="2800" dirty="0" smtClean="0"/>
              <a:t>S.P</a:t>
            </a:r>
            <a:r>
              <a:rPr lang="en-US" sz="2800" dirty="0"/>
              <a:t>. = 125% of C.P.</a:t>
            </a:r>
          </a:p>
          <a:p>
            <a:pPr algn="just"/>
            <a:r>
              <a:rPr lang="en-US" sz="2800" dirty="0"/>
              <a:t>Also Transportation Cost = 10% of C.P.</a:t>
            </a:r>
          </a:p>
          <a:p>
            <a:pPr algn="just"/>
            <a:r>
              <a:rPr lang="en-US" sz="2800" dirty="0"/>
              <a:t>Let the S.P. of 5500 books be </a:t>
            </a:r>
            <a:r>
              <a:rPr lang="en-US" sz="2800" dirty="0" err="1"/>
              <a:t>Rs</a:t>
            </a:r>
            <a:r>
              <a:rPr lang="en-US" sz="2800" dirty="0"/>
              <a:t>. X</a:t>
            </a:r>
          </a:p>
          <a:p>
            <a:pPr algn="just"/>
            <a:r>
              <a:rPr lang="en-US" sz="2800" dirty="0"/>
              <a:t>Then, 10 : 125 = 82500 : </a:t>
            </a:r>
            <a:r>
              <a:rPr lang="en-US" sz="2800" dirty="0" smtClean="0"/>
              <a:t>x</a:t>
            </a:r>
          </a:p>
          <a:p>
            <a:pPr algn="just"/>
            <a:r>
              <a:rPr lang="en-US" sz="2800" dirty="0" smtClean="0"/>
              <a:t> </a:t>
            </a:r>
            <a:r>
              <a:rPr lang="en-US" sz="2800" dirty="0"/>
              <a:t>=&gt; x = (82500×125)/10 = 1031250</a:t>
            </a:r>
          </a:p>
          <a:p>
            <a:pPr algn="just"/>
            <a:r>
              <a:rPr lang="en-US" sz="2800" dirty="0"/>
              <a:t>So SP of one book = "1031250 " /5500 = 187.50</a:t>
            </a:r>
            <a:br>
              <a:rPr lang="en-US" sz="2800" dirty="0"/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64532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4800" dirty="0" smtClean="0"/>
          </a:p>
          <a:p>
            <a:pPr marL="0" indent="0">
              <a:buNone/>
            </a:pPr>
            <a:endParaRPr lang="en-IN" sz="4800" dirty="0"/>
          </a:p>
          <a:p>
            <a:pPr marL="0" indent="0">
              <a:buNone/>
            </a:pPr>
            <a:r>
              <a:rPr lang="en-IN" sz="4800" dirty="0" smtClean="0"/>
              <a:t>				Thank you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40083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405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</vt:lpstr>
      <vt:lpstr>Calibri</vt:lpstr>
      <vt:lpstr>Calibri Light</vt:lpstr>
      <vt:lpstr>Cambria Math</vt:lpstr>
      <vt:lpstr>Symbol</vt:lpstr>
      <vt:lpstr>Office Theme</vt:lpstr>
      <vt:lpstr>What is pie chart?</vt:lpstr>
      <vt:lpstr>Pie Chart</vt:lpstr>
      <vt:lpstr>PowerPoint Presentation</vt:lpstr>
      <vt:lpstr>PowerPoint Presentation</vt:lpstr>
      <vt:lpstr>Pie Chart-The following pie-chart shows the percentage distribution of the expenditure incurred in publishing a book. Study the pie-chart and the answer the questions based on it.</vt:lpstr>
      <vt:lpstr>Q- The price of the book is marked 20% above the C.P. If the marked price of the book is Rs. 180, then what is the cost of the paper used in a single copy of the book?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67</cp:revision>
  <dcterms:created xsi:type="dcterms:W3CDTF">2018-03-19T04:38:16Z</dcterms:created>
  <dcterms:modified xsi:type="dcterms:W3CDTF">2018-03-28T05:31:36Z</dcterms:modified>
</cp:coreProperties>
</file>