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5" r:id="rId3"/>
    <p:sldId id="258" r:id="rId4"/>
    <p:sldId id="276" r:id="rId5"/>
    <p:sldId id="259" r:id="rId6"/>
    <p:sldId id="260" r:id="rId7"/>
    <p:sldId id="261" r:id="rId8"/>
    <p:sldId id="277" r:id="rId9"/>
    <p:sldId id="262" r:id="rId10"/>
    <p:sldId id="263" r:id="rId11"/>
    <p:sldId id="278" r:id="rId12"/>
    <p:sldId id="264" r:id="rId13"/>
    <p:sldId id="265" r:id="rId14"/>
    <p:sldId id="279" r:id="rId15"/>
    <p:sldId id="266" r:id="rId16"/>
    <p:sldId id="267" r:id="rId17"/>
    <p:sldId id="268" r:id="rId18"/>
    <p:sldId id="269" r:id="rId19"/>
    <p:sldId id="270" r:id="rId20"/>
    <p:sldId id="271" r:id="rId21"/>
    <p:sldId id="272" r:id="rId22"/>
    <p:sldId id="273"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103" autoAdjust="0"/>
  </p:normalViewPr>
  <p:slideViewPr>
    <p:cSldViewPr snapToGrid="0">
      <p:cViewPr varScale="1">
        <p:scale>
          <a:sx n="81" d="100"/>
          <a:sy n="81" d="100"/>
        </p:scale>
        <p:origin x="10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4/14/2018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4/14/2018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4/14/2018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4/14/2018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4/14/2018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0" y="1418896"/>
            <a:ext cx="5572967" cy="756745"/>
          </a:xfrm>
        </p:spPr>
        <p:txBody>
          <a:bodyPr/>
          <a:lstStyle/>
          <a:p>
            <a:r>
              <a:rPr lang="en-US" b="1" dirty="0" smtClean="0"/>
              <a:t> DBMS</a:t>
            </a:r>
            <a:endParaRPr lang="en-US" b="1" dirty="0"/>
          </a:p>
        </p:txBody>
      </p:sp>
      <p:sp>
        <p:nvSpPr>
          <p:cNvPr id="3" name="TextBox 2"/>
          <p:cNvSpPr txBox="1"/>
          <p:nvPr/>
        </p:nvSpPr>
        <p:spPr>
          <a:xfrm>
            <a:off x="416632" y="2779801"/>
            <a:ext cx="11516288" cy="3539430"/>
          </a:xfrm>
          <a:prstGeom prst="rect">
            <a:avLst/>
          </a:prstGeom>
          <a:noFill/>
        </p:spPr>
        <p:txBody>
          <a:bodyPr wrap="square" rtlCol="0">
            <a:spAutoFit/>
          </a:bodyPr>
          <a:lstStyle/>
          <a:p>
            <a:r>
              <a:rPr lang="en-IN" sz="2800" dirty="0" smtClean="0"/>
              <a:t>DBMS </a:t>
            </a:r>
            <a:r>
              <a:rPr lang="en-IN" sz="2800" dirty="0"/>
              <a:t>stands for Database Management System. The database management system consists of two parts.  </a:t>
            </a:r>
            <a:r>
              <a:rPr lang="en-IN" sz="2800" dirty="0" smtClean="0"/>
              <a:t>(I) </a:t>
            </a:r>
            <a:r>
              <a:rPr lang="en-IN" sz="2800" dirty="0"/>
              <a:t>Database and </a:t>
            </a:r>
            <a:r>
              <a:rPr lang="en-IN" sz="2800" dirty="0" smtClean="0"/>
              <a:t>(II)Management </a:t>
            </a:r>
            <a:r>
              <a:rPr lang="en-IN" sz="2800" dirty="0"/>
              <a:t>System </a:t>
            </a:r>
            <a:r>
              <a:rPr lang="en-IN" sz="2800" dirty="0" smtClean="0"/>
              <a:t>Let us </a:t>
            </a:r>
            <a:r>
              <a:rPr lang="en-IN" sz="2800" dirty="0"/>
              <a:t>break it like </a:t>
            </a:r>
            <a:r>
              <a:rPr lang="en-IN" sz="2800" dirty="0" smtClean="0"/>
              <a:t>:</a:t>
            </a:r>
            <a:endParaRPr lang="en-IN" sz="2800" dirty="0"/>
          </a:p>
          <a:p>
            <a:r>
              <a:rPr lang="en-IN" sz="2800" dirty="0" smtClean="0"/>
              <a:t>DBMS </a:t>
            </a:r>
            <a:r>
              <a:rPr lang="en-IN" sz="2800" dirty="0"/>
              <a:t>= Database + Management System. </a:t>
            </a:r>
          </a:p>
          <a:p>
            <a:r>
              <a:rPr lang="en-IN" sz="2800" dirty="0" smtClean="0"/>
              <a:t>So </a:t>
            </a:r>
            <a:r>
              <a:rPr lang="en-IN" sz="2800" dirty="0"/>
              <a:t>Database is a collection of data and Management System is a set of programs to store and retrieve those data. DBMS is a collection of inter-related data and set of programs to store &amp; access those data in an easy and effective manner.</a:t>
            </a:r>
          </a:p>
        </p:txBody>
      </p:sp>
    </p:spTree>
    <p:extLst>
      <p:ext uri="{BB962C8B-B14F-4D97-AF65-F5344CB8AC3E}">
        <p14:creationId xmlns:p14="http://schemas.microsoft.com/office/powerpoint/2010/main" val="3122844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4531" y="1450428"/>
            <a:ext cx="8741836" cy="168856"/>
          </a:xfrm>
        </p:spPr>
        <p:txBody>
          <a:bodyPr/>
          <a:lstStyle/>
          <a:p>
            <a:r>
              <a:rPr lang="en-IN" b="1" dirty="0"/>
              <a:t>Database Administrator..</a:t>
            </a:r>
            <a:r>
              <a:rPr lang="en-IN" b="1" dirty="0" err="1"/>
              <a:t>contd</a:t>
            </a:r>
            <a:r>
              <a:rPr lang="en-IN" b="1" dirty="0"/>
              <a:t>…</a:t>
            </a:r>
            <a:endParaRPr lang="en-IN" dirty="0"/>
          </a:p>
        </p:txBody>
      </p:sp>
      <p:sp>
        <p:nvSpPr>
          <p:cNvPr id="3" name="TextBox 2"/>
          <p:cNvSpPr txBox="1"/>
          <p:nvPr/>
        </p:nvSpPr>
        <p:spPr>
          <a:xfrm>
            <a:off x="431622" y="2558161"/>
            <a:ext cx="11217498" cy="3046988"/>
          </a:xfrm>
          <a:prstGeom prst="rect">
            <a:avLst/>
          </a:prstGeom>
          <a:noFill/>
        </p:spPr>
        <p:txBody>
          <a:bodyPr wrap="square" rtlCol="0">
            <a:spAutoFit/>
          </a:bodyPr>
          <a:lstStyle/>
          <a:p>
            <a:r>
              <a:rPr lang="en-IN" sz="2400" dirty="0"/>
              <a:t>DBA is responsible to create user roles, which are collection of the permissions (like read, write etc.) granted and restricted for a class of users. S/he can also grant additional permissions to and/or revoke existing permissions from a user if need be.</a:t>
            </a:r>
          </a:p>
          <a:p>
            <a:r>
              <a:rPr lang="en-IN" sz="2400" dirty="0"/>
              <a:t>Defining the integrity constraints for the database to ensure that the data entered conform to some rules, thereby increasing the reliability of data.</a:t>
            </a:r>
          </a:p>
          <a:p>
            <a:r>
              <a:rPr lang="en-IN" sz="2400" dirty="0"/>
              <a:t>Creating a security mechanism to prevent unauthorized access, accidental or intentional handling of data that can cause security threat.</a:t>
            </a:r>
          </a:p>
        </p:txBody>
      </p:sp>
    </p:spTree>
    <p:extLst>
      <p:ext uri="{BB962C8B-B14F-4D97-AF65-F5344CB8AC3E}">
        <p14:creationId xmlns:p14="http://schemas.microsoft.com/office/powerpoint/2010/main" val="661306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5216" y="1430868"/>
            <a:ext cx="8761413" cy="706964"/>
          </a:xfrm>
        </p:spPr>
        <p:txBody>
          <a:bodyPr/>
          <a:lstStyle/>
          <a:p>
            <a:r>
              <a:rPr lang="en-IN" b="1" dirty="0"/>
              <a:t>Database Administrator..</a:t>
            </a:r>
            <a:r>
              <a:rPr lang="en-IN" b="1" dirty="0" err="1"/>
              <a:t>contd</a:t>
            </a:r>
            <a:r>
              <a:rPr lang="en-IN" b="1" dirty="0"/>
              <a:t>…</a:t>
            </a:r>
            <a:endParaRPr lang="en-US" b="1" dirty="0"/>
          </a:p>
        </p:txBody>
      </p:sp>
      <p:sp>
        <p:nvSpPr>
          <p:cNvPr id="3" name="TextBox 2"/>
          <p:cNvSpPr txBox="1"/>
          <p:nvPr/>
        </p:nvSpPr>
        <p:spPr>
          <a:xfrm>
            <a:off x="447173" y="2306041"/>
            <a:ext cx="11217498" cy="2677656"/>
          </a:xfrm>
          <a:prstGeom prst="rect">
            <a:avLst/>
          </a:prstGeom>
          <a:noFill/>
        </p:spPr>
        <p:txBody>
          <a:bodyPr wrap="square" rtlCol="0">
            <a:spAutoFit/>
          </a:bodyPr>
          <a:lstStyle/>
          <a:p>
            <a:r>
              <a:rPr lang="en-IN" sz="2400" dirty="0"/>
              <a:t>Creating backup and recovery policy. This is essential because in case of a failure the database must be able to revive itself to its complete functionality with no loss of data, as if the failure has never occurred. It is essential to keep regular backup of the data so that if the system fails then all data up to the point of failure will be available from a stable storage. Only those amount of data gathered during the failure would have to be fed to the database to recover it to a healthy status.</a:t>
            </a:r>
          </a:p>
        </p:txBody>
      </p:sp>
    </p:spTree>
    <p:extLst>
      <p:ext uri="{BB962C8B-B14F-4D97-AF65-F5344CB8AC3E}">
        <p14:creationId xmlns:p14="http://schemas.microsoft.com/office/powerpoint/2010/main" val="661306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0797" y="1415103"/>
            <a:ext cx="8761413" cy="706964"/>
          </a:xfrm>
        </p:spPr>
        <p:txBody>
          <a:bodyPr/>
          <a:lstStyle/>
          <a:p>
            <a:r>
              <a:rPr lang="en-IN" b="1" dirty="0"/>
              <a:t>Data Independence</a:t>
            </a:r>
            <a:endParaRPr lang="en-IN" dirty="0"/>
          </a:p>
        </p:txBody>
      </p:sp>
      <p:sp>
        <p:nvSpPr>
          <p:cNvPr id="8" name="TextBox 7"/>
          <p:cNvSpPr txBox="1"/>
          <p:nvPr/>
        </p:nvSpPr>
        <p:spPr>
          <a:xfrm>
            <a:off x="105879" y="2492943"/>
            <a:ext cx="11766332" cy="3785652"/>
          </a:xfrm>
          <a:prstGeom prst="rect">
            <a:avLst/>
          </a:prstGeom>
          <a:noFill/>
        </p:spPr>
        <p:txBody>
          <a:bodyPr wrap="square" rtlCol="0">
            <a:spAutoFit/>
          </a:bodyPr>
          <a:lstStyle/>
          <a:p>
            <a:r>
              <a:rPr lang="en-IN" sz="2000" dirty="0"/>
              <a:t>This brings us to our next topic: data independence. It is the property of the database which tries to ensure that if we make any change in any level of schema of the database, the schema immediately above it would require minimal or no need of change.</a:t>
            </a:r>
          </a:p>
          <a:p>
            <a:r>
              <a:rPr lang="en-IN" sz="2000" dirty="0"/>
              <a:t> </a:t>
            </a:r>
          </a:p>
          <a:p>
            <a:r>
              <a:rPr lang="en-IN" sz="2000" dirty="0"/>
              <a:t>Data independence can be classified into the following two </a:t>
            </a:r>
            <a:r>
              <a:rPr lang="en-IN" sz="2000" dirty="0" smtClean="0"/>
              <a:t>types</a:t>
            </a:r>
          </a:p>
          <a:p>
            <a:r>
              <a:rPr lang="en-IN" sz="2000" b="1" dirty="0"/>
              <a:t>Physical Data Independence:</a:t>
            </a:r>
            <a:r>
              <a:rPr lang="en-IN" sz="2000" dirty="0"/>
              <a:t> This means that for any change made in the physical schema, the need to change the logical schema is minimal. This is practically easier to achieve. </a:t>
            </a:r>
          </a:p>
          <a:p>
            <a:r>
              <a:rPr lang="en-IN" sz="2000" dirty="0"/>
              <a:t> </a:t>
            </a:r>
          </a:p>
          <a:p>
            <a:r>
              <a:rPr lang="en-IN" sz="2000" b="1" dirty="0"/>
              <a:t>Logical Data Independence:</a:t>
            </a:r>
            <a:r>
              <a:rPr lang="en-IN" sz="2000" dirty="0"/>
              <a:t> This means that for any change made in the logical schema, the need to change the external schema is minimal. As we shall see, this is a little difficult to achieve. </a:t>
            </a:r>
          </a:p>
          <a:p>
            <a:endParaRPr lang="en-IN" sz="2000" dirty="0"/>
          </a:p>
        </p:txBody>
      </p:sp>
    </p:spTree>
    <p:extLst>
      <p:ext uri="{BB962C8B-B14F-4D97-AF65-F5344CB8AC3E}">
        <p14:creationId xmlns:p14="http://schemas.microsoft.com/office/powerpoint/2010/main" val="1875863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1166" y="973668"/>
            <a:ext cx="8405201" cy="1192016"/>
          </a:xfrm>
        </p:spPr>
        <p:txBody>
          <a:bodyPr/>
          <a:lstStyle/>
          <a:p>
            <a:r>
              <a:rPr lang="en-IN" b="1" dirty="0"/>
              <a:t>Advantages and Disadvantages of Database Management System</a:t>
            </a:r>
            <a:endParaRPr lang="en-IN" dirty="0"/>
          </a:p>
        </p:txBody>
      </p:sp>
      <p:sp>
        <p:nvSpPr>
          <p:cNvPr id="3" name="TextBox 2"/>
          <p:cNvSpPr txBox="1"/>
          <p:nvPr/>
        </p:nvSpPr>
        <p:spPr>
          <a:xfrm>
            <a:off x="320040" y="2515199"/>
            <a:ext cx="11652418" cy="4401205"/>
          </a:xfrm>
          <a:prstGeom prst="rect">
            <a:avLst/>
          </a:prstGeom>
          <a:noFill/>
        </p:spPr>
        <p:txBody>
          <a:bodyPr wrap="square" rtlCol="0">
            <a:spAutoFit/>
          </a:bodyPr>
          <a:lstStyle/>
          <a:p>
            <a:r>
              <a:rPr lang="en-IN" sz="2800" dirty="0"/>
              <a:t>We must evaluate whether there is any gain in using a DBMS over a situation where we do not use it. Let us summarize the advantages</a:t>
            </a:r>
            <a:r>
              <a:rPr lang="en-IN" sz="2800" dirty="0" smtClean="0"/>
              <a:t>.</a:t>
            </a:r>
            <a:r>
              <a:rPr lang="en-IN" sz="2800" dirty="0"/>
              <a:t> </a:t>
            </a:r>
          </a:p>
          <a:p>
            <a:r>
              <a:rPr lang="en-IN" sz="2800" b="1" dirty="0"/>
              <a:t>Reduction of Redundancy</a:t>
            </a:r>
            <a:r>
              <a:rPr lang="en-IN" sz="2800" dirty="0"/>
              <a:t>: This is perhaps the most significant advantage of using DBMS. Redundancy is the problem of storing the same data item in more one place.  Redundancy creates several problems like requiring extra storage space, entering same data more than once during data insertion, and deleting data from more than one place during deletion. Anomalies may occur in the database if insertion, deletion etc. are not done properly.</a:t>
            </a:r>
          </a:p>
        </p:txBody>
      </p:sp>
    </p:spTree>
    <p:extLst>
      <p:ext uri="{BB962C8B-B14F-4D97-AF65-F5344CB8AC3E}">
        <p14:creationId xmlns:p14="http://schemas.microsoft.com/office/powerpoint/2010/main" val="3428548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2846" y="973668"/>
            <a:ext cx="6393521" cy="1528900"/>
          </a:xfrm>
        </p:spPr>
        <p:txBody>
          <a:bodyPr/>
          <a:lstStyle/>
          <a:p>
            <a:r>
              <a:rPr lang="en-IN" b="1" dirty="0"/>
              <a:t>Sharing of Data:</a:t>
            </a:r>
            <a:endParaRPr lang="en-US" b="1" dirty="0"/>
          </a:p>
        </p:txBody>
      </p:sp>
      <p:sp>
        <p:nvSpPr>
          <p:cNvPr id="3" name="TextBox 2"/>
          <p:cNvSpPr txBox="1"/>
          <p:nvPr/>
        </p:nvSpPr>
        <p:spPr>
          <a:xfrm>
            <a:off x="320040" y="2665096"/>
            <a:ext cx="11652418" cy="1384995"/>
          </a:xfrm>
          <a:prstGeom prst="rect">
            <a:avLst/>
          </a:prstGeom>
          <a:noFill/>
        </p:spPr>
        <p:txBody>
          <a:bodyPr wrap="square" rtlCol="0">
            <a:spAutoFit/>
          </a:bodyPr>
          <a:lstStyle/>
          <a:p>
            <a:r>
              <a:rPr lang="en-IN" sz="2800" dirty="0" smtClean="0"/>
              <a:t>In </a:t>
            </a:r>
            <a:r>
              <a:rPr lang="en-IN" sz="2800" dirty="0"/>
              <a:t>a paper-based record keeping, data cannot be shared among many users. But in computerized DBMS, many users can share the same database if they are connected via a network</a:t>
            </a:r>
            <a:r>
              <a:rPr lang="en-IN" sz="2800" dirty="0" smtClean="0"/>
              <a:t>.</a:t>
            </a:r>
            <a:r>
              <a:rPr lang="en-IN" sz="2800" dirty="0"/>
              <a:t> </a:t>
            </a:r>
          </a:p>
        </p:txBody>
      </p:sp>
    </p:spTree>
    <p:extLst>
      <p:ext uri="{BB962C8B-B14F-4D97-AF65-F5344CB8AC3E}">
        <p14:creationId xmlns:p14="http://schemas.microsoft.com/office/powerpoint/2010/main" val="3428548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6240" y="973668"/>
            <a:ext cx="5710127" cy="1634778"/>
          </a:xfrm>
        </p:spPr>
        <p:txBody>
          <a:bodyPr/>
          <a:lstStyle/>
          <a:p>
            <a:r>
              <a:rPr lang="en-IN" b="1" dirty="0"/>
              <a:t>Data Integrity:</a:t>
            </a:r>
            <a:endParaRPr lang="en-US" b="1" dirty="0"/>
          </a:p>
        </p:txBody>
      </p:sp>
      <p:sp>
        <p:nvSpPr>
          <p:cNvPr id="3" name="TextBox 2"/>
          <p:cNvSpPr txBox="1"/>
          <p:nvPr/>
        </p:nvSpPr>
        <p:spPr>
          <a:xfrm>
            <a:off x="497223" y="2399176"/>
            <a:ext cx="11149498" cy="3046988"/>
          </a:xfrm>
          <a:prstGeom prst="rect">
            <a:avLst/>
          </a:prstGeom>
          <a:noFill/>
        </p:spPr>
        <p:txBody>
          <a:bodyPr wrap="square" rtlCol="0">
            <a:spAutoFit/>
          </a:bodyPr>
          <a:lstStyle/>
          <a:p>
            <a:r>
              <a:rPr lang="en-IN" sz="3200" dirty="0" smtClean="0"/>
              <a:t>We </a:t>
            </a:r>
            <a:r>
              <a:rPr lang="en-IN" sz="3200" dirty="0"/>
              <a:t>can maintain data integrity by specifying integrity constrains, which are rules and restrictions about what kind of data may be entered or manipulated within the database. This increases the reliability of the database as it can be guaranteed that no wrong data can exist within the database at any point of time. </a:t>
            </a:r>
          </a:p>
        </p:txBody>
      </p:sp>
    </p:spTree>
    <p:extLst>
      <p:ext uri="{BB962C8B-B14F-4D97-AF65-F5344CB8AC3E}">
        <p14:creationId xmlns:p14="http://schemas.microsoft.com/office/powerpoint/2010/main" val="1805185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7739" y="735923"/>
            <a:ext cx="5218276" cy="2180531"/>
          </a:xfrm>
        </p:spPr>
        <p:txBody>
          <a:bodyPr/>
          <a:lstStyle/>
          <a:p>
            <a:r>
              <a:rPr lang="en-IN" b="1" dirty="0"/>
              <a:t>Data security:</a:t>
            </a:r>
            <a:endParaRPr lang="en-IN" dirty="0"/>
          </a:p>
        </p:txBody>
      </p:sp>
      <p:sp>
        <p:nvSpPr>
          <p:cNvPr id="5" name="TextBox 4"/>
          <p:cNvSpPr txBox="1"/>
          <p:nvPr/>
        </p:nvSpPr>
        <p:spPr>
          <a:xfrm>
            <a:off x="419724" y="2143593"/>
            <a:ext cx="11437495" cy="4401205"/>
          </a:xfrm>
          <a:prstGeom prst="rect">
            <a:avLst/>
          </a:prstGeom>
          <a:noFill/>
        </p:spPr>
        <p:txBody>
          <a:bodyPr wrap="square" rtlCol="0">
            <a:spAutoFit/>
          </a:bodyPr>
          <a:lstStyle/>
          <a:p>
            <a:r>
              <a:rPr lang="en-IN" sz="2800" dirty="0" smtClean="0"/>
              <a:t>We </a:t>
            </a:r>
            <a:r>
              <a:rPr lang="en-IN" sz="2800" dirty="0"/>
              <a:t>can restrict certain people from accessing the database or allow them to see certain portion of the database while blocking sensitive information. This is not possible very easily in a paper-based record keeping</a:t>
            </a:r>
            <a:r>
              <a:rPr lang="en-IN" sz="2800" dirty="0" smtClean="0"/>
              <a:t>.</a:t>
            </a:r>
          </a:p>
          <a:p>
            <a:r>
              <a:rPr lang="en-IN" sz="2800" dirty="0"/>
              <a:t>No redundant data – Redundancy removed by data </a:t>
            </a:r>
            <a:r>
              <a:rPr lang="en-IN" sz="2800" dirty="0" err="1" smtClean="0"/>
              <a:t>normalization.Data</a:t>
            </a:r>
            <a:r>
              <a:rPr lang="en-IN" sz="2800" dirty="0" smtClean="0"/>
              <a:t> </a:t>
            </a:r>
            <a:r>
              <a:rPr lang="en-IN" sz="2800" dirty="0"/>
              <a:t>Consistency and Integrity – data normalization takes care of it too</a:t>
            </a:r>
          </a:p>
          <a:p>
            <a:r>
              <a:rPr lang="en-IN" sz="2800" dirty="0"/>
              <a:t>Secure – Each user has a different set of access</a:t>
            </a:r>
          </a:p>
          <a:p>
            <a:r>
              <a:rPr lang="en-IN" sz="2800" dirty="0"/>
              <a:t>Privacy – Limited </a:t>
            </a:r>
            <a:r>
              <a:rPr lang="en-IN" sz="2800" dirty="0" err="1" smtClean="0"/>
              <a:t>access.Easy</a:t>
            </a:r>
            <a:r>
              <a:rPr lang="en-IN" sz="2800" dirty="0" smtClean="0"/>
              <a:t> </a:t>
            </a:r>
            <a:r>
              <a:rPr lang="en-IN" sz="2800" dirty="0"/>
              <a:t>access to </a:t>
            </a:r>
            <a:r>
              <a:rPr lang="en-IN" sz="2800" dirty="0" err="1" smtClean="0"/>
              <a:t>data,Easy</a:t>
            </a:r>
            <a:r>
              <a:rPr lang="en-IN" sz="2800" dirty="0" smtClean="0"/>
              <a:t> </a:t>
            </a:r>
            <a:r>
              <a:rPr lang="en-IN" sz="2800" dirty="0"/>
              <a:t>recovery</a:t>
            </a:r>
          </a:p>
          <a:p>
            <a:r>
              <a:rPr lang="en-IN" sz="2800" dirty="0" smtClean="0"/>
              <a:t>Flexible</a:t>
            </a:r>
            <a:endParaRPr lang="en-IN" sz="3600" dirty="0"/>
          </a:p>
        </p:txBody>
      </p:sp>
    </p:spTree>
    <p:extLst>
      <p:ext uri="{BB962C8B-B14F-4D97-AF65-F5344CB8AC3E}">
        <p14:creationId xmlns:p14="http://schemas.microsoft.com/office/powerpoint/2010/main" val="1258420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1263" y="2310063"/>
            <a:ext cx="11106134" cy="4524315"/>
          </a:xfrm>
          <a:prstGeom prst="rect">
            <a:avLst/>
          </a:prstGeom>
        </p:spPr>
        <p:txBody>
          <a:bodyPr wrap="square">
            <a:spAutoFit/>
          </a:bodyPr>
          <a:lstStyle/>
          <a:p>
            <a:r>
              <a:rPr lang="en-IN" sz="2400" dirty="0" smtClean="0"/>
              <a:t>Few </a:t>
            </a:r>
            <a:r>
              <a:rPr lang="en-IN" sz="2400" dirty="0"/>
              <a:t>disadvantages of using DBMS.  </a:t>
            </a:r>
          </a:p>
          <a:p>
            <a:r>
              <a:rPr lang="en-IN" sz="2400" dirty="0"/>
              <a:t>As DBMS needs computers, we have to invest a good amount in acquiring the hardware, software, installation facilities and training of users</a:t>
            </a:r>
            <a:r>
              <a:rPr lang="en-IN" sz="2400" dirty="0" smtClean="0"/>
              <a:t>.</a:t>
            </a:r>
            <a:r>
              <a:rPr lang="en-IN" sz="2400" dirty="0"/>
              <a:t> </a:t>
            </a:r>
          </a:p>
          <a:p>
            <a:r>
              <a:rPr lang="en-IN" sz="2400" dirty="0"/>
              <a:t>We have to keep regular backups because a failure can occur any time. Taking backup is a lengthy process and the computer system cannot perform any other job at this time</a:t>
            </a:r>
            <a:r>
              <a:rPr lang="en-IN" sz="2400" dirty="0" smtClean="0"/>
              <a:t>.</a:t>
            </a:r>
            <a:r>
              <a:rPr lang="en-IN" sz="2400" dirty="0"/>
              <a:t> </a:t>
            </a:r>
          </a:p>
          <a:p>
            <a:r>
              <a:rPr lang="en-IN" sz="2400" dirty="0"/>
              <a:t>While data security system is a boon for using DBMS, it must be very robust. If someone can bypass the security system then the database would become open to any kind of mishandling</a:t>
            </a:r>
            <a:r>
              <a:rPr lang="en-IN" sz="2400" dirty="0" smtClean="0"/>
              <a:t>.</a:t>
            </a:r>
            <a:r>
              <a:rPr lang="en-IN" sz="2400" dirty="0"/>
              <a:t>  DBMS implementation cost is high compared to the file system</a:t>
            </a:r>
          </a:p>
          <a:p>
            <a:r>
              <a:rPr lang="en-IN" sz="2400" dirty="0"/>
              <a:t>Complexity: Database systems are complex to </a:t>
            </a:r>
            <a:r>
              <a:rPr lang="en-IN" sz="2400" dirty="0" smtClean="0"/>
              <a:t>understand</a:t>
            </a:r>
            <a:endParaRPr lang="en-IN" sz="2400" dirty="0"/>
          </a:p>
        </p:txBody>
      </p:sp>
      <p:sp>
        <p:nvSpPr>
          <p:cNvPr id="4" name="Title 3"/>
          <p:cNvSpPr>
            <a:spLocks noGrp="1"/>
          </p:cNvSpPr>
          <p:nvPr>
            <p:ph type="title"/>
          </p:nvPr>
        </p:nvSpPr>
        <p:spPr>
          <a:xfrm>
            <a:off x="2541069" y="973667"/>
            <a:ext cx="7375298" cy="1609587"/>
          </a:xfrm>
        </p:spPr>
        <p:txBody>
          <a:bodyPr/>
          <a:lstStyle/>
          <a:p>
            <a:r>
              <a:rPr lang="en-IN" dirty="0" smtClean="0"/>
              <a:t>         Disadvantage</a:t>
            </a:r>
            <a:endParaRPr lang="en-IN" dirty="0"/>
          </a:p>
        </p:txBody>
      </p:sp>
    </p:spTree>
    <p:extLst>
      <p:ext uri="{BB962C8B-B14F-4D97-AF65-F5344CB8AC3E}">
        <p14:creationId xmlns:p14="http://schemas.microsoft.com/office/powerpoint/2010/main" val="2573917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9098" y="1087654"/>
            <a:ext cx="7743445" cy="1578543"/>
          </a:xfrm>
        </p:spPr>
        <p:txBody>
          <a:bodyPr/>
          <a:lstStyle/>
          <a:p>
            <a:r>
              <a:rPr lang="en-IN" dirty="0"/>
              <a:t>Performance:</a:t>
            </a:r>
          </a:p>
        </p:txBody>
      </p:sp>
      <p:sp>
        <p:nvSpPr>
          <p:cNvPr id="3" name="Rectangle 2"/>
          <p:cNvSpPr/>
          <p:nvPr/>
        </p:nvSpPr>
        <p:spPr>
          <a:xfrm>
            <a:off x="576071" y="2386584"/>
            <a:ext cx="10846433" cy="3539430"/>
          </a:xfrm>
          <a:prstGeom prst="rect">
            <a:avLst/>
          </a:prstGeom>
        </p:spPr>
        <p:txBody>
          <a:bodyPr wrap="square">
            <a:spAutoFit/>
          </a:bodyPr>
          <a:lstStyle/>
          <a:p>
            <a:r>
              <a:rPr lang="en-IN" sz="3200" dirty="0" smtClean="0"/>
              <a:t>Database </a:t>
            </a:r>
            <a:r>
              <a:rPr lang="en-IN" sz="3200" dirty="0"/>
              <a:t>systems are generic, making them suitable for various applications. However this feature affect their performance for some applications</a:t>
            </a:r>
          </a:p>
          <a:p>
            <a:r>
              <a:rPr lang="en-IN" sz="3200" dirty="0"/>
              <a:t>Database languages are used for read, update and store data in a database. There are several such languages that can be used for this purpose; one of them is SQL (Structured Query Language).</a:t>
            </a:r>
          </a:p>
        </p:txBody>
      </p:sp>
    </p:spTree>
    <p:extLst>
      <p:ext uri="{BB962C8B-B14F-4D97-AF65-F5344CB8AC3E}">
        <p14:creationId xmlns:p14="http://schemas.microsoft.com/office/powerpoint/2010/main" val="1186997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777" y="760397"/>
            <a:ext cx="8934590" cy="1578068"/>
          </a:xfrm>
        </p:spPr>
        <p:txBody>
          <a:bodyPr/>
          <a:lstStyle/>
          <a:p>
            <a:r>
              <a:rPr lang="en-IN" sz="2800" b="1" dirty="0" smtClean="0"/>
              <a:t/>
            </a:r>
            <a:br>
              <a:rPr lang="en-IN" sz="2800" b="1" dirty="0" smtClean="0"/>
            </a:br>
            <a:r>
              <a:rPr lang="en-IN" sz="2800" b="1" dirty="0" smtClean="0"/>
              <a:t>Application of Database </a:t>
            </a:r>
            <a:r>
              <a:rPr lang="en-IN" sz="2800" b="1" dirty="0"/>
              <a:t>Management </a:t>
            </a:r>
            <a:r>
              <a:rPr lang="en-IN" sz="2800" b="1" dirty="0" smtClean="0"/>
              <a:t>Systems:</a:t>
            </a:r>
            <a:r>
              <a:rPr lang="en-IN" sz="2800" dirty="0"/>
              <a:t/>
            </a:r>
            <a:br>
              <a:rPr lang="en-IN" sz="2800" dirty="0"/>
            </a:br>
            <a:endParaRPr lang="en-IN" sz="2800" dirty="0"/>
          </a:p>
        </p:txBody>
      </p:sp>
      <p:sp>
        <p:nvSpPr>
          <p:cNvPr id="4" name="TextBox 3"/>
          <p:cNvSpPr txBox="1"/>
          <p:nvPr/>
        </p:nvSpPr>
        <p:spPr>
          <a:xfrm>
            <a:off x="524656" y="2338465"/>
            <a:ext cx="11167672" cy="3785652"/>
          </a:xfrm>
          <a:prstGeom prst="rect">
            <a:avLst/>
          </a:prstGeom>
          <a:noFill/>
        </p:spPr>
        <p:txBody>
          <a:bodyPr wrap="square" rtlCol="0">
            <a:spAutoFit/>
          </a:bodyPr>
          <a:lstStyle/>
          <a:p>
            <a:r>
              <a:rPr lang="en-IN" sz="2400" b="1" dirty="0" err="1" smtClean="0"/>
              <a:t>Telecom:</a:t>
            </a:r>
            <a:r>
              <a:rPr lang="en-IN" sz="2400" dirty="0" err="1" smtClean="0"/>
              <a:t>There</a:t>
            </a:r>
            <a:r>
              <a:rPr lang="en-IN" sz="2400" dirty="0" smtClean="0"/>
              <a:t> </a:t>
            </a:r>
            <a:r>
              <a:rPr lang="en-IN" sz="2400" dirty="0"/>
              <a:t>is a database to </a:t>
            </a:r>
            <a:r>
              <a:rPr lang="en-IN" sz="2400" dirty="0" smtClean="0"/>
              <a:t>keep </a:t>
            </a:r>
            <a:r>
              <a:rPr lang="en-IN" sz="2400" dirty="0"/>
              <a:t>track of the information regarding calls made, network usage, customer details etc. Without the database systems it is hard to maintain that huge amount of data that keeps updating every millisecond.</a:t>
            </a:r>
          </a:p>
          <a:p>
            <a:r>
              <a:rPr lang="en-IN" sz="2400" dirty="0"/>
              <a:t> </a:t>
            </a:r>
            <a:r>
              <a:rPr lang="en-IN" sz="2400" b="1" dirty="0" smtClean="0"/>
              <a:t>Industry</a:t>
            </a:r>
            <a:r>
              <a:rPr lang="en-IN" sz="2400" b="1" dirty="0"/>
              <a:t>:</a:t>
            </a:r>
            <a:r>
              <a:rPr lang="en-IN" sz="2400" dirty="0"/>
              <a:t> Where it is a manufacturing unit, warehouse or distribution centre, each one needs a database to keep the records of ins and outs. For example distribution centre should keep a track of the product units that supplied into the centre as well as the products that got delivered out from the distribution centre on each day; this is where DBMS comes into picture.</a:t>
            </a:r>
          </a:p>
        </p:txBody>
      </p:sp>
    </p:spTree>
    <p:extLst>
      <p:ext uri="{BB962C8B-B14F-4D97-AF65-F5344CB8AC3E}">
        <p14:creationId xmlns:p14="http://schemas.microsoft.com/office/powerpoint/2010/main" val="1591802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9360" y="1347952"/>
            <a:ext cx="6432188" cy="975425"/>
          </a:xfrm>
        </p:spPr>
        <p:txBody>
          <a:bodyPr/>
          <a:lstStyle/>
          <a:p>
            <a:r>
              <a:rPr lang="en-US" b="1" dirty="0" smtClean="0"/>
              <a:t> </a:t>
            </a:r>
            <a:r>
              <a:rPr lang="en-IN" b="1" dirty="0"/>
              <a:t>N</a:t>
            </a:r>
            <a:r>
              <a:rPr lang="en-IN" b="1" dirty="0" smtClean="0"/>
              <a:t>eed </a:t>
            </a:r>
            <a:r>
              <a:rPr lang="en-IN" b="1" dirty="0"/>
              <a:t>of DBMS?</a:t>
            </a:r>
            <a:endParaRPr lang="en-IN" dirty="0"/>
          </a:p>
        </p:txBody>
      </p:sp>
      <p:sp>
        <p:nvSpPr>
          <p:cNvPr id="3" name="TextBox 2"/>
          <p:cNvSpPr txBox="1"/>
          <p:nvPr/>
        </p:nvSpPr>
        <p:spPr>
          <a:xfrm>
            <a:off x="551793" y="2323377"/>
            <a:ext cx="11415354" cy="3785652"/>
          </a:xfrm>
          <a:prstGeom prst="rect">
            <a:avLst/>
          </a:prstGeom>
          <a:noFill/>
        </p:spPr>
        <p:txBody>
          <a:bodyPr wrap="square" rtlCol="0">
            <a:spAutoFit/>
          </a:bodyPr>
          <a:lstStyle/>
          <a:p>
            <a:r>
              <a:rPr lang="en-IN" sz="2400" dirty="0"/>
              <a:t>Database systems are basically developed for large amount of data. When dealing with huge amount of data, there are two things that require optimization: Storage of data and retrieval of data</a:t>
            </a:r>
            <a:r>
              <a:rPr lang="en-IN" sz="2400" dirty="0" smtClean="0"/>
              <a:t>.</a:t>
            </a:r>
            <a:r>
              <a:rPr lang="en-IN" sz="2400" dirty="0"/>
              <a:t> </a:t>
            </a:r>
            <a:endParaRPr lang="en-IN" sz="2400" dirty="0" smtClean="0"/>
          </a:p>
          <a:p>
            <a:r>
              <a:rPr lang="en-IN" sz="2400" dirty="0" smtClean="0"/>
              <a:t>Storage</a:t>
            </a:r>
            <a:r>
              <a:rPr lang="en-IN" sz="2400" dirty="0"/>
              <a:t>: According to the principles of database systems, the data is stored in such a way that it acquires lot less space </a:t>
            </a:r>
            <a:r>
              <a:rPr lang="en-IN" sz="2400" dirty="0" smtClean="0"/>
              <a:t>as, </a:t>
            </a:r>
            <a:r>
              <a:rPr lang="en-IN" sz="2400" dirty="0" smtClean="0"/>
              <a:t>duplicate data </a:t>
            </a:r>
            <a:r>
              <a:rPr lang="en-IN" sz="2400" dirty="0"/>
              <a:t>has been removed before storage. </a:t>
            </a:r>
            <a:endParaRPr lang="en-IN" sz="2400" dirty="0" smtClean="0"/>
          </a:p>
          <a:p>
            <a:r>
              <a:rPr lang="en-IN" sz="2400" dirty="0" smtClean="0"/>
              <a:t>Fast </a:t>
            </a:r>
            <a:r>
              <a:rPr lang="en-IN" sz="2400" dirty="0"/>
              <a:t>Retrieval of data: Along with storing the data in an optimized and systematic manner, it is also important that we retrieve the data quickly when needed. Database systems ensure that the data is retrieved as quickly as possible.</a:t>
            </a:r>
          </a:p>
        </p:txBody>
      </p:sp>
    </p:spTree>
    <p:extLst>
      <p:ext uri="{BB962C8B-B14F-4D97-AF65-F5344CB8AC3E}">
        <p14:creationId xmlns:p14="http://schemas.microsoft.com/office/powerpoint/2010/main" val="3122844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8830" y="1799924"/>
            <a:ext cx="8299323" cy="265718"/>
          </a:xfrm>
        </p:spPr>
        <p:txBody>
          <a:bodyPr/>
          <a:lstStyle/>
          <a:p>
            <a:r>
              <a:rPr lang="en-IN" sz="2400" b="1" dirty="0"/>
              <a:t>Application of Database Management Systems:</a:t>
            </a:r>
            <a:r>
              <a:rPr lang="en-IN" sz="2400" dirty="0"/>
              <a:t/>
            </a:r>
            <a:br>
              <a:rPr lang="en-IN" sz="2400" dirty="0"/>
            </a:br>
            <a:endParaRPr lang="en-IN" sz="2400" dirty="0"/>
          </a:p>
        </p:txBody>
      </p:sp>
      <p:sp>
        <p:nvSpPr>
          <p:cNvPr id="5" name="TextBox 4"/>
          <p:cNvSpPr txBox="1"/>
          <p:nvPr/>
        </p:nvSpPr>
        <p:spPr>
          <a:xfrm>
            <a:off x="625642" y="2223437"/>
            <a:ext cx="11066686" cy="4524315"/>
          </a:xfrm>
          <a:prstGeom prst="rect">
            <a:avLst/>
          </a:prstGeom>
          <a:noFill/>
        </p:spPr>
        <p:txBody>
          <a:bodyPr wrap="square" rtlCol="0">
            <a:spAutoFit/>
          </a:bodyPr>
          <a:lstStyle/>
          <a:p>
            <a:r>
              <a:rPr lang="en-IN" sz="2400" b="1" dirty="0"/>
              <a:t>Banking System:</a:t>
            </a:r>
            <a:r>
              <a:rPr lang="en-IN" sz="2400" dirty="0"/>
              <a:t> For storing customer info, tracking day to day credit and debit transactions, generating bank statements etc. All this work has been done with the help of Database management systems</a:t>
            </a:r>
            <a:r>
              <a:rPr lang="en-IN" sz="2400" dirty="0" smtClean="0"/>
              <a:t>.</a:t>
            </a:r>
            <a:r>
              <a:rPr lang="en-IN" sz="2400" dirty="0"/>
              <a:t> </a:t>
            </a:r>
          </a:p>
          <a:p>
            <a:r>
              <a:rPr lang="en-IN" sz="2400" b="1" dirty="0"/>
              <a:t>Education sector:</a:t>
            </a:r>
            <a:r>
              <a:rPr lang="en-IN" sz="2400" dirty="0"/>
              <a:t> Database systems are frequently used in schools and colleges to store and retrieve the data regarding student details, staff details, course details, exam details, payroll data, attendance details, fees details etc. There is a hell lot amount of inter-related data that needs to be stored and retrieved in an efficient manner.</a:t>
            </a:r>
          </a:p>
          <a:p>
            <a:r>
              <a:rPr lang="en-IN" sz="2400" dirty="0"/>
              <a:t> </a:t>
            </a:r>
            <a:r>
              <a:rPr lang="en-IN" sz="2400" b="1" dirty="0" smtClean="0"/>
              <a:t>Online </a:t>
            </a:r>
            <a:r>
              <a:rPr lang="en-IN" sz="2400" b="1" dirty="0"/>
              <a:t>shopping:</a:t>
            </a:r>
            <a:r>
              <a:rPr lang="en-IN" sz="2400" dirty="0"/>
              <a:t> You must be aware of the online shopping websites such as Amazon, Flipkart etc. These sites store the product information, your addresses and preferences, credit details and provide you the relevant list of products based on your query. </a:t>
            </a:r>
          </a:p>
        </p:txBody>
      </p:sp>
    </p:spTree>
    <p:extLst>
      <p:ext uri="{BB962C8B-B14F-4D97-AF65-F5344CB8AC3E}">
        <p14:creationId xmlns:p14="http://schemas.microsoft.com/office/powerpoint/2010/main" val="31104768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3154" y="1397001"/>
            <a:ext cx="8761413" cy="706964"/>
          </a:xfrm>
        </p:spPr>
        <p:txBody>
          <a:bodyPr/>
          <a:lstStyle/>
          <a:p>
            <a:r>
              <a:rPr lang="en-US" u="sng" dirty="0" smtClean="0"/>
              <a:t/>
            </a:r>
            <a:br>
              <a:rPr lang="en-US" u="sng" dirty="0" smtClean="0"/>
            </a:br>
            <a:r>
              <a:rPr lang="en-IN" b="1" dirty="0"/>
              <a:t>Drawbacks of File system:</a:t>
            </a:r>
            <a:r>
              <a:rPr lang="en-IN" dirty="0"/>
              <a:t/>
            </a:r>
            <a:br>
              <a:rPr lang="en-IN" dirty="0"/>
            </a:br>
            <a:endParaRPr lang="en-IN" dirty="0"/>
          </a:p>
        </p:txBody>
      </p:sp>
      <p:sp>
        <p:nvSpPr>
          <p:cNvPr id="5" name="TextBox 4"/>
          <p:cNvSpPr txBox="1"/>
          <p:nvPr/>
        </p:nvSpPr>
        <p:spPr>
          <a:xfrm>
            <a:off x="488846" y="2204526"/>
            <a:ext cx="11152682" cy="2677656"/>
          </a:xfrm>
          <a:prstGeom prst="rect">
            <a:avLst/>
          </a:prstGeom>
          <a:noFill/>
        </p:spPr>
        <p:txBody>
          <a:bodyPr wrap="square" rtlCol="0">
            <a:spAutoFit/>
          </a:bodyPr>
          <a:lstStyle/>
          <a:p>
            <a:r>
              <a:rPr lang="en-IN" sz="2400" b="1" dirty="0"/>
              <a:t>Data Isolation:</a:t>
            </a:r>
            <a:r>
              <a:rPr lang="en-IN" sz="2400" dirty="0"/>
              <a:t> Because data are scattered in various files, and files may be in different formats, writing new application programs to retrieve the appropriate data is difficult.</a:t>
            </a:r>
          </a:p>
          <a:p>
            <a:r>
              <a:rPr lang="en-IN" sz="2400" b="1" dirty="0"/>
              <a:t>Duplication of data</a:t>
            </a:r>
            <a:r>
              <a:rPr lang="en-IN" sz="2400" dirty="0"/>
              <a:t> – Redundant data</a:t>
            </a:r>
          </a:p>
          <a:p>
            <a:r>
              <a:rPr lang="en-IN" sz="2400" dirty="0"/>
              <a:t>Dependency on application programs – Changing files would lead to change in application programs.</a:t>
            </a:r>
          </a:p>
          <a:p>
            <a:r>
              <a:rPr lang="en-IN" sz="2400" dirty="0"/>
              <a:t>Advantage of DBMS over file </a:t>
            </a:r>
            <a:r>
              <a:rPr lang="en-IN" sz="2400" dirty="0" smtClean="0"/>
              <a:t>system</a:t>
            </a:r>
            <a:endParaRPr lang="en-IN" sz="2400" dirty="0"/>
          </a:p>
        </p:txBody>
      </p:sp>
    </p:spTree>
    <p:extLst>
      <p:ext uri="{BB962C8B-B14F-4D97-AF65-F5344CB8AC3E}">
        <p14:creationId xmlns:p14="http://schemas.microsoft.com/office/powerpoint/2010/main" val="23044363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868680"/>
            <a:ext cx="8846519" cy="811952"/>
          </a:xfrm>
        </p:spPr>
        <p:txBody>
          <a:bodyPr/>
          <a:lstStyle/>
          <a:p>
            <a:r>
              <a:rPr lang="en-US" u="sng" dirty="0" smtClean="0"/>
              <a:t/>
            </a:r>
            <a:br>
              <a:rPr lang="en-US" u="sng" dirty="0" smtClean="0"/>
            </a:br>
            <a:r>
              <a:rPr lang="en-US" u="sng" dirty="0" smtClean="0"/>
              <a:t>             </a:t>
            </a:r>
            <a:br>
              <a:rPr lang="en-US" u="sng" dirty="0" smtClean="0"/>
            </a:br>
            <a:r>
              <a:rPr lang="en-US" u="sng" dirty="0"/>
              <a:t> </a:t>
            </a:r>
            <a:r>
              <a:rPr lang="en-US" u="sng" dirty="0" smtClean="0"/>
              <a:t>              </a:t>
            </a:r>
            <a:r>
              <a:rPr lang="en-IN" dirty="0" smtClean="0"/>
              <a:t>Advantages </a:t>
            </a:r>
            <a:r>
              <a:rPr lang="en-IN" dirty="0"/>
              <a:t>of </a:t>
            </a:r>
            <a:r>
              <a:rPr lang="en-IN" dirty="0" smtClean="0"/>
              <a:t>DBM</a:t>
            </a:r>
            <a:endParaRPr lang="en-IN" dirty="0"/>
          </a:p>
        </p:txBody>
      </p:sp>
      <p:sp>
        <p:nvSpPr>
          <p:cNvPr id="4" name="TextBox 3"/>
          <p:cNvSpPr txBox="1"/>
          <p:nvPr/>
        </p:nvSpPr>
        <p:spPr>
          <a:xfrm>
            <a:off x="494675" y="2458387"/>
            <a:ext cx="11212643" cy="3170099"/>
          </a:xfrm>
          <a:prstGeom prst="rect">
            <a:avLst/>
          </a:prstGeom>
          <a:noFill/>
        </p:spPr>
        <p:txBody>
          <a:bodyPr wrap="square" rtlCol="0">
            <a:spAutoFit/>
          </a:bodyPr>
          <a:lstStyle/>
          <a:p>
            <a:r>
              <a:rPr lang="en-IN" sz="2000" b="1" dirty="0" smtClean="0"/>
              <a:t>Types </a:t>
            </a:r>
            <a:r>
              <a:rPr lang="en-IN" sz="2000" b="1" dirty="0"/>
              <a:t>of DBMS languages:</a:t>
            </a:r>
            <a:endParaRPr lang="en-IN" sz="2000" dirty="0"/>
          </a:p>
          <a:p>
            <a:r>
              <a:rPr lang="en-IN" sz="2000" b="1" dirty="0"/>
              <a:t> </a:t>
            </a:r>
            <a:r>
              <a:rPr lang="en-IN" sz="2000" dirty="0" smtClean="0"/>
              <a:t>Data </a:t>
            </a:r>
            <a:r>
              <a:rPr lang="en-IN" sz="2000" dirty="0"/>
              <a:t>Definition Language (DDL): DDL is used for specifying the database schema. Let’s take SQL for instance to categorize the statements that comes under DDL.</a:t>
            </a:r>
          </a:p>
          <a:p>
            <a:r>
              <a:rPr lang="en-IN" sz="2000" dirty="0"/>
              <a:t> </a:t>
            </a:r>
            <a:r>
              <a:rPr lang="en-IN" sz="2000" dirty="0" smtClean="0"/>
              <a:t>To </a:t>
            </a:r>
            <a:r>
              <a:rPr lang="en-IN" sz="2000" dirty="0"/>
              <a:t>create the database instance – CREATE</a:t>
            </a:r>
          </a:p>
          <a:p>
            <a:r>
              <a:rPr lang="en-IN" sz="2000" dirty="0"/>
              <a:t>To alter the structure of database – ALTER</a:t>
            </a:r>
          </a:p>
          <a:p>
            <a:r>
              <a:rPr lang="en-IN" sz="2000" dirty="0"/>
              <a:t>To drop database instances – DROP</a:t>
            </a:r>
          </a:p>
          <a:p>
            <a:r>
              <a:rPr lang="en-IN" sz="2000" dirty="0"/>
              <a:t>To delete tables in a database instance – TRUNCATE</a:t>
            </a:r>
          </a:p>
          <a:p>
            <a:r>
              <a:rPr lang="en-IN" sz="2000" dirty="0"/>
              <a:t>To rename database instances – RENAME</a:t>
            </a:r>
          </a:p>
          <a:p>
            <a:r>
              <a:rPr lang="en-IN" sz="2000" dirty="0"/>
              <a:t>All these commands specify or update the database schema that’s why they come under Data Definition language.</a:t>
            </a:r>
          </a:p>
        </p:txBody>
      </p:sp>
    </p:spTree>
    <p:extLst>
      <p:ext uri="{BB962C8B-B14F-4D97-AF65-F5344CB8AC3E}">
        <p14:creationId xmlns:p14="http://schemas.microsoft.com/office/powerpoint/2010/main" val="1611602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14" y="551793"/>
            <a:ext cx="8505353" cy="1269123"/>
          </a:xfrm>
        </p:spPr>
        <p:txBody>
          <a:bodyPr/>
          <a:lstStyle/>
          <a:p>
            <a:r>
              <a:rPr lang="en-US" u="sng" dirty="0" smtClean="0"/>
              <a:t/>
            </a:r>
            <a:br>
              <a:rPr lang="en-US" u="sng" dirty="0" smtClean="0"/>
            </a:br>
            <a:r>
              <a:rPr lang="en-US" u="sng" dirty="0" smtClean="0"/>
              <a:t>             </a:t>
            </a:r>
            <a:br>
              <a:rPr lang="en-US" u="sng" dirty="0" smtClean="0"/>
            </a:br>
            <a:r>
              <a:rPr lang="en-IN" b="1" dirty="0" smtClean="0"/>
              <a:t>Data </a:t>
            </a:r>
            <a:r>
              <a:rPr lang="en-IN" b="1" dirty="0"/>
              <a:t>Manipulation Language (DML)</a:t>
            </a:r>
            <a:r>
              <a:rPr lang="en-IN" dirty="0"/>
              <a:t>:</a:t>
            </a:r>
          </a:p>
        </p:txBody>
      </p:sp>
      <p:sp>
        <p:nvSpPr>
          <p:cNvPr id="4" name="TextBox 3"/>
          <p:cNvSpPr txBox="1"/>
          <p:nvPr/>
        </p:nvSpPr>
        <p:spPr>
          <a:xfrm>
            <a:off x="494675" y="2458387"/>
            <a:ext cx="11212643" cy="2862322"/>
          </a:xfrm>
          <a:prstGeom prst="rect">
            <a:avLst/>
          </a:prstGeom>
          <a:noFill/>
        </p:spPr>
        <p:txBody>
          <a:bodyPr wrap="square" rtlCol="0">
            <a:spAutoFit/>
          </a:bodyPr>
          <a:lstStyle/>
          <a:p>
            <a:r>
              <a:rPr lang="en-IN" sz="2000" dirty="0" smtClean="0"/>
              <a:t>DML </a:t>
            </a:r>
            <a:r>
              <a:rPr lang="en-IN" sz="2000" dirty="0"/>
              <a:t>is used for accessing and manipulating data in a database.</a:t>
            </a:r>
          </a:p>
          <a:p>
            <a:r>
              <a:rPr lang="en-IN" sz="2000" dirty="0" smtClean="0"/>
              <a:t>To </a:t>
            </a:r>
            <a:r>
              <a:rPr lang="en-IN" sz="2000" dirty="0"/>
              <a:t>read records from table(s) – SELECT</a:t>
            </a:r>
          </a:p>
          <a:p>
            <a:r>
              <a:rPr lang="en-IN" sz="2000" dirty="0"/>
              <a:t>To insert record(s) into the table(s) – INSERT</a:t>
            </a:r>
          </a:p>
          <a:p>
            <a:r>
              <a:rPr lang="en-IN" sz="2000" dirty="0"/>
              <a:t>Update the data in table(s) – UPDATE</a:t>
            </a:r>
          </a:p>
          <a:p>
            <a:r>
              <a:rPr lang="en-IN" sz="2000" dirty="0"/>
              <a:t>Delete all the records from the table – DELETE</a:t>
            </a:r>
          </a:p>
          <a:p>
            <a:r>
              <a:rPr lang="en-IN" sz="2000" dirty="0"/>
              <a:t> </a:t>
            </a:r>
            <a:r>
              <a:rPr lang="en-IN" sz="2000" b="1" dirty="0" smtClean="0"/>
              <a:t>Data </a:t>
            </a:r>
            <a:r>
              <a:rPr lang="en-IN" sz="2000" b="1" dirty="0"/>
              <a:t>Control language (DCL</a:t>
            </a:r>
            <a:r>
              <a:rPr lang="en-IN" sz="2000" b="1" dirty="0" smtClean="0"/>
              <a:t>)</a:t>
            </a:r>
            <a:r>
              <a:rPr lang="en-IN" sz="2000" dirty="0" smtClean="0"/>
              <a:t>:</a:t>
            </a:r>
          </a:p>
          <a:p>
            <a:r>
              <a:rPr lang="en-IN" sz="2000" dirty="0" smtClean="0"/>
              <a:t>DCL </a:t>
            </a:r>
            <a:r>
              <a:rPr lang="en-IN" sz="2000" dirty="0"/>
              <a:t>is used for granting and revoking user access on a database </a:t>
            </a:r>
          </a:p>
          <a:p>
            <a:r>
              <a:rPr lang="en-IN" sz="2000" dirty="0" smtClean="0"/>
              <a:t>To </a:t>
            </a:r>
            <a:r>
              <a:rPr lang="en-IN" sz="2000" dirty="0"/>
              <a:t>grant access to user – GRANT</a:t>
            </a:r>
          </a:p>
          <a:p>
            <a:r>
              <a:rPr lang="en-IN" sz="2000" dirty="0"/>
              <a:t>To revoke access from user – REVOKE</a:t>
            </a:r>
          </a:p>
        </p:txBody>
      </p:sp>
    </p:spTree>
    <p:extLst>
      <p:ext uri="{BB962C8B-B14F-4D97-AF65-F5344CB8AC3E}">
        <p14:creationId xmlns:p14="http://schemas.microsoft.com/office/powerpoint/2010/main" val="1740548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5738" y="1332185"/>
            <a:ext cx="8678917" cy="670035"/>
          </a:xfrm>
        </p:spPr>
        <p:txBody>
          <a:bodyPr/>
          <a:lstStyle/>
          <a:p>
            <a:r>
              <a:rPr lang="en-IN" b="1" dirty="0" smtClean="0"/>
              <a:t>		What </a:t>
            </a:r>
            <a:r>
              <a:rPr lang="en-IN" b="1" dirty="0"/>
              <a:t>is a Database?</a:t>
            </a:r>
            <a:endParaRPr lang="en-IN" dirty="0"/>
          </a:p>
        </p:txBody>
      </p:sp>
      <p:sp>
        <p:nvSpPr>
          <p:cNvPr id="3" name="TextBox 2"/>
          <p:cNvSpPr txBox="1"/>
          <p:nvPr/>
        </p:nvSpPr>
        <p:spPr>
          <a:xfrm>
            <a:off x="368308" y="2683389"/>
            <a:ext cx="11432962" cy="3539430"/>
          </a:xfrm>
          <a:prstGeom prst="rect">
            <a:avLst/>
          </a:prstGeom>
          <a:noFill/>
        </p:spPr>
        <p:txBody>
          <a:bodyPr wrap="square" rtlCol="0">
            <a:spAutoFit/>
          </a:bodyPr>
          <a:lstStyle/>
          <a:p>
            <a:r>
              <a:rPr lang="en-IN" sz="2800" dirty="0"/>
              <a:t>To find out what database </a:t>
            </a:r>
            <a:r>
              <a:rPr lang="en-IN" sz="2800" dirty="0" smtClean="0"/>
              <a:t>is? We </a:t>
            </a:r>
            <a:r>
              <a:rPr lang="en-IN" sz="2800" dirty="0"/>
              <a:t>have to start from data, which is the basic building block of any DBMS</a:t>
            </a:r>
            <a:r>
              <a:rPr lang="en-IN" sz="2800" dirty="0" smtClean="0"/>
              <a:t>.</a:t>
            </a:r>
            <a:r>
              <a:rPr lang="en-IN" sz="2800" dirty="0"/>
              <a:t> </a:t>
            </a:r>
          </a:p>
          <a:p>
            <a:r>
              <a:rPr lang="en-IN" sz="2800" b="1" dirty="0"/>
              <a:t>Data:</a:t>
            </a:r>
            <a:r>
              <a:rPr lang="en-IN" sz="2800" dirty="0"/>
              <a:t> Data may be anything it may be Facts, figures, statistics etc. having no particular meaning (e.g. 1, </a:t>
            </a:r>
            <a:r>
              <a:rPr lang="en-IN" sz="2800" dirty="0" smtClean="0"/>
              <a:t>2, 3,ABC</a:t>
            </a:r>
            <a:r>
              <a:rPr lang="en-IN" sz="2800" dirty="0"/>
              <a:t>, </a:t>
            </a:r>
            <a:r>
              <a:rPr lang="en-IN" sz="2800" dirty="0" smtClean="0"/>
              <a:t>19,20 </a:t>
            </a:r>
            <a:r>
              <a:rPr lang="en-IN" sz="2800" dirty="0"/>
              <a:t>etc.).</a:t>
            </a:r>
          </a:p>
          <a:p>
            <a:r>
              <a:rPr lang="en-IN" sz="2800" b="1" dirty="0"/>
              <a:t>Record:</a:t>
            </a:r>
            <a:r>
              <a:rPr lang="en-IN" sz="2800" dirty="0"/>
              <a:t> Collection of related data </a:t>
            </a:r>
            <a:r>
              <a:rPr lang="en-IN" sz="2800" dirty="0" smtClean="0"/>
              <a:t>items. </a:t>
            </a:r>
            <a:endParaRPr lang="en-IN" sz="2800" dirty="0"/>
          </a:p>
          <a:p>
            <a:r>
              <a:rPr lang="en-IN" sz="2800" b="1" dirty="0"/>
              <a:t>Table or Relation:</a:t>
            </a:r>
            <a:r>
              <a:rPr lang="en-IN" sz="2800" dirty="0"/>
              <a:t> Collection of related records.</a:t>
            </a:r>
          </a:p>
          <a:p>
            <a:r>
              <a:rPr lang="en-IN" sz="2800" dirty="0"/>
              <a:t>The columns of this relation are called Fields, Attributes or Domains. The rows are called Tuples or Records</a:t>
            </a:r>
            <a:r>
              <a:rPr lang="en-IN" sz="2800" dirty="0" smtClean="0"/>
              <a:t>.</a:t>
            </a:r>
            <a:endParaRPr lang="en-IN" sz="2800" dirty="0"/>
          </a:p>
        </p:txBody>
      </p:sp>
    </p:spTree>
    <p:extLst>
      <p:ext uri="{BB962C8B-B14F-4D97-AF65-F5344CB8AC3E}">
        <p14:creationId xmlns:p14="http://schemas.microsoft.com/office/powerpoint/2010/main" val="296690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8328" y="2548478"/>
            <a:ext cx="11432962" cy="3785652"/>
          </a:xfrm>
          <a:prstGeom prst="rect">
            <a:avLst/>
          </a:prstGeom>
          <a:noFill/>
        </p:spPr>
        <p:txBody>
          <a:bodyPr wrap="square" rtlCol="0">
            <a:spAutoFit/>
          </a:bodyPr>
          <a:lstStyle/>
          <a:p>
            <a:r>
              <a:rPr lang="en-IN" sz="2400" dirty="0" smtClean="0"/>
              <a:t>Collection </a:t>
            </a:r>
            <a:r>
              <a:rPr lang="en-IN" sz="2400" dirty="0"/>
              <a:t>of related relations. </a:t>
            </a:r>
          </a:p>
          <a:p>
            <a:r>
              <a:rPr lang="en-IN" sz="2400" dirty="0"/>
              <a:t>The word schema means arrangement – how we want to arrange things that we have to store. </a:t>
            </a:r>
          </a:p>
          <a:p>
            <a:r>
              <a:rPr lang="en-IN" sz="2400" dirty="0" smtClean="0"/>
              <a:t>The </a:t>
            </a:r>
            <a:r>
              <a:rPr lang="en-IN" sz="2400" dirty="0"/>
              <a:t>lowest level, called the Internal or Physical schema, deals with the description of how raw data items (like 1, ABC, KOL, H2 etc.) are stored in the physical storage (Hard Disc, CD, Tape Drive etc.). It also describes the data type of these data items, the size of the items in the storage media, the location (physical address) of the items in the storage device and so on. This schema is useful for database application developers and database administrator.</a:t>
            </a:r>
          </a:p>
        </p:txBody>
      </p:sp>
      <p:sp>
        <p:nvSpPr>
          <p:cNvPr id="4" name="Title 3"/>
          <p:cNvSpPr>
            <a:spLocks noGrp="1"/>
          </p:cNvSpPr>
          <p:nvPr>
            <p:ph type="title"/>
          </p:nvPr>
        </p:nvSpPr>
        <p:spPr/>
        <p:txBody>
          <a:bodyPr/>
          <a:lstStyle/>
          <a:p>
            <a:r>
              <a:rPr lang="en-IN" dirty="0" smtClean="0"/>
              <a:t>Database</a:t>
            </a:r>
            <a:endParaRPr lang="en-IN" dirty="0"/>
          </a:p>
        </p:txBody>
      </p:sp>
    </p:spTree>
    <p:extLst>
      <p:ext uri="{BB962C8B-B14F-4D97-AF65-F5344CB8AC3E}">
        <p14:creationId xmlns:p14="http://schemas.microsoft.com/office/powerpoint/2010/main" val="2966901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Database ….</a:t>
            </a:r>
            <a:r>
              <a:rPr lang="en-US" b="1" dirty="0" err="1" smtClean="0"/>
              <a:t>contd</a:t>
            </a:r>
            <a:r>
              <a:rPr lang="en-US" b="1" dirty="0" smtClean="0"/>
              <a:t>….</a:t>
            </a:r>
            <a:endParaRPr lang="en-US" b="1" dirty="0"/>
          </a:p>
        </p:txBody>
      </p:sp>
      <p:sp>
        <p:nvSpPr>
          <p:cNvPr id="3" name="TextBox 2"/>
          <p:cNvSpPr txBox="1"/>
          <p:nvPr/>
        </p:nvSpPr>
        <p:spPr>
          <a:xfrm>
            <a:off x="738654" y="2324579"/>
            <a:ext cx="10863736" cy="3416320"/>
          </a:xfrm>
          <a:prstGeom prst="rect">
            <a:avLst/>
          </a:prstGeom>
          <a:noFill/>
        </p:spPr>
        <p:txBody>
          <a:bodyPr wrap="square" rtlCol="0">
            <a:spAutoFit/>
          </a:bodyPr>
          <a:lstStyle/>
          <a:p>
            <a:r>
              <a:rPr lang="en-IN" sz="2400" dirty="0"/>
              <a:t>The middle level is known as the Conceptual or Logical Schema, and deals with the structure of the entire database. Please note that at this level we are not interested with the raw data items anymore, we are interested with the structure of the database. This means we want to know the information about the attributes of each table, the common attributes in different tables that help them to be combined, what kind of data can be input into these attributes, and so on. Conceptual or Logical schema is very useful for database administrators whose responsibility is to maintain the entire database.</a:t>
            </a:r>
          </a:p>
        </p:txBody>
      </p:sp>
    </p:spTree>
    <p:extLst>
      <p:ext uri="{BB962C8B-B14F-4D97-AF65-F5344CB8AC3E}">
        <p14:creationId xmlns:p14="http://schemas.microsoft.com/office/powerpoint/2010/main" val="402800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Database …… </a:t>
            </a:r>
            <a:r>
              <a:rPr lang="en-US" b="1" dirty="0" err="1" smtClean="0"/>
              <a:t>contd</a:t>
            </a:r>
            <a:r>
              <a:rPr lang="en-US" b="1" dirty="0" smtClean="0"/>
              <a:t>…….</a:t>
            </a:r>
            <a:endParaRPr lang="en-US" b="1" dirty="0"/>
          </a:p>
        </p:txBody>
      </p:sp>
      <p:sp>
        <p:nvSpPr>
          <p:cNvPr id="3" name="TextBox 2"/>
          <p:cNvSpPr txBox="1"/>
          <p:nvPr/>
        </p:nvSpPr>
        <p:spPr>
          <a:xfrm>
            <a:off x="194873" y="2249126"/>
            <a:ext cx="11812248" cy="3970318"/>
          </a:xfrm>
          <a:prstGeom prst="rect">
            <a:avLst/>
          </a:prstGeom>
          <a:noFill/>
        </p:spPr>
        <p:txBody>
          <a:bodyPr wrap="square" rtlCol="0">
            <a:spAutoFit/>
          </a:bodyPr>
          <a:lstStyle/>
          <a:p>
            <a:r>
              <a:rPr lang="en-IN" sz="2800" dirty="0"/>
              <a:t>The highest level of abstraction is the External or View Schema. This is targeted for the end users. Now, an end user does not need to know everything about the structure of the entire database, rather than the amount of details he/she needs to work with. We may not want the end user to become confused with astounding amount of details by allowing him/her to have a look at the entire database, or we may also not allow this for the purpose of security, where sensitive information must remain hidden from unwanted persons. </a:t>
            </a:r>
          </a:p>
        </p:txBody>
      </p:sp>
    </p:spTree>
    <p:extLst>
      <p:ext uri="{BB962C8B-B14F-4D97-AF65-F5344CB8AC3E}">
        <p14:creationId xmlns:p14="http://schemas.microsoft.com/office/powerpoint/2010/main" val="1572201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 EXAMPLE CONTD…….</a:t>
            </a:r>
            <a:endParaRPr lang="en-US" b="1" dirty="0"/>
          </a:p>
        </p:txBody>
      </p:sp>
      <p:sp>
        <p:nvSpPr>
          <p:cNvPr id="3" name="TextBox 2"/>
          <p:cNvSpPr txBox="1"/>
          <p:nvPr/>
        </p:nvSpPr>
        <p:spPr>
          <a:xfrm>
            <a:off x="512064" y="2760583"/>
            <a:ext cx="11311128" cy="2792111"/>
          </a:xfrm>
          <a:prstGeom prst="rect">
            <a:avLst/>
          </a:prstGeom>
          <a:noFill/>
        </p:spPr>
        <p:txBody>
          <a:bodyPr wrap="square" rtlCol="0">
            <a:spAutoFit/>
          </a:bodyPr>
          <a:lstStyle/>
          <a:p>
            <a:pPr lvl="0">
              <a:lnSpc>
                <a:spcPct val="150000"/>
              </a:lnSpc>
            </a:pPr>
            <a:r>
              <a:rPr lang="en-US" sz="2400" dirty="0"/>
              <a:t>The rearrangement is taking place from left to right.</a:t>
            </a:r>
            <a:endParaRPr lang="en-IN" sz="2400" dirty="0"/>
          </a:p>
          <a:p>
            <a:pPr lvl="0">
              <a:lnSpc>
                <a:spcPct val="150000"/>
              </a:lnSpc>
            </a:pPr>
            <a:r>
              <a:rPr lang="en-US" sz="2400" dirty="0"/>
              <a:t>The rearrangement is taking place one word at a time.</a:t>
            </a:r>
            <a:endParaRPr lang="en-IN" sz="2400" dirty="0"/>
          </a:p>
          <a:p>
            <a:pPr lvl="0">
              <a:lnSpc>
                <a:spcPct val="150000"/>
              </a:lnSpc>
            </a:pPr>
            <a:r>
              <a:rPr lang="en-US" sz="2400" dirty="0"/>
              <a:t>The rearrangement is done on the basis of decreasing alphabetic order.</a:t>
            </a:r>
            <a:endParaRPr lang="en-IN" sz="2400" dirty="0"/>
          </a:p>
          <a:p>
            <a:pPr>
              <a:lnSpc>
                <a:spcPct val="150000"/>
              </a:lnSpc>
            </a:pPr>
            <a:r>
              <a:rPr lang="en-US" sz="2400" dirty="0"/>
              <a:t>NOTE: To understand the pattern, often it is sufficient to look at the input, 1</a:t>
            </a:r>
            <a:r>
              <a:rPr lang="en-US" sz="2400" baseline="30000" dirty="0"/>
              <a:t>st</a:t>
            </a:r>
            <a:r>
              <a:rPr lang="en-US" sz="2400" dirty="0"/>
              <a:t>, 2</a:t>
            </a:r>
            <a:r>
              <a:rPr lang="en-US" sz="2400" baseline="30000" dirty="0"/>
              <a:t>nd</a:t>
            </a:r>
            <a:r>
              <a:rPr lang="en-US" sz="2400" dirty="0"/>
              <a:t> and final steps of the arrangement</a:t>
            </a:r>
            <a:r>
              <a:rPr lang="en-US" sz="2400" dirty="0" smtClean="0"/>
              <a:t>.</a:t>
            </a:r>
            <a:endParaRPr lang="en-IN" sz="2400" dirty="0"/>
          </a:p>
        </p:txBody>
      </p:sp>
    </p:spTree>
    <p:extLst>
      <p:ext uri="{BB962C8B-B14F-4D97-AF65-F5344CB8AC3E}">
        <p14:creationId xmlns:p14="http://schemas.microsoft.com/office/powerpoint/2010/main" val="306705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5448" y="1292772"/>
            <a:ext cx="6920919" cy="1213944"/>
          </a:xfrm>
        </p:spPr>
        <p:txBody>
          <a:bodyPr/>
          <a:lstStyle/>
          <a:p>
            <a:r>
              <a:rPr lang="en-IN" b="1" dirty="0"/>
              <a:t>Database Administrator</a:t>
            </a:r>
            <a:endParaRPr lang="en-IN" dirty="0"/>
          </a:p>
        </p:txBody>
      </p:sp>
      <p:sp>
        <p:nvSpPr>
          <p:cNvPr id="3" name="TextBox 2"/>
          <p:cNvSpPr txBox="1"/>
          <p:nvPr/>
        </p:nvSpPr>
        <p:spPr>
          <a:xfrm>
            <a:off x="378372" y="2356945"/>
            <a:ext cx="11463857" cy="3785652"/>
          </a:xfrm>
          <a:prstGeom prst="rect">
            <a:avLst/>
          </a:prstGeom>
          <a:noFill/>
        </p:spPr>
        <p:txBody>
          <a:bodyPr wrap="square" rtlCol="0">
            <a:spAutoFit/>
          </a:bodyPr>
          <a:lstStyle/>
          <a:p>
            <a:r>
              <a:rPr lang="en-IN" sz="2400" dirty="0"/>
              <a:t>The Database Administrator, commonly known as DBA, is the person (or a group of persons) responsible for the wellbeing of the database management system. S/he has the flowing functions and responsibilities regarding database management</a:t>
            </a:r>
            <a:r>
              <a:rPr lang="en-IN" sz="2400" dirty="0" smtClean="0"/>
              <a:t>:</a:t>
            </a:r>
            <a:r>
              <a:rPr lang="en-IN" sz="2400" dirty="0"/>
              <a:t> </a:t>
            </a:r>
          </a:p>
          <a:p>
            <a:r>
              <a:rPr lang="en-IN" sz="2400" dirty="0"/>
              <a:t>The database administrator may want to create custom made tables, keeping in mind the specific kind of need for each user. These tables are also known as virtual tables, because they have no separate physical existence. They are crated dynamically for the users at runtime. The database administrator may create a virtual table with only for needed attributes, only for the use of this manager.</a:t>
            </a:r>
          </a:p>
        </p:txBody>
      </p:sp>
    </p:spTree>
    <p:extLst>
      <p:ext uri="{BB962C8B-B14F-4D97-AF65-F5344CB8AC3E}">
        <p14:creationId xmlns:p14="http://schemas.microsoft.com/office/powerpoint/2010/main" val="306705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9184" y="2223492"/>
            <a:ext cx="11378098" cy="3108543"/>
          </a:xfrm>
          <a:prstGeom prst="rect">
            <a:avLst/>
          </a:prstGeom>
          <a:noFill/>
        </p:spPr>
        <p:txBody>
          <a:bodyPr wrap="square" rtlCol="0">
            <a:spAutoFit/>
          </a:bodyPr>
          <a:lstStyle/>
          <a:p>
            <a:r>
              <a:rPr lang="en-IN" sz="2800" dirty="0"/>
              <a:t>Definition of the schema, the architecture of the three levels of the data abstraction, data independence.</a:t>
            </a:r>
          </a:p>
          <a:p>
            <a:r>
              <a:rPr lang="en-IN" sz="2800" dirty="0"/>
              <a:t>Modification of the defined schema as and when required.</a:t>
            </a:r>
          </a:p>
          <a:p>
            <a:r>
              <a:rPr lang="en-IN" sz="2800" dirty="0"/>
              <a:t>Definition of the storage structure i.e. and access method of the data stored i.e. sequential, indexed or direct.</a:t>
            </a:r>
          </a:p>
          <a:p>
            <a:r>
              <a:rPr lang="en-IN" sz="2800" dirty="0"/>
              <a:t>Creating new </a:t>
            </a:r>
            <a:r>
              <a:rPr lang="en-IN" sz="2800" dirty="0" smtClean="0"/>
              <a:t>user-id</a:t>
            </a:r>
            <a:r>
              <a:rPr lang="en-IN" sz="2800" dirty="0"/>
              <a:t>, password etc., and also creating the access permissions that each user can or cannot enjoy. </a:t>
            </a:r>
          </a:p>
        </p:txBody>
      </p:sp>
      <p:sp>
        <p:nvSpPr>
          <p:cNvPr id="4" name="Title 1"/>
          <p:cNvSpPr txBox="1">
            <a:spLocks/>
          </p:cNvSpPr>
          <p:nvPr/>
        </p:nvSpPr>
        <p:spPr bwMode="gray">
          <a:xfrm>
            <a:off x="2412124" y="1237593"/>
            <a:ext cx="7504243" cy="1269123"/>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b="1" dirty="0" smtClean="0"/>
              <a:t>Database Administrator..</a:t>
            </a:r>
            <a:r>
              <a:rPr lang="en-IN" b="1" dirty="0" err="1" smtClean="0"/>
              <a:t>contd</a:t>
            </a:r>
            <a:r>
              <a:rPr lang="en-IN" b="1" dirty="0" smtClean="0"/>
              <a:t>…</a:t>
            </a:r>
            <a:endParaRPr lang="en-IN" dirty="0"/>
          </a:p>
        </p:txBody>
      </p:sp>
    </p:spTree>
    <p:extLst>
      <p:ext uri="{BB962C8B-B14F-4D97-AF65-F5344CB8AC3E}">
        <p14:creationId xmlns:p14="http://schemas.microsoft.com/office/powerpoint/2010/main" val="31934549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400</TotalTime>
  <Words>1409</Words>
  <Application>Microsoft Office PowerPoint</Application>
  <PresentationFormat>Widescreen</PresentationFormat>
  <Paragraphs>101</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Century Gothic</vt:lpstr>
      <vt:lpstr>Wingdings 3</vt:lpstr>
      <vt:lpstr>Ion Boardroom</vt:lpstr>
      <vt:lpstr> DBMS</vt:lpstr>
      <vt:lpstr> Need of DBMS?</vt:lpstr>
      <vt:lpstr>  What is a Database?</vt:lpstr>
      <vt:lpstr>Database</vt:lpstr>
      <vt:lpstr>Database ….contd….</vt:lpstr>
      <vt:lpstr>Database …… contd…….</vt:lpstr>
      <vt:lpstr>INPUT-OUTPUT EXAMPLE CONTD…….</vt:lpstr>
      <vt:lpstr>Database Administrator</vt:lpstr>
      <vt:lpstr>PowerPoint Presentation</vt:lpstr>
      <vt:lpstr>Database Administrator..contd…</vt:lpstr>
      <vt:lpstr>Database Administrator..contd…</vt:lpstr>
      <vt:lpstr>Data Independence</vt:lpstr>
      <vt:lpstr>Advantages and Disadvantages of Database Management System</vt:lpstr>
      <vt:lpstr>Sharing of Data:</vt:lpstr>
      <vt:lpstr>Data Integrity:</vt:lpstr>
      <vt:lpstr>Data security:</vt:lpstr>
      <vt:lpstr>         Disadvantage</vt:lpstr>
      <vt:lpstr>Performance:</vt:lpstr>
      <vt:lpstr> Application of Database Management Systems: </vt:lpstr>
      <vt:lpstr>Application of Database Management Systems: </vt:lpstr>
      <vt:lpstr> Drawbacks of File system: </vt:lpstr>
      <vt:lpstr>                              Advantages of DBM</vt:lpstr>
      <vt:lpstr>               Data Manipulation Language (DML):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ANTONYM</dc:title>
  <dc:creator>Lenovo</dc:creator>
  <cp:lastModifiedBy>Windows User</cp:lastModifiedBy>
  <cp:revision>106</cp:revision>
  <dcterms:created xsi:type="dcterms:W3CDTF">2018-04-07T10:23:28Z</dcterms:created>
  <dcterms:modified xsi:type="dcterms:W3CDTF">2018-04-14T13:57:23Z</dcterms:modified>
</cp:coreProperties>
</file>