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5" r:id="rId2"/>
    <p:sldId id="279" r:id="rId3"/>
    <p:sldId id="266" r:id="rId4"/>
    <p:sldId id="267" r:id="rId5"/>
    <p:sldId id="268" r:id="rId6"/>
    <p:sldId id="269" r:id="rId7"/>
    <p:sldId id="270" r:id="rId8"/>
    <p:sldId id="271" r:id="rId9"/>
    <p:sldId id="272" r:id="rId10"/>
    <p:sldId id="273" r:id="rId11"/>
    <p:sldId id="28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103" autoAdjust="0"/>
  </p:normalViewPr>
  <p:slideViewPr>
    <p:cSldViewPr snapToGrid="0">
      <p:cViewPr varScale="1">
        <p:scale>
          <a:sx n="81" d="100"/>
          <a:sy n="81" d="100"/>
        </p:scale>
        <p:origin x="10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4/14/2018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4/14/2018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4/14/2018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4/14/2018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4/14/2018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4/14/2018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4/14/2018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1166" y="973668"/>
            <a:ext cx="8405201" cy="1192016"/>
          </a:xfrm>
        </p:spPr>
        <p:txBody>
          <a:bodyPr/>
          <a:lstStyle/>
          <a:p>
            <a:r>
              <a:rPr lang="en-IN" b="1" dirty="0"/>
              <a:t>Advantages and Disadvantages of Database Management System</a:t>
            </a:r>
            <a:endParaRPr lang="en-IN" dirty="0"/>
          </a:p>
        </p:txBody>
      </p:sp>
      <p:sp>
        <p:nvSpPr>
          <p:cNvPr id="3" name="TextBox 2"/>
          <p:cNvSpPr txBox="1"/>
          <p:nvPr/>
        </p:nvSpPr>
        <p:spPr>
          <a:xfrm>
            <a:off x="320040" y="2515199"/>
            <a:ext cx="11652418" cy="4401205"/>
          </a:xfrm>
          <a:prstGeom prst="rect">
            <a:avLst/>
          </a:prstGeom>
          <a:noFill/>
        </p:spPr>
        <p:txBody>
          <a:bodyPr wrap="square" rtlCol="0">
            <a:spAutoFit/>
          </a:bodyPr>
          <a:lstStyle/>
          <a:p>
            <a:r>
              <a:rPr lang="en-IN" sz="2800" dirty="0"/>
              <a:t>We must evaluate whether there is any gain in using a DBMS over a situation where we do not use it. Let us summarize the advantages</a:t>
            </a:r>
            <a:r>
              <a:rPr lang="en-IN" sz="2800" dirty="0" smtClean="0"/>
              <a:t>.</a:t>
            </a:r>
            <a:r>
              <a:rPr lang="en-IN" sz="2800" dirty="0"/>
              <a:t> </a:t>
            </a:r>
          </a:p>
          <a:p>
            <a:r>
              <a:rPr lang="en-IN" sz="2800" b="1" dirty="0"/>
              <a:t>Reduction of Redundancy</a:t>
            </a:r>
            <a:r>
              <a:rPr lang="en-IN" sz="2800" dirty="0"/>
              <a:t>: This is perhaps the most significant advantage of using DBMS. Redundancy is the problem of storing the same data item in more one place.  Redundancy creates several problems like requiring extra storage space, entering same data more than once during data insertion, and deleting data from more than one place during deletion. Anomalies may occur in the database if insertion, deletion etc. are not done properly.</a:t>
            </a:r>
          </a:p>
        </p:txBody>
      </p:sp>
    </p:spTree>
    <p:extLst>
      <p:ext uri="{BB962C8B-B14F-4D97-AF65-F5344CB8AC3E}">
        <p14:creationId xmlns:p14="http://schemas.microsoft.com/office/powerpoint/2010/main" val="3428548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868680"/>
            <a:ext cx="8846519" cy="811952"/>
          </a:xfrm>
        </p:spPr>
        <p:txBody>
          <a:bodyPr/>
          <a:lstStyle/>
          <a:p>
            <a:r>
              <a:rPr lang="en-US" u="sng" dirty="0" smtClean="0"/>
              <a:t/>
            </a:r>
            <a:br>
              <a:rPr lang="en-US" u="sng" dirty="0" smtClean="0"/>
            </a:br>
            <a:r>
              <a:rPr lang="en-US" u="sng" dirty="0" smtClean="0"/>
              <a:t>             </a:t>
            </a:r>
            <a:br>
              <a:rPr lang="en-US" u="sng" dirty="0" smtClean="0"/>
            </a:br>
            <a:r>
              <a:rPr lang="en-US" u="sng" dirty="0"/>
              <a:t> </a:t>
            </a:r>
            <a:r>
              <a:rPr lang="en-US" u="sng" dirty="0" smtClean="0"/>
              <a:t>              </a:t>
            </a:r>
            <a:r>
              <a:rPr lang="en-IN" dirty="0" smtClean="0"/>
              <a:t>Advantages </a:t>
            </a:r>
            <a:r>
              <a:rPr lang="en-IN" dirty="0"/>
              <a:t>of </a:t>
            </a:r>
            <a:r>
              <a:rPr lang="en-IN" dirty="0" smtClean="0"/>
              <a:t>DBM</a:t>
            </a:r>
            <a:endParaRPr lang="en-IN" dirty="0"/>
          </a:p>
        </p:txBody>
      </p:sp>
      <p:sp>
        <p:nvSpPr>
          <p:cNvPr id="4" name="TextBox 3"/>
          <p:cNvSpPr txBox="1"/>
          <p:nvPr/>
        </p:nvSpPr>
        <p:spPr>
          <a:xfrm>
            <a:off x="494675" y="2458387"/>
            <a:ext cx="11212643" cy="3170099"/>
          </a:xfrm>
          <a:prstGeom prst="rect">
            <a:avLst/>
          </a:prstGeom>
          <a:noFill/>
        </p:spPr>
        <p:txBody>
          <a:bodyPr wrap="square" rtlCol="0">
            <a:spAutoFit/>
          </a:bodyPr>
          <a:lstStyle/>
          <a:p>
            <a:r>
              <a:rPr lang="en-IN" sz="2000" b="1" dirty="0" smtClean="0"/>
              <a:t>Types </a:t>
            </a:r>
            <a:r>
              <a:rPr lang="en-IN" sz="2000" b="1" dirty="0"/>
              <a:t>of DBMS languages:</a:t>
            </a:r>
            <a:endParaRPr lang="en-IN" sz="2000" dirty="0"/>
          </a:p>
          <a:p>
            <a:r>
              <a:rPr lang="en-IN" sz="2000" b="1" dirty="0"/>
              <a:t> </a:t>
            </a:r>
            <a:r>
              <a:rPr lang="en-IN" sz="2000" dirty="0" smtClean="0"/>
              <a:t>Data </a:t>
            </a:r>
            <a:r>
              <a:rPr lang="en-IN" sz="2000" dirty="0"/>
              <a:t>Definition Language (DDL): DDL is used for specifying the database schema. Let’s take SQL for instance to categorize the statements that comes under DDL.</a:t>
            </a:r>
          </a:p>
          <a:p>
            <a:r>
              <a:rPr lang="en-IN" sz="2000" dirty="0"/>
              <a:t> </a:t>
            </a:r>
            <a:r>
              <a:rPr lang="en-IN" sz="2000" dirty="0" smtClean="0"/>
              <a:t>To </a:t>
            </a:r>
            <a:r>
              <a:rPr lang="en-IN" sz="2000" dirty="0"/>
              <a:t>create the database instance – CREATE</a:t>
            </a:r>
          </a:p>
          <a:p>
            <a:r>
              <a:rPr lang="en-IN" sz="2000" dirty="0"/>
              <a:t>To alter the structure of database – ALTER</a:t>
            </a:r>
          </a:p>
          <a:p>
            <a:r>
              <a:rPr lang="en-IN" sz="2000" dirty="0"/>
              <a:t>To drop database instances – DROP</a:t>
            </a:r>
          </a:p>
          <a:p>
            <a:r>
              <a:rPr lang="en-IN" sz="2000" dirty="0"/>
              <a:t>To delete tables in a database instance – TRUNCATE</a:t>
            </a:r>
          </a:p>
          <a:p>
            <a:r>
              <a:rPr lang="en-IN" sz="2000" dirty="0"/>
              <a:t>To rename database instances – RENAME</a:t>
            </a:r>
          </a:p>
          <a:p>
            <a:r>
              <a:rPr lang="en-IN" sz="2000" dirty="0"/>
              <a:t>All these commands specify or update the database schema that’s why they come under Data Definition language.</a:t>
            </a:r>
          </a:p>
        </p:txBody>
      </p:sp>
    </p:spTree>
    <p:extLst>
      <p:ext uri="{BB962C8B-B14F-4D97-AF65-F5344CB8AC3E}">
        <p14:creationId xmlns:p14="http://schemas.microsoft.com/office/powerpoint/2010/main" val="1611602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14" y="551793"/>
            <a:ext cx="8505353" cy="1269123"/>
          </a:xfrm>
        </p:spPr>
        <p:txBody>
          <a:bodyPr/>
          <a:lstStyle/>
          <a:p>
            <a:r>
              <a:rPr lang="en-US" u="sng" dirty="0" smtClean="0"/>
              <a:t/>
            </a:r>
            <a:br>
              <a:rPr lang="en-US" u="sng" dirty="0" smtClean="0"/>
            </a:br>
            <a:r>
              <a:rPr lang="en-US" u="sng" dirty="0" smtClean="0"/>
              <a:t>             </a:t>
            </a:r>
            <a:br>
              <a:rPr lang="en-US" u="sng" dirty="0" smtClean="0"/>
            </a:br>
            <a:r>
              <a:rPr lang="en-IN" b="1" dirty="0" smtClean="0"/>
              <a:t>Data </a:t>
            </a:r>
            <a:r>
              <a:rPr lang="en-IN" b="1" dirty="0"/>
              <a:t>Manipulation Language (DML)</a:t>
            </a:r>
            <a:r>
              <a:rPr lang="en-IN" dirty="0"/>
              <a:t>:</a:t>
            </a:r>
          </a:p>
        </p:txBody>
      </p:sp>
      <p:sp>
        <p:nvSpPr>
          <p:cNvPr id="4" name="TextBox 3"/>
          <p:cNvSpPr txBox="1"/>
          <p:nvPr/>
        </p:nvSpPr>
        <p:spPr>
          <a:xfrm>
            <a:off x="494675" y="2458387"/>
            <a:ext cx="11212643" cy="2862322"/>
          </a:xfrm>
          <a:prstGeom prst="rect">
            <a:avLst/>
          </a:prstGeom>
          <a:noFill/>
        </p:spPr>
        <p:txBody>
          <a:bodyPr wrap="square" rtlCol="0">
            <a:spAutoFit/>
          </a:bodyPr>
          <a:lstStyle/>
          <a:p>
            <a:r>
              <a:rPr lang="en-IN" sz="2000" dirty="0" smtClean="0"/>
              <a:t>DML </a:t>
            </a:r>
            <a:r>
              <a:rPr lang="en-IN" sz="2000" dirty="0"/>
              <a:t>is used for accessing and manipulating data in a database.</a:t>
            </a:r>
          </a:p>
          <a:p>
            <a:r>
              <a:rPr lang="en-IN" sz="2000" dirty="0" smtClean="0"/>
              <a:t>To </a:t>
            </a:r>
            <a:r>
              <a:rPr lang="en-IN" sz="2000" dirty="0"/>
              <a:t>read records from table(s) – SELECT</a:t>
            </a:r>
          </a:p>
          <a:p>
            <a:r>
              <a:rPr lang="en-IN" sz="2000" dirty="0"/>
              <a:t>To insert record(s) into the table(s) – INSERT</a:t>
            </a:r>
          </a:p>
          <a:p>
            <a:r>
              <a:rPr lang="en-IN" sz="2000" dirty="0"/>
              <a:t>Update the data in table(s) – UPDATE</a:t>
            </a:r>
          </a:p>
          <a:p>
            <a:r>
              <a:rPr lang="en-IN" sz="2000" dirty="0"/>
              <a:t>Delete all the records from the table – DELETE</a:t>
            </a:r>
          </a:p>
          <a:p>
            <a:r>
              <a:rPr lang="en-IN" sz="2000" dirty="0"/>
              <a:t> </a:t>
            </a:r>
            <a:r>
              <a:rPr lang="en-IN" sz="2000" b="1" dirty="0" smtClean="0"/>
              <a:t>Data </a:t>
            </a:r>
            <a:r>
              <a:rPr lang="en-IN" sz="2000" b="1" dirty="0"/>
              <a:t>Control language (DCL</a:t>
            </a:r>
            <a:r>
              <a:rPr lang="en-IN" sz="2000" b="1" dirty="0" smtClean="0"/>
              <a:t>)</a:t>
            </a:r>
            <a:r>
              <a:rPr lang="en-IN" sz="2000" dirty="0" smtClean="0"/>
              <a:t>:</a:t>
            </a:r>
          </a:p>
          <a:p>
            <a:r>
              <a:rPr lang="en-IN" sz="2000" dirty="0" smtClean="0"/>
              <a:t>DCL </a:t>
            </a:r>
            <a:r>
              <a:rPr lang="en-IN" sz="2000" dirty="0"/>
              <a:t>is used for granting and revoking user access on a database </a:t>
            </a:r>
          </a:p>
          <a:p>
            <a:r>
              <a:rPr lang="en-IN" sz="2000" dirty="0" smtClean="0"/>
              <a:t>To </a:t>
            </a:r>
            <a:r>
              <a:rPr lang="en-IN" sz="2000" dirty="0"/>
              <a:t>grant access to user – GRANT</a:t>
            </a:r>
          </a:p>
          <a:p>
            <a:r>
              <a:rPr lang="en-IN" sz="2000" dirty="0"/>
              <a:t>To revoke access from user – REVOKE</a:t>
            </a:r>
          </a:p>
        </p:txBody>
      </p:sp>
    </p:spTree>
    <p:extLst>
      <p:ext uri="{BB962C8B-B14F-4D97-AF65-F5344CB8AC3E}">
        <p14:creationId xmlns:p14="http://schemas.microsoft.com/office/powerpoint/2010/main" val="1740548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2846" y="973668"/>
            <a:ext cx="6393521" cy="1528900"/>
          </a:xfrm>
        </p:spPr>
        <p:txBody>
          <a:bodyPr/>
          <a:lstStyle/>
          <a:p>
            <a:r>
              <a:rPr lang="en-IN" b="1" dirty="0"/>
              <a:t>Sharing of Data:</a:t>
            </a:r>
            <a:endParaRPr lang="en-US" b="1" dirty="0"/>
          </a:p>
        </p:txBody>
      </p:sp>
      <p:sp>
        <p:nvSpPr>
          <p:cNvPr id="3" name="TextBox 2"/>
          <p:cNvSpPr txBox="1"/>
          <p:nvPr/>
        </p:nvSpPr>
        <p:spPr>
          <a:xfrm>
            <a:off x="320040" y="2665096"/>
            <a:ext cx="11652418" cy="1384995"/>
          </a:xfrm>
          <a:prstGeom prst="rect">
            <a:avLst/>
          </a:prstGeom>
          <a:noFill/>
        </p:spPr>
        <p:txBody>
          <a:bodyPr wrap="square" rtlCol="0">
            <a:spAutoFit/>
          </a:bodyPr>
          <a:lstStyle/>
          <a:p>
            <a:r>
              <a:rPr lang="en-IN" sz="2800" dirty="0" smtClean="0"/>
              <a:t>In </a:t>
            </a:r>
            <a:r>
              <a:rPr lang="en-IN" sz="2800" dirty="0"/>
              <a:t>a paper-based record keeping, data cannot be shared among many users. But in computerized DBMS, many users can share the same database if they are connected via a network</a:t>
            </a:r>
            <a:r>
              <a:rPr lang="en-IN" sz="2800" dirty="0" smtClean="0"/>
              <a:t>.</a:t>
            </a:r>
            <a:r>
              <a:rPr lang="en-IN" sz="2800" dirty="0"/>
              <a:t> </a:t>
            </a:r>
          </a:p>
        </p:txBody>
      </p:sp>
    </p:spTree>
    <p:extLst>
      <p:ext uri="{BB962C8B-B14F-4D97-AF65-F5344CB8AC3E}">
        <p14:creationId xmlns:p14="http://schemas.microsoft.com/office/powerpoint/2010/main" val="34285483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6240" y="973668"/>
            <a:ext cx="5710127" cy="1634778"/>
          </a:xfrm>
        </p:spPr>
        <p:txBody>
          <a:bodyPr/>
          <a:lstStyle/>
          <a:p>
            <a:r>
              <a:rPr lang="en-IN" b="1" dirty="0"/>
              <a:t>Data Integrity:</a:t>
            </a:r>
            <a:endParaRPr lang="en-US" b="1" dirty="0"/>
          </a:p>
        </p:txBody>
      </p:sp>
      <p:sp>
        <p:nvSpPr>
          <p:cNvPr id="3" name="TextBox 2"/>
          <p:cNvSpPr txBox="1"/>
          <p:nvPr/>
        </p:nvSpPr>
        <p:spPr>
          <a:xfrm>
            <a:off x="497223" y="2399176"/>
            <a:ext cx="11149498" cy="3046988"/>
          </a:xfrm>
          <a:prstGeom prst="rect">
            <a:avLst/>
          </a:prstGeom>
          <a:noFill/>
        </p:spPr>
        <p:txBody>
          <a:bodyPr wrap="square" rtlCol="0">
            <a:spAutoFit/>
          </a:bodyPr>
          <a:lstStyle/>
          <a:p>
            <a:r>
              <a:rPr lang="en-IN" sz="3200" dirty="0" smtClean="0"/>
              <a:t>We </a:t>
            </a:r>
            <a:r>
              <a:rPr lang="en-IN" sz="3200" dirty="0"/>
              <a:t>can maintain data integrity by specifying integrity constrains, which are rules and restrictions about what kind of data may be entered or manipulated within the database. This increases the reliability of the database as it can be guaranteed that no wrong data can exist within the database at any point of time. </a:t>
            </a:r>
          </a:p>
        </p:txBody>
      </p:sp>
    </p:spTree>
    <p:extLst>
      <p:ext uri="{BB962C8B-B14F-4D97-AF65-F5344CB8AC3E}">
        <p14:creationId xmlns:p14="http://schemas.microsoft.com/office/powerpoint/2010/main" val="1805185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7739" y="735923"/>
            <a:ext cx="5218276" cy="2180531"/>
          </a:xfrm>
        </p:spPr>
        <p:txBody>
          <a:bodyPr/>
          <a:lstStyle/>
          <a:p>
            <a:r>
              <a:rPr lang="en-IN" b="1" dirty="0"/>
              <a:t>Data security:</a:t>
            </a:r>
            <a:endParaRPr lang="en-IN" dirty="0"/>
          </a:p>
        </p:txBody>
      </p:sp>
      <p:sp>
        <p:nvSpPr>
          <p:cNvPr id="5" name="TextBox 4"/>
          <p:cNvSpPr txBox="1"/>
          <p:nvPr/>
        </p:nvSpPr>
        <p:spPr>
          <a:xfrm>
            <a:off x="419724" y="2143593"/>
            <a:ext cx="11437495" cy="4401205"/>
          </a:xfrm>
          <a:prstGeom prst="rect">
            <a:avLst/>
          </a:prstGeom>
          <a:noFill/>
        </p:spPr>
        <p:txBody>
          <a:bodyPr wrap="square" rtlCol="0">
            <a:spAutoFit/>
          </a:bodyPr>
          <a:lstStyle/>
          <a:p>
            <a:r>
              <a:rPr lang="en-IN" sz="2800" dirty="0" smtClean="0"/>
              <a:t>We </a:t>
            </a:r>
            <a:r>
              <a:rPr lang="en-IN" sz="2800" dirty="0"/>
              <a:t>can restrict certain people from accessing the database or allow them to see certain portion of the database while blocking sensitive information. This is not possible very easily in a paper-based record keeping</a:t>
            </a:r>
            <a:r>
              <a:rPr lang="en-IN" sz="2800" dirty="0" smtClean="0"/>
              <a:t>.</a:t>
            </a:r>
          </a:p>
          <a:p>
            <a:r>
              <a:rPr lang="en-IN" sz="2800" dirty="0"/>
              <a:t>No redundant data – Redundancy removed by data </a:t>
            </a:r>
            <a:r>
              <a:rPr lang="en-IN" sz="2800" dirty="0" err="1" smtClean="0"/>
              <a:t>normalization.Data</a:t>
            </a:r>
            <a:r>
              <a:rPr lang="en-IN" sz="2800" dirty="0" smtClean="0"/>
              <a:t> </a:t>
            </a:r>
            <a:r>
              <a:rPr lang="en-IN" sz="2800" dirty="0"/>
              <a:t>Consistency and Integrity – data normalization takes care of it too</a:t>
            </a:r>
          </a:p>
          <a:p>
            <a:r>
              <a:rPr lang="en-IN" sz="2800" dirty="0"/>
              <a:t>Secure – Each user has a different set of access</a:t>
            </a:r>
          </a:p>
          <a:p>
            <a:r>
              <a:rPr lang="en-IN" sz="2800" dirty="0"/>
              <a:t>Privacy – Limited </a:t>
            </a:r>
            <a:r>
              <a:rPr lang="en-IN" sz="2800" dirty="0" err="1" smtClean="0"/>
              <a:t>access.Easy</a:t>
            </a:r>
            <a:r>
              <a:rPr lang="en-IN" sz="2800" dirty="0" smtClean="0"/>
              <a:t> </a:t>
            </a:r>
            <a:r>
              <a:rPr lang="en-IN" sz="2800" dirty="0"/>
              <a:t>access to </a:t>
            </a:r>
            <a:r>
              <a:rPr lang="en-IN" sz="2800" dirty="0" err="1" smtClean="0"/>
              <a:t>data,Easy</a:t>
            </a:r>
            <a:r>
              <a:rPr lang="en-IN" sz="2800" dirty="0" smtClean="0"/>
              <a:t> </a:t>
            </a:r>
            <a:r>
              <a:rPr lang="en-IN" sz="2800" dirty="0"/>
              <a:t>recovery</a:t>
            </a:r>
          </a:p>
          <a:p>
            <a:r>
              <a:rPr lang="en-IN" sz="2800" dirty="0" smtClean="0"/>
              <a:t>Flexible</a:t>
            </a:r>
            <a:endParaRPr lang="en-IN" sz="3600" dirty="0"/>
          </a:p>
        </p:txBody>
      </p:sp>
    </p:spTree>
    <p:extLst>
      <p:ext uri="{BB962C8B-B14F-4D97-AF65-F5344CB8AC3E}">
        <p14:creationId xmlns:p14="http://schemas.microsoft.com/office/powerpoint/2010/main" val="1258420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1263" y="2310063"/>
            <a:ext cx="11106134" cy="4524315"/>
          </a:xfrm>
          <a:prstGeom prst="rect">
            <a:avLst/>
          </a:prstGeom>
        </p:spPr>
        <p:txBody>
          <a:bodyPr wrap="square">
            <a:spAutoFit/>
          </a:bodyPr>
          <a:lstStyle/>
          <a:p>
            <a:r>
              <a:rPr lang="en-IN" sz="2400" dirty="0" smtClean="0"/>
              <a:t>Few </a:t>
            </a:r>
            <a:r>
              <a:rPr lang="en-IN" sz="2400" dirty="0"/>
              <a:t>disadvantages of using DBMS.  </a:t>
            </a:r>
          </a:p>
          <a:p>
            <a:r>
              <a:rPr lang="en-IN" sz="2400" dirty="0"/>
              <a:t>As DBMS needs computers, we have to invest a good amount in acquiring the hardware, software, installation facilities and training of users</a:t>
            </a:r>
            <a:r>
              <a:rPr lang="en-IN" sz="2400" dirty="0" smtClean="0"/>
              <a:t>.</a:t>
            </a:r>
            <a:r>
              <a:rPr lang="en-IN" sz="2400" dirty="0"/>
              <a:t> </a:t>
            </a:r>
          </a:p>
          <a:p>
            <a:r>
              <a:rPr lang="en-IN" sz="2400" dirty="0"/>
              <a:t>We have to keep regular backups because a failure can occur any time. Taking backup is a lengthy process and the computer system cannot perform any other job at this time</a:t>
            </a:r>
            <a:r>
              <a:rPr lang="en-IN" sz="2400" dirty="0" smtClean="0"/>
              <a:t>.</a:t>
            </a:r>
            <a:r>
              <a:rPr lang="en-IN" sz="2400" dirty="0"/>
              <a:t> </a:t>
            </a:r>
          </a:p>
          <a:p>
            <a:r>
              <a:rPr lang="en-IN" sz="2400" dirty="0"/>
              <a:t>While data security system is a boon for using DBMS, it must be very robust. If someone can bypass the security system then the database would become open to any kind of mishandling</a:t>
            </a:r>
            <a:r>
              <a:rPr lang="en-IN" sz="2400" dirty="0" smtClean="0"/>
              <a:t>.</a:t>
            </a:r>
            <a:r>
              <a:rPr lang="en-IN" sz="2400" dirty="0"/>
              <a:t>  DBMS implementation cost is high compared to the file system</a:t>
            </a:r>
          </a:p>
          <a:p>
            <a:r>
              <a:rPr lang="en-IN" sz="2400" dirty="0"/>
              <a:t>Complexity: Database systems are complex to </a:t>
            </a:r>
            <a:r>
              <a:rPr lang="en-IN" sz="2400" dirty="0" smtClean="0"/>
              <a:t>understand</a:t>
            </a:r>
            <a:endParaRPr lang="en-IN" sz="2400" dirty="0"/>
          </a:p>
        </p:txBody>
      </p:sp>
      <p:sp>
        <p:nvSpPr>
          <p:cNvPr id="4" name="Title 3"/>
          <p:cNvSpPr>
            <a:spLocks noGrp="1"/>
          </p:cNvSpPr>
          <p:nvPr>
            <p:ph type="title"/>
          </p:nvPr>
        </p:nvSpPr>
        <p:spPr>
          <a:xfrm>
            <a:off x="2541069" y="973667"/>
            <a:ext cx="7375298" cy="1609587"/>
          </a:xfrm>
        </p:spPr>
        <p:txBody>
          <a:bodyPr/>
          <a:lstStyle/>
          <a:p>
            <a:r>
              <a:rPr lang="en-IN" dirty="0" smtClean="0"/>
              <a:t>         Disadvantage</a:t>
            </a:r>
            <a:endParaRPr lang="en-IN" dirty="0"/>
          </a:p>
        </p:txBody>
      </p:sp>
    </p:spTree>
    <p:extLst>
      <p:ext uri="{BB962C8B-B14F-4D97-AF65-F5344CB8AC3E}">
        <p14:creationId xmlns:p14="http://schemas.microsoft.com/office/powerpoint/2010/main" val="25739179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9098" y="1087654"/>
            <a:ext cx="7743445" cy="1578543"/>
          </a:xfrm>
        </p:spPr>
        <p:txBody>
          <a:bodyPr/>
          <a:lstStyle/>
          <a:p>
            <a:r>
              <a:rPr lang="en-IN" dirty="0"/>
              <a:t>Performance:</a:t>
            </a:r>
          </a:p>
        </p:txBody>
      </p:sp>
      <p:sp>
        <p:nvSpPr>
          <p:cNvPr id="3" name="Rectangle 2"/>
          <p:cNvSpPr/>
          <p:nvPr/>
        </p:nvSpPr>
        <p:spPr>
          <a:xfrm>
            <a:off x="576071" y="2386584"/>
            <a:ext cx="10846433" cy="3539430"/>
          </a:xfrm>
          <a:prstGeom prst="rect">
            <a:avLst/>
          </a:prstGeom>
        </p:spPr>
        <p:txBody>
          <a:bodyPr wrap="square">
            <a:spAutoFit/>
          </a:bodyPr>
          <a:lstStyle/>
          <a:p>
            <a:r>
              <a:rPr lang="en-IN" sz="3200" dirty="0" smtClean="0"/>
              <a:t>Database </a:t>
            </a:r>
            <a:r>
              <a:rPr lang="en-IN" sz="3200" dirty="0"/>
              <a:t>systems are generic, making them suitable for various applications. However this feature affect their performance for some applications</a:t>
            </a:r>
          </a:p>
          <a:p>
            <a:r>
              <a:rPr lang="en-IN" sz="3200" dirty="0"/>
              <a:t>Database languages are used for read, update and store data in a database. There are several such languages that can be used for this purpose; one of them is SQL (Structured Query Language).</a:t>
            </a:r>
          </a:p>
        </p:txBody>
      </p:sp>
    </p:spTree>
    <p:extLst>
      <p:ext uri="{BB962C8B-B14F-4D97-AF65-F5344CB8AC3E}">
        <p14:creationId xmlns:p14="http://schemas.microsoft.com/office/powerpoint/2010/main" val="1186997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777" y="760397"/>
            <a:ext cx="8934590" cy="1578068"/>
          </a:xfrm>
        </p:spPr>
        <p:txBody>
          <a:bodyPr/>
          <a:lstStyle/>
          <a:p>
            <a:r>
              <a:rPr lang="en-IN" sz="2800" b="1" dirty="0" smtClean="0"/>
              <a:t/>
            </a:r>
            <a:br>
              <a:rPr lang="en-IN" sz="2800" b="1" dirty="0" smtClean="0"/>
            </a:br>
            <a:r>
              <a:rPr lang="en-IN" sz="2800" b="1" dirty="0" smtClean="0"/>
              <a:t>Application of Database </a:t>
            </a:r>
            <a:r>
              <a:rPr lang="en-IN" sz="2800" b="1" dirty="0"/>
              <a:t>Management </a:t>
            </a:r>
            <a:r>
              <a:rPr lang="en-IN" sz="2800" b="1" dirty="0" smtClean="0"/>
              <a:t>Systems:</a:t>
            </a:r>
            <a:r>
              <a:rPr lang="en-IN" sz="2800" dirty="0"/>
              <a:t/>
            </a:r>
            <a:br>
              <a:rPr lang="en-IN" sz="2800" dirty="0"/>
            </a:br>
            <a:endParaRPr lang="en-IN" sz="2800" dirty="0"/>
          </a:p>
        </p:txBody>
      </p:sp>
      <p:sp>
        <p:nvSpPr>
          <p:cNvPr id="4" name="TextBox 3"/>
          <p:cNvSpPr txBox="1"/>
          <p:nvPr/>
        </p:nvSpPr>
        <p:spPr>
          <a:xfrm>
            <a:off x="524656" y="2338465"/>
            <a:ext cx="11167672" cy="3785652"/>
          </a:xfrm>
          <a:prstGeom prst="rect">
            <a:avLst/>
          </a:prstGeom>
          <a:noFill/>
        </p:spPr>
        <p:txBody>
          <a:bodyPr wrap="square" rtlCol="0">
            <a:spAutoFit/>
          </a:bodyPr>
          <a:lstStyle/>
          <a:p>
            <a:r>
              <a:rPr lang="en-IN" sz="2400" b="1" dirty="0" err="1" smtClean="0"/>
              <a:t>Telecom:</a:t>
            </a:r>
            <a:r>
              <a:rPr lang="en-IN" sz="2400" dirty="0" err="1" smtClean="0"/>
              <a:t>There</a:t>
            </a:r>
            <a:r>
              <a:rPr lang="en-IN" sz="2400" dirty="0" smtClean="0"/>
              <a:t> </a:t>
            </a:r>
            <a:r>
              <a:rPr lang="en-IN" sz="2400" dirty="0"/>
              <a:t>is a database to </a:t>
            </a:r>
            <a:r>
              <a:rPr lang="en-IN" sz="2400" dirty="0" smtClean="0"/>
              <a:t>keep </a:t>
            </a:r>
            <a:r>
              <a:rPr lang="en-IN" sz="2400" dirty="0"/>
              <a:t>track of the information regarding calls made, network usage, customer details etc. Without the database systems it is hard to maintain that huge amount of data that keeps updating every millisecond.</a:t>
            </a:r>
          </a:p>
          <a:p>
            <a:r>
              <a:rPr lang="en-IN" sz="2400" dirty="0"/>
              <a:t> </a:t>
            </a:r>
            <a:r>
              <a:rPr lang="en-IN" sz="2400" b="1" dirty="0" smtClean="0"/>
              <a:t>Industry</a:t>
            </a:r>
            <a:r>
              <a:rPr lang="en-IN" sz="2400" b="1" dirty="0"/>
              <a:t>:</a:t>
            </a:r>
            <a:r>
              <a:rPr lang="en-IN" sz="2400" dirty="0"/>
              <a:t> Where it is a manufacturing unit, warehouse or distribution centre, each one needs a database to keep the records of ins and outs. For example distribution centre should keep a track of the product units that supplied into the centre as well as the products that got delivered out from the distribution centre on each day; this is where DBMS comes into picture.</a:t>
            </a:r>
          </a:p>
        </p:txBody>
      </p:sp>
    </p:spTree>
    <p:extLst>
      <p:ext uri="{BB962C8B-B14F-4D97-AF65-F5344CB8AC3E}">
        <p14:creationId xmlns:p14="http://schemas.microsoft.com/office/powerpoint/2010/main" val="1591802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8830" y="1799924"/>
            <a:ext cx="8299323" cy="265718"/>
          </a:xfrm>
        </p:spPr>
        <p:txBody>
          <a:bodyPr/>
          <a:lstStyle/>
          <a:p>
            <a:r>
              <a:rPr lang="en-IN" sz="2400" b="1" dirty="0"/>
              <a:t>Application of Database Management Systems:</a:t>
            </a:r>
            <a:r>
              <a:rPr lang="en-IN" sz="2400" dirty="0"/>
              <a:t/>
            </a:r>
            <a:br>
              <a:rPr lang="en-IN" sz="2400" dirty="0"/>
            </a:br>
            <a:endParaRPr lang="en-IN" sz="2400" dirty="0"/>
          </a:p>
        </p:txBody>
      </p:sp>
      <p:sp>
        <p:nvSpPr>
          <p:cNvPr id="5" name="TextBox 4"/>
          <p:cNvSpPr txBox="1"/>
          <p:nvPr/>
        </p:nvSpPr>
        <p:spPr>
          <a:xfrm>
            <a:off x="625642" y="2223437"/>
            <a:ext cx="11066686" cy="4524315"/>
          </a:xfrm>
          <a:prstGeom prst="rect">
            <a:avLst/>
          </a:prstGeom>
          <a:noFill/>
        </p:spPr>
        <p:txBody>
          <a:bodyPr wrap="square" rtlCol="0">
            <a:spAutoFit/>
          </a:bodyPr>
          <a:lstStyle/>
          <a:p>
            <a:r>
              <a:rPr lang="en-IN" sz="2400" b="1" dirty="0"/>
              <a:t>Banking System:</a:t>
            </a:r>
            <a:r>
              <a:rPr lang="en-IN" sz="2400" dirty="0"/>
              <a:t> For storing customer info, tracking day to day credit and debit transactions, generating bank statements etc. All this work has been done with the help of Database management systems</a:t>
            </a:r>
            <a:r>
              <a:rPr lang="en-IN" sz="2400" dirty="0" smtClean="0"/>
              <a:t>.</a:t>
            </a:r>
            <a:r>
              <a:rPr lang="en-IN" sz="2400" dirty="0"/>
              <a:t> </a:t>
            </a:r>
          </a:p>
          <a:p>
            <a:r>
              <a:rPr lang="en-IN" sz="2400" b="1" dirty="0"/>
              <a:t>Education sector:</a:t>
            </a:r>
            <a:r>
              <a:rPr lang="en-IN" sz="2400" dirty="0"/>
              <a:t> Database systems are frequently used in schools and colleges to store and retrieve the data regarding student details, staff details, course details, exam details, payroll data, attendance details, fees details etc. There is a hell lot amount of inter-related data that needs to be stored and retrieved in an efficient manner.</a:t>
            </a:r>
          </a:p>
          <a:p>
            <a:r>
              <a:rPr lang="en-IN" sz="2400" dirty="0"/>
              <a:t> </a:t>
            </a:r>
            <a:r>
              <a:rPr lang="en-IN" sz="2400" b="1" dirty="0" smtClean="0"/>
              <a:t>Online </a:t>
            </a:r>
            <a:r>
              <a:rPr lang="en-IN" sz="2400" b="1" dirty="0"/>
              <a:t>shopping:</a:t>
            </a:r>
            <a:r>
              <a:rPr lang="en-IN" sz="2400" dirty="0"/>
              <a:t> You must be aware of the online shopping websites such as Amazon, Flipkart etc. These sites store the product information, your addresses and preferences, credit details and provide you the relevant list of products based on your query. </a:t>
            </a:r>
          </a:p>
        </p:txBody>
      </p:sp>
    </p:spTree>
    <p:extLst>
      <p:ext uri="{BB962C8B-B14F-4D97-AF65-F5344CB8AC3E}">
        <p14:creationId xmlns:p14="http://schemas.microsoft.com/office/powerpoint/2010/main" val="31104768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3154" y="1397001"/>
            <a:ext cx="8761413" cy="706964"/>
          </a:xfrm>
        </p:spPr>
        <p:txBody>
          <a:bodyPr/>
          <a:lstStyle/>
          <a:p>
            <a:r>
              <a:rPr lang="en-US" u="sng" dirty="0" smtClean="0"/>
              <a:t/>
            </a:r>
            <a:br>
              <a:rPr lang="en-US" u="sng" dirty="0" smtClean="0"/>
            </a:br>
            <a:r>
              <a:rPr lang="en-IN" b="1" dirty="0"/>
              <a:t>Drawbacks of File system:</a:t>
            </a:r>
            <a:r>
              <a:rPr lang="en-IN" dirty="0"/>
              <a:t/>
            </a:r>
            <a:br>
              <a:rPr lang="en-IN" dirty="0"/>
            </a:br>
            <a:endParaRPr lang="en-IN" dirty="0"/>
          </a:p>
        </p:txBody>
      </p:sp>
      <p:sp>
        <p:nvSpPr>
          <p:cNvPr id="5" name="TextBox 4"/>
          <p:cNvSpPr txBox="1"/>
          <p:nvPr/>
        </p:nvSpPr>
        <p:spPr>
          <a:xfrm>
            <a:off x="488846" y="2204526"/>
            <a:ext cx="11152682" cy="2677656"/>
          </a:xfrm>
          <a:prstGeom prst="rect">
            <a:avLst/>
          </a:prstGeom>
          <a:noFill/>
        </p:spPr>
        <p:txBody>
          <a:bodyPr wrap="square" rtlCol="0">
            <a:spAutoFit/>
          </a:bodyPr>
          <a:lstStyle/>
          <a:p>
            <a:r>
              <a:rPr lang="en-IN" sz="2400" b="1" dirty="0"/>
              <a:t>Data Isolation:</a:t>
            </a:r>
            <a:r>
              <a:rPr lang="en-IN" sz="2400" dirty="0"/>
              <a:t> Because data are scattered in various files, and files may be in different formats, writing new application programs to retrieve the appropriate data is difficult.</a:t>
            </a:r>
          </a:p>
          <a:p>
            <a:r>
              <a:rPr lang="en-IN" sz="2400" b="1" dirty="0"/>
              <a:t>Duplication of data</a:t>
            </a:r>
            <a:r>
              <a:rPr lang="en-IN" sz="2400" dirty="0"/>
              <a:t> – Redundant data</a:t>
            </a:r>
          </a:p>
          <a:p>
            <a:r>
              <a:rPr lang="en-IN" sz="2400" dirty="0"/>
              <a:t>Dependency on application programs – Changing files would lead to change in application programs.</a:t>
            </a:r>
          </a:p>
          <a:p>
            <a:r>
              <a:rPr lang="en-IN" sz="2400" dirty="0"/>
              <a:t>Advantage of DBMS over file </a:t>
            </a:r>
            <a:r>
              <a:rPr lang="en-IN" sz="2400" dirty="0" smtClean="0"/>
              <a:t>system</a:t>
            </a:r>
            <a:endParaRPr lang="en-IN" sz="2400" dirty="0"/>
          </a:p>
        </p:txBody>
      </p:sp>
    </p:spTree>
    <p:extLst>
      <p:ext uri="{BB962C8B-B14F-4D97-AF65-F5344CB8AC3E}">
        <p14:creationId xmlns:p14="http://schemas.microsoft.com/office/powerpoint/2010/main" val="23044363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405</TotalTime>
  <Words>505</Words>
  <Application>Microsoft Office PowerPoint</Application>
  <PresentationFormat>Widescreen</PresentationFormat>
  <Paragraphs>53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 Boardroom</vt:lpstr>
      <vt:lpstr>Advantages and Disadvantages of Database Management System</vt:lpstr>
      <vt:lpstr>Sharing of Data:</vt:lpstr>
      <vt:lpstr>Data Integrity:</vt:lpstr>
      <vt:lpstr>Data security:</vt:lpstr>
      <vt:lpstr>         Disadvantage</vt:lpstr>
      <vt:lpstr>Performance:</vt:lpstr>
      <vt:lpstr> Application of Database Management Systems: </vt:lpstr>
      <vt:lpstr>Application of Database Management Systems: </vt:lpstr>
      <vt:lpstr> Drawbacks of File system: </vt:lpstr>
      <vt:lpstr>                              Advantages of DBM</vt:lpstr>
      <vt:lpstr>               Data Manipulation Language (DML):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ANTONYM</dc:title>
  <dc:creator>Lenovo</dc:creator>
  <cp:lastModifiedBy>Windows User</cp:lastModifiedBy>
  <cp:revision>107</cp:revision>
  <dcterms:created xsi:type="dcterms:W3CDTF">2018-04-07T10:23:28Z</dcterms:created>
  <dcterms:modified xsi:type="dcterms:W3CDTF">2018-04-14T14:04:22Z</dcterms:modified>
</cp:coreProperties>
</file>