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75" r:id="rId3"/>
    <p:sldId id="258" r:id="rId4"/>
    <p:sldId id="276" r:id="rId5"/>
    <p:sldId id="259" r:id="rId6"/>
    <p:sldId id="277" r:id="rId7"/>
    <p:sldId id="278"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103" autoAdjust="0"/>
  </p:normalViewPr>
  <p:slideViewPr>
    <p:cSldViewPr snapToGrid="0">
      <p:cViewPr varScale="1">
        <p:scale>
          <a:sx n="81" d="100"/>
          <a:sy n="81" d="100"/>
        </p:scale>
        <p:origin x="108"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4/14/2018</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pPr/>
              <a:t>4/14/2018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pPr/>
              <a:t>4/14/2018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pPr/>
              <a:t>4/14/2018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pPr/>
              <a:t>4/14/2018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pPr/>
              <a:t>4/14/2018</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pPr/>
              <a:t>4/14/2018</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pPr/>
              <a:t>4/14/2018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pPr/>
              <a:t>4/14/2018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pPr/>
              <a:t>4/14/2018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pPr/>
              <a:t>4/14/2018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pPr/>
              <a:t>4/14/2018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pPr/>
              <a:t>4/14/2018</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pPr/>
              <a:t>4/14/2018</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pPr/>
              <a:t>4/14/2018</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pPr/>
              <a:t>4/14/2018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pPr/>
              <a:t>4/14/2018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pPr/>
              <a:t>4/14/2018</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43400" y="1418896"/>
            <a:ext cx="5572967" cy="756745"/>
          </a:xfrm>
        </p:spPr>
        <p:txBody>
          <a:bodyPr/>
          <a:lstStyle/>
          <a:p>
            <a:r>
              <a:rPr lang="en-US" b="1" dirty="0" smtClean="0"/>
              <a:t> DBMS</a:t>
            </a:r>
            <a:endParaRPr lang="en-US" b="1" dirty="0"/>
          </a:p>
        </p:txBody>
      </p:sp>
      <p:sp>
        <p:nvSpPr>
          <p:cNvPr id="3" name="TextBox 2"/>
          <p:cNvSpPr txBox="1"/>
          <p:nvPr/>
        </p:nvSpPr>
        <p:spPr>
          <a:xfrm>
            <a:off x="416632" y="2779801"/>
            <a:ext cx="11516288" cy="3539430"/>
          </a:xfrm>
          <a:prstGeom prst="rect">
            <a:avLst/>
          </a:prstGeom>
          <a:noFill/>
        </p:spPr>
        <p:txBody>
          <a:bodyPr wrap="square" rtlCol="0">
            <a:spAutoFit/>
          </a:bodyPr>
          <a:lstStyle/>
          <a:p>
            <a:r>
              <a:rPr lang="en-IN" sz="2800" dirty="0" smtClean="0"/>
              <a:t>DBMS </a:t>
            </a:r>
            <a:r>
              <a:rPr lang="en-IN" sz="2800" dirty="0"/>
              <a:t>stands for Database Management System. The database management system consists of two parts.  </a:t>
            </a:r>
            <a:r>
              <a:rPr lang="en-IN" sz="2800" dirty="0" smtClean="0"/>
              <a:t>(I) </a:t>
            </a:r>
            <a:r>
              <a:rPr lang="en-IN" sz="2800" dirty="0"/>
              <a:t>Database and </a:t>
            </a:r>
            <a:r>
              <a:rPr lang="en-IN" sz="2800" dirty="0" smtClean="0"/>
              <a:t>(II)Management </a:t>
            </a:r>
            <a:r>
              <a:rPr lang="en-IN" sz="2800" dirty="0"/>
              <a:t>System </a:t>
            </a:r>
            <a:r>
              <a:rPr lang="en-IN" sz="2800" dirty="0" smtClean="0"/>
              <a:t>Let us </a:t>
            </a:r>
            <a:r>
              <a:rPr lang="en-IN" sz="2800" dirty="0"/>
              <a:t>break it like </a:t>
            </a:r>
            <a:r>
              <a:rPr lang="en-IN" sz="2800" dirty="0" smtClean="0"/>
              <a:t>:</a:t>
            </a:r>
            <a:endParaRPr lang="en-IN" sz="2800" dirty="0"/>
          </a:p>
          <a:p>
            <a:r>
              <a:rPr lang="en-IN" sz="2800" dirty="0" smtClean="0"/>
              <a:t>DBMS </a:t>
            </a:r>
            <a:r>
              <a:rPr lang="en-IN" sz="2800" dirty="0"/>
              <a:t>= Database + Management System. </a:t>
            </a:r>
          </a:p>
          <a:p>
            <a:r>
              <a:rPr lang="en-IN" sz="2800" dirty="0" smtClean="0"/>
              <a:t>So </a:t>
            </a:r>
            <a:r>
              <a:rPr lang="en-IN" sz="2800" dirty="0"/>
              <a:t>Database is a collection of data and Management System is a set of programs to store and retrieve those data. DBMS is a collection of inter-related data and set of programs to store &amp; access those data in an easy and effective manner.</a:t>
            </a:r>
          </a:p>
        </p:txBody>
      </p:sp>
    </p:spTree>
    <p:extLst>
      <p:ext uri="{BB962C8B-B14F-4D97-AF65-F5344CB8AC3E}">
        <p14:creationId xmlns:p14="http://schemas.microsoft.com/office/powerpoint/2010/main" val="31228448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39360" y="1347952"/>
            <a:ext cx="6432188" cy="975425"/>
          </a:xfrm>
        </p:spPr>
        <p:txBody>
          <a:bodyPr/>
          <a:lstStyle/>
          <a:p>
            <a:r>
              <a:rPr lang="en-US" b="1" dirty="0" smtClean="0"/>
              <a:t> </a:t>
            </a:r>
            <a:r>
              <a:rPr lang="en-IN" b="1" dirty="0"/>
              <a:t>N</a:t>
            </a:r>
            <a:r>
              <a:rPr lang="en-IN" b="1" dirty="0" smtClean="0"/>
              <a:t>eed </a:t>
            </a:r>
            <a:r>
              <a:rPr lang="en-IN" b="1" dirty="0"/>
              <a:t>of DBMS?</a:t>
            </a:r>
            <a:endParaRPr lang="en-IN" dirty="0"/>
          </a:p>
        </p:txBody>
      </p:sp>
      <p:sp>
        <p:nvSpPr>
          <p:cNvPr id="3" name="TextBox 2"/>
          <p:cNvSpPr txBox="1"/>
          <p:nvPr/>
        </p:nvSpPr>
        <p:spPr>
          <a:xfrm>
            <a:off x="551793" y="2323377"/>
            <a:ext cx="11415354" cy="3785652"/>
          </a:xfrm>
          <a:prstGeom prst="rect">
            <a:avLst/>
          </a:prstGeom>
          <a:noFill/>
        </p:spPr>
        <p:txBody>
          <a:bodyPr wrap="square" rtlCol="0">
            <a:spAutoFit/>
          </a:bodyPr>
          <a:lstStyle/>
          <a:p>
            <a:r>
              <a:rPr lang="en-IN" sz="2400" dirty="0"/>
              <a:t>Database systems are basically developed for large amount of data. When dealing with huge amount of data, there are two things that require optimization: Storage of data and retrieval of data</a:t>
            </a:r>
            <a:r>
              <a:rPr lang="en-IN" sz="2400" dirty="0" smtClean="0"/>
              <a:t>.</a:t>
            </a:r>
            <a:r>
              <a:rPr lang="en-IN" sz="2400" dirty="0"/>
              <a:t> </a:t>
            </a:r>
            <a:endParaRPr lang="en-IN" sz="2400" dirty="0" smtClean="0"/>
          </a:p>
          <a:p>
            <a:r>
              <a:rPr lang="en-IN" sz="2400" dirty="0" smtClean="0"/>
              <a:t>Storage</a:t>
            </a:r>
            <a:r>
              <a:rPr lang="en-IN" sz="2400" dirty="0"/>
              <a:t>: According to the principles of database systems, the data is stored in such a way that it acquires lot less space </a:t>
            </a:r>
            <a:r>
              <a:rPr lang="en-IN" sz="2400" dirty="0" smtClean="0"/>
              <a:t>as, duplicate data </a:t>
            </a:r>
            <a:r>
              <a:rPr lang="en-IN" sz="2400" dirty="0"/>
              <a:t>has been removed before storage. </a:t>
            </a:r>
            <a:endParaRPr lang="en-IN" sz="2400" dirty="0" smtClean="0"/>
          </a:p>
          <a:p>
            <a:r>
              <a:rPr lang="en-IN" sz="2400" dirty="0" smtClean="0"/>
              <a:t>Fast </a:t>
            </a:r>
            <a:r>
              <a:rPr lang="en-IN" sz="2400" dirty="0"/>
              <a:t>Retrieval of data: Along with storing the data in an optimized and systematic manner, it is also important that we retrieve the data quickly when needed. Database systems ensure that the data is retrieved as quickly as possible.</a:t>
            </a:r>
          </a:p>
        </p:txBody>
      </p:sp>
    </p:spTree>
    <p:extLst>
      <p:ext uri="{BB962C8B-B14F-4D97-AF65-F5344CB8AC3E}">
        <p14:creationId xmlns:p14="http://schemas.microsoft.com/office/powerpoint/2010/main" val="31228448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5738" y="1332185"/>
            <a:ext cx="8678917" cy="670035"/>
          </a:xfrm>
        </p:spPr>
        <p:txBody>
          <a:bodyPr/>
          <a:lstStyle/>
          <a:p>
            <a:r>
              <a:rPr lang="en-IN" b="1" dirty="0" smtClean="0"/>
              <a:t>		What </a:t>
            </a:r>
            <a:r>
              <a:rPr lang="en-IN" b="1" dirty="0"/>
              <a:t>is a Database?</a:t>
            </a:r>
            <a:endParaRPr lang="en-IN" dirty="0"/>
          </a:p>
        </p:txBody>
      </p:sp>
      <p:sp>
        <p:nvSpPr>
          <p:cNvPr id="3" name="TextBox 2"/>
          <p:cNvSpPr txBox="1"/>
          <p:nvPr/>
        </p:nvSpPr>
        <p:spPr>
          <a:xfrm>
            <a:off x="368308" y="2683389"/>
            <a:ext cx="11432962" cy="3539430"/>
          </a:xfrm>
          <a:prstGeom prst="rect">
            <a:avLst/>
          </a:prstGeom>
          <a:noFill/>
        </p:spPr>
        <p:txBody>
          <a:bodyPr wrap="square" rtlCol="0">
            <a:spAutoFit/>
          </a:bodyPr>
          <a:lstStyle/>
          <a:p>
            <a:r>
              <a:rPr lang="en-IN" sz="2800" dirty="0"/>
              <a:t>To find out what database </a:t>
            </a:r>
            <a:r>
              <a:rPr lang="en-IN" sz="2800" dirty="0" smtClean="0"/>
              <a:t>is? We </a:t>
            </a:r>
            <a:r>
              <a:rPr lang="en-IN" sz="2800" dirty="0"/>
              <a:t>have to start from data, which is the basic building block of any DBMS</a:t>
            </a:r>
            <a:r>
              <a:rPr lang="en-IN" sz="2800" dirty="0" smtClean="0"/>
              <a:t>.</a:t>
            </a:r>
            <a:r>
              <a:rPr lang="en-IN" sz="2800" dirty="0"/>
              <a:t> </a:t>
            </a:r>
          </a:p>
          <a:p>
            <a:r>
              <a:rPr lang="en-IN" sz="2800" b="1" dirty="0"/>
              <a:t>Data:</a:t>
            </a:r>
            <a:r>
              <a:rPr lang="en-IN" sz="2800" dirty="0"/>
              <a:t> Data may be anything it may be Facts, figures, statistics etc. having no particular meaning (e.g. 1, </a:t>
            </a:r>
            <a:r>
              <a:rPr lang="en-IN" sz="2800" dirty="0" smtClean="0"/>
              <a:t>2, 3,ABC</a:t>
            </a:r>
            <a:r>
              <a:rPr lang="en-IN" sz="2800" dirty="0"/>
              <a:t>, </a:t>
            </a:r>
            <a:r>
              <a:rPr lang="en-IN" sz="2800" dirty="0" smtClean="0"/>
              <a:t>19,20 </a:t>
            </a:r>
            <a:r>
              <a:rPr lang="en-IN" sz="2800" dirty="0"/>
              <a:t>etc.).</a:t>
            </a:r>
          </a:p>
          <a:p>
            <a:r>
              <a:rPr lang="en-IN" sz="2800" b="1" dirty="0"/>
              <a:t>Record:</a:t>
            </a:r>
            <a:r>
              <a:rPr lang="en-IN" sz="2800" dirty="0"/>
              <a:t> Collection of related data </a:t>
            </a:r>
            <a:r>
              <a:rPr lang="en-IN" sz="2800" dirty="0" smtClean="0"/>
              <a:t>items. </a:t>
            </a:r>
            <a:endParaRPr lang="en-IN" sz="2800" dirty="0"/>
          </a:p>
          <a:p>
            <a:r>
              <a:rPr lang="en-IN" sz="2800" b="1" dirty="0"/>
              <a:t>Table or Relation:</a:t>
            </a:r>
            <a:r>
              <a:rPr lang="en-IN" sz="2800" dirty="0"/>
              <a:t> Collection of related records.</a:t>
            </a:r>
          </a:p>
          <a:p>
            <a:r>
              <a:rPr lang="en-IN" sz="2800" dirty="0"/>
              <a:t>The columns of this relation are called Fields, Attributes or Domains. The rows are called Tuples or Records</a:t>
            </a:r>
            <a:r>
              <a:rPr lang="en-IN" sz="2800" dirty="0" smtClean="0"/>
              <a:t>.</a:t>
            </a:r>
            <a:endParaRPr lang="en-IN" sz="2800" dirty="0"/>
          </a:p>
        </p:txBody>
      </p:sp>
    </p:spTree>
    <p:extLst>
      <p:ext uri="{BB962C8B-B14F-4D97-AF65-F5344CB8AC3E}">
        <p14:creationId xmlns:p14="http://schemas.microsoft.com/office/powerpoint/2010/main" val="29669012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38328" y="2548478"/>
            <a:ext cx="11432962" cy="3785652"/>
          </a:xfrm>
          <a:prstGeom prst="rect">
            <a:avLst/>
          </a:prstGeom>
          <a:noFill/>
        </p:spPr>
        <p:txBody>
          <a:bodyPr wrap="square" rtlCol="0">
            <a:spAutoFit/>
          </a:bodyPr>
          <a:lstStyle/>
          <a:p>
            <a:r>
              <a:rPr lang="en-IN" sz="2400" dirty="0" smtClean="0"/>
              <a:t>Collection </a:t>
            </a:r>
            <a:r>
              <a:rPr lang="en-IN" sz="2400" dirty="0"/>
              <a:t>of related relations. </a:t>
            </a:r>
          </a:p>
          <a:p>
            <a:r>
              <a:rPr lang="en-IN" sz="2400" dirty="0"/>
              <a:t>The word schema means arrangement – how we want to arrange things that we have to store. </a:t>
            </a:r>
          </a:p>
          <a:p>
            <a:r>
              <a:rPr lang="en-IN" sz="2400" dirty="0" smtClean="0"/>
              <a:t>The </a:t>
            </a:r>
            <a:r>
              <a:rPr lang="en-IN" sz="2400" dirty="0"/>
              <a:t>lowest level, called the Internal or Physical schema, deals with the description of how raw data items (like 1, ABC, KOL, H2 etc.) are stored in the physical storage (Hard Disc, CD, Tape Drive etc.). It also describes the data type of these data items, the size of the items in the storage media, the location (physical address) of the items in the storage device and so on. This schema is useful for database application developers and database administrator.</a:t>
            </a:r>
          </a:p>
        </p:txBody>
      </p:sp>
      <p:sp>
        <p:nvSpPr>
          <p:cNvPr id="4" name="Title 3"/>
          <p:cNvSpPr>
            <a:spLocks noGrp="1"/>
          </p:cNvSpPr>
          <p:nvPr>
            <p:ph type="title"/>
          </p:nvPr>
        </p:nvSpPr>
        <p:spPr/>
        <p:txBody>
          <a:bodyPr/>
          <a:lstStyle/>
          <a:p>
            <a:r>
              <a:rPr lang="en-IN" dirty="0" smtClean="0"/>
              <a:t>Database</a:t>
            </a:r>
            <a:endParaRPr lang="en-IN" dirty="0"/>
          </a:p>
        </p:txBody>
      </p:sp>
    </p:spTree>
    <p:extLst>
      <p:ext uri="{BB962C8B-B14F-4D97-AF65-F5344CB8AC3E}">
        <p14:creationId xmlns:p14="http://schemas.microsoft.com/office/powerpoint/2010/main" val="29669012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Database ….</a:t>
            </a:r>
            <a:r>
              <a:rPr lang="en-US" b="1" dirty="0" err="1" smtClean="0"/>
              <a:t>contd</a:t>
            </a:r>
            <a:r>
              <a:rPr lang="en-US" b="1" dirty="0" smtClean="0"/>
              <a:t>….</a:t>
            </a:r>
            <a:endParaRPr lang="en-US" b="1" dirty="0"/>
          </a:p>
        </p:txBody>
      </p:sp>
      <p:sp>
        <p:nvSpPr>
          <p:cNvPr id="3" name="TextBox 2"/>
          <p:cNvSpPr txBox="1"/>
          <p:nvPr/>
        </p:nvSpPr>
        <p:spPr>
          <a:xfrm>
            <a:off x="738654" y="2324579"/>
            <a:ext cx="10863736" cy="3416320"/>
          </a:xfrm>
          <a:prstGeom prst="rect">
            <a:avLst/>
          </a:prstGeom>
          <a:noFill/>
        </p:spPr>
        <p:txBody>
          <a:bodyPr wrap="square" rtlCol="0">
            <a:spAutoFit/>
          </a:bodyPr>
          <a:lstStyle/>
          <a:p>
            <a:r>
              <a:rPr lang="en-IN" sz="2400" dirty="0"/>
              <a:t>The middle level is known as the Conceptual or Logical Schema, and deals with the structure of the entire database. Please note that at this level we are not interested with the raw data items anymore, we are interested with the structure of the database. This means we want to know the information about the attributes of each table, the common attributes in different tables that help them to be combined, what kind of data can be input into these attributes, and so on. Conceptual or Logical schema is very useful for database administrators whose responsibility is to maintain the entire database.</a:t>
            </a:r>
          </a:p>
        </p:txBody>
      </p:sp>
    </p:spTree>
    <p:extLst>
      <p:ext uri="{BB962C8B-B14F-4D97-AF65-F5344CB8AC3E}">
        <p14:creationId xmlns:p14="http://schemas.microsoft.com/office/powerpoint/2010/main" val="4028005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Tree>
    <p:extLst>
      <p:ext uri="{BB962C8B-B14F-4D97-AF65-F5344CB8AC3E}">
        <p14:creationId xmlns:p14="http://schemas.microsoft.com/office/powerpoint/2010/main" val="37868066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INPUT-OUTPUT EXAMPLE CONTD…….</a:t>
            </a:r>
            <a:endParaRPr lang="en-US" b="1" dirty="0"/>
          </a:p>
        </p:txBody>
      </p:sp>
      <p:sp>
        <p:nvSpPr>
          <p:cNvPr id="3" name="TextBox 2"/>
          <p:cNvSpPr txBox="1"/>
          <p:nvPr/>
        </p:nvSpPr>
        <p:spPr>
          <a:xfrm>
            <a:off x="512064" y="2760583"/>
            <a:ext cx="11311128" cy="2792111"/>
          </a:xfrm>
          <a:prstGeom prst="rect">
            <a:avLst/>
          </a:prstGeom>
          <a:noFill/>
        </p:spPr>
        <p:txBody>
          <a:bodyPr wrap="square" rtlCol="0">
            <a:spAutoFit/>
          </a:bodyPr>
          <a:lstStyle/>
          <a:p>
            <a:pPr lvl="0">
              <a:lnSpc>
                <a:spcPct val="150000"/>
              </a:lnSpc>
            </a:pPr>
            <a:r>
              <a:rPr lang="en-US" sz="2400" dirty="0"/>
              <a:t>The rearrangement is taking place from left to right.</a:t>
            </a:r>
            <a:endParaRPr lang="en-IN" sz="2400" dirty="0"/>
          </a:p>
          <a:p>
            <a:pPr lvl="0">
              <a:lnSpc>
                <a:spcPct val="150000"/>
              </a:lnSpc>
            </a:pPr>
            <a:r>
              <a:rPr lang="en-US" sz="2400" dirty="0"/>
              <a:t>The rearrangement is taking place one word at a time.</a:t>
            </a:r>
            <a:endParaRPr lang="en-IN" sz="2400" dirty="0"/>
          </a:p>
          <a:p>
            <a:pPr lvl="0">
              <a:lnSpc>
                <a:spcPct val="150000"/>
              </a:lnSpc>
            </a:pPr>
            <a:r>
              <a:rPr lang="en-US" sz="2400" dirty="0"/>
              <a:t>The rearrangement is done on the basis of decreasing alphabetic order.</a:t>
            </a:r>
            <a:endParaRPr lang="en-IN" sz="2400" dirty="0"/>
          </a:p>
          <a:p>
            <a:pPr>
              <a:lnSpc>
                <a:spcPct val="150000"/>
              </a:lnSpc>
            </a:pPr>
            <a:r>
              <a:rPr lang="en-US" sz="2400" dirty="0"/>
              <a:t>NOTE: To understand the pattern, often it is sufficient to look at the input, 1</a:t>
            </a:r>
            <a:r>
              <a:rPr lang="en-US" sz="2400" baseline="30000" dirty="0"/>
              <a:t>st</a:t>
            </a:r>
            <a:r>
              <a:rPr lang="en-US" sz="2400" dirty="0"/>
              <a:t>, 2</a:t>
            </a:r>
            <a:r>
              <a:rPr lang="en-US" sz="2400" baseline="30000" dirty="0"/>
              <a:t>nd</a:t>
            </a:r>
            <a:r>
              <a:rPr lang="en-US" sz="2400" dirty="0"/>
              <a:t> and final steps of the arrangement</a:t>
            </a:r>
            <a:r>
              <a:rPr lang="en-US" sz="2400" dirty="0" smtClean="0"/>
              <a:t>.</a:t>
            </a:r>
            <a:endParaRPr lang="en-IN" sz="2400" dirty="0"/>
          </a:p>
        </p:txBody>
      </p:sp>
    </p:spTree>
    <p:extLst>
      <p:ext uri="{BB962C8B-B14F-4D97-AF65-F5344CB8AC3E}">
        <p14:creationId xmlns:p14="http://schemas.microsoft.com/office/powerpoint/2010/main" val="257492271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400</TotalTime>
  <Words>424</Words>
  <Application>Microsoft Office PowerPoint</Application>
  <PresentationFormat>Widescreen</PresentationFormat>
  <Paragraphs>25</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Century Gothic</vt:lpstr>
      <vt:lpstr>Wingdings 3</vt:lpstr>
      <vt:lpstr>Ion Boardroom</vt:lpstr>
      <vt:lpstr> DBMS</vt:lpstr>
      <vt:lpstr> Need of DBMS?</vt:lpstr>
      <vt:lpstr>  What is a Database?</vt:lpstr>
      <vt:lpstr>Database</vt:lpstr>
      <vt:lpstr>Database ….contd….</vt:lpstr>
      <vt:lpstr>PowerPoint Presentation</vt:lpstr>
      <vt:lpstr>INPUT-OUTPUT EXAMPLE CONTD…….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ANTONYM</dc:title>
  <dc:creator>Lenovo</dc:creator>
  <cp:lastModifiedBy>Windows User</cp:lastModifiedBy>
  <cp:revision>108</cp:revision>
  <dcterms:created xsi:type="dcterms:W3CDTF">2018-04-07T10:23:28Z</dcterms:created>
  <dcterms:modified xsi:type="dcterms:W3CDTF">2018-04-14T13:59:31Z</dcterms:modified>
</cp:coreProperties>
</file>