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08" r:id="rId44"/>
    <p:sldId id="309" r:id="rId45"/>
    <p:sldId id="310" r:id="rId46"/>
    <p:sldId id="311"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07-04-2018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2762072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07-04-2018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3699737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07-04-2018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904961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07-04-2018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670790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71E9A2-D425-4D44-98A2-BBEB180CBBDF}" type="datetimeFigureOut">
              <a:rPr lang="en-IN" smtClean="0"/>
              <a:t>07-04-2018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4145626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971E9A2-D425-4D44-98A2-BBEB180CBBDF}" type="datetimeFigureOut">
              <a:rPr lang="en-IN" smtClean="0"/>
              <a:t>07-04-2018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2423670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971E9A2-D425-4D44-98A2-BBEB180CBBDF}" type="datetimeFigureOut">
              <a:rPr lang="en-IN" smtClean="0"/>
              <a:t>07-04-2018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1098166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971E9A2-D425-4D44-98A2-BBEB180CBBDF}" type="datetimeFigureOut">
              <a:rPr lang="en-IN" smtClean="0"/>
              <a:t>07-04-2018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4034016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71E9A2-D425-4D44-98A2-BBEB180CBBDF}" type="datetimeFigureOut">
              <a:rPr lang="en-IN" smtClean="0"/>
              <a:t>07-04-2018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246372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1E9A2-D425-4D44-98A2-BBEB180CBBDF}" type="datetimeFigureOut">
              <a:rPr lang="en-IN" smtClean="0"/>
              <a:t>07-04-2018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4235662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1E9A2-D425-4D44-98A2-BBEB180CBBDF}" type="datetimeFigureOut">
              <a:rPr lang="en-IN" smtClean="0"/>
              <a:t>07-04-2018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1588743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1E9A2-D425-4D44-98A2-BBEB180CBBDF}" type="datetimeFigureOut">
              <a:rPr lang="en-IN" smtClean="0"/>
              <a:t>07-04-2018</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E9365-6803-4DF7-87D2-1CA8021DAA6C}" type="slidenum">
              <a:rPr lang="en-IN" smtClean="0"/>
              <a:t>‹#›</a:t>
            </a:fld>
            <a:endParaRPr lang="en-IN"/>
          </a:p>
        </p:txBody>
      </p:sp>
    </p:spTree>
    <p:extLst>
      <p:ext uri="{BB962C8B-B14F-4D97-AF65-F5344CB8AC3E}">
        <p14:creationId xmlns:p14="http://schemas.microsoft.com/office/powerpoint/2010/main" val="4231829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Computer Fundamentals</a:t>
            </a:r>
            <a:endParaRPr lang="en-IN" dirty="0"/>
          </a:p>
        </p:txBody>
      </p:sp>
      <p:sp>
        <p:nvSpPr>
          <p:cNvPr id="3" name="Content Placeholder 2"/>
          <p:cNvSpPr>
            <a:spLocks noGrp="1"/>
          </p:cNvSpPr>
          <p:nvPr>
            <p:ph idx="1"/>
          </p:nvPr>
        </p:nvSpPr>
        <p:spPr/>
        <p:txBody>
          <a:bodyPr>
            <a:normAutofit fontScale="77500" lnSpcReduction="20000"/>
          </a:bodyPr>
          <a:lstStyle/>
          <a:p>
            <a:pPr marL="0" indent="0">
              <a:buNone/>
            </a:pPr>
            <a:r>
              <a:rPr lang="en-IN" sz="3100" b="1" dirty="0" smtClean="0"/>
              <a:t>What is Computer?</a:t>
            </a:r>
          </a:p>
          <a:p>
            <a:pPr marL="0" indent="0" algn="just">
              <a:lnSpc>
                <a:spcPct val="160000"/>
              </a:lnSpc>
              <a:buNone/>
            </a:pPr>
            <a:r>
              <a:rPr lang="en-US" dirty="0"/>
              <a:t>Computer is an advanced electronic device that takes raw data as input from the user and processes these data under the control of set of instructions (called program) and gives the result (output) and saves output for the future use. It can process both numerical and non-numerical (arithmetic and logical) calculations.  </a:t>
            </a:r>
            <a:endParaRPr lang="en-IN" dirty="0"/>
          </a:p>
          <a:p>
            <a:pPr marL="0" indent="0">
              <a:buNone/>
            </a:pPr>
            <a:endParaRPr lang="en-IN" dirty="0" smtClean="0"/>
          </a:p>
          <a:p>
            <a:pPr marL="0" indent="0">
              <a:buNone/>
            </a:pPr>
            <a:r>
              <a:rPr lang="en-US" sz="4400" dirty="0"/>
              <a:t>It works the principle of INPUT-PROCESS-OUTPUT Cycle </a:t>
            </a:r>
            <a:endParaRPr lang="en-IN" sz="4400" dirty="0"/>
          </a:p>
          <a:p>
            <a:pPr marL="0" indent="0">
              <a:buNone/>
            </a:pPr>
            <a:endParaRPr lang="en-IN" sz="4800" dirty="0"/>
          </a:p>
          <a:p>
            <a:pPr marL="0" indent="0">
              <a:buNone/>
            </a:pPr>
            <a:r>
              <a:rPr lang="en-IN" sz="4800" dirty="0" smtClean="0"/>
              <a:t>				</a:t>
            </a:r>
            <a:endParaRPr lang="en-IN" sz="4800" dirty="0"/>
          </a:p>
        </p:txBody>
      </p:sp>
    </p:spTree>
    <p:extLst>
      <p:ext uri="{BB962C8B-B14F-4D97-AF65-F5344CB8AC3E}">
        <p14:creationId xmlns:p14="http://schemas.microsoft.com/office/powerpoint/2010/main" val="4008387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2869"/>
            <a:ext cx="10515600" cy="5320862"/>
          </a:xfrm>
        </p:spPr>
        <p:txBody>
          <a:bodyPr>
            <a:normAutofit/>
          </a:bodyPr>
          <a:lstStyle/>
          <a:p>
            <a:pPr algn="just">
              <a:lnSpc>
                <a:spcPct val="150000"/>
              </a:lnSpc>
            </a:pPr>
            <a:r>
              <a:rPr lang="en-US" sz="3200" b="1" dirty="0"/>
              <a:t>Input Devices:</a:t>
            </a:r>
            <a:r>
              <a:rPr lang="en-US" sz="3200" dirty="0"/>
              <a:t> Those devices which help to enter data into computer system. </a:t>
            </a:r>
            <a:r>
              <a:rPr lang="en-US" sz="3200" dirty="0" err="1"/>
              <a:t>Eg</a:t>
            </a:r>
            <a:r>
              <a:rPr lang="en-US" sz="3200" dirty="0"/>
              <a:t>. Keyboard, Mouse, Touch screen, Bar Code Reader, Scanner, MICR, OMR etc. </a:t>
            </a:r>
            <a:endParaRPr lang="en-IN" sz="3200" dirty="0"/>
          </a:p>
          <a:p>
            <a:pPr marL="0" indent="0" algn="just">
              <a:lnSpc>
                <a:spcPct val="150000"/>
              </a:lnSpc>
              <a:buNone/>
            </a:pPr>
            <a:r>
              <a:rPr lang="en-US" sz="3200" b="1" dirty="0" smtClean="0"/>
              <a:t>Output </a:t>
            </a:r>
            <a:r>
              <a:rPr lang="en-US" sz="3200" b="1" dirty="0"/>
              <a:t>Devices:</a:t>
            </a:r>
            <a:r>
              <a:rPr lang="en-US" sz="3200" dirty="0"/>
              <a:t> Those devices which help to display the processed information</a:t>
            </a:r>
            <a:r>
              <a:rPr lang="en-US" sz="3200" dirty="0" smtClean="0"/>
              <a:t>. </a:t>
            </a:r>
            <a:r>
              <a:rPr lang="en-US" sz="3200" dirty="0" err="1" smtClean="0"/>
              <a:t>Eg</a:t>
            </a:r>
            <a:r>
              <a:rPr lang="en-US" sz="3200" dirty="0"/>
              <a:t>. Monitor, Printer, Plotter, Projector </a:t>
            </a:r>
            <a:endParaRPr lang="en-IN" sz="3200" dirty="0"/>
          </a:p>
          <a:p>
            <a:pPr>
              <a:lnSpc>
                <a:spcPct val="150000"/>
              </a:lnSpc>
            </a:pPr>
            <a:endParaRPr lang="en-IN" dirty="0"/>
          </a:p>
        </p:txBody>
      </p:sp>
    </p:spTree>
    <p:extLst>
      <p:ext uri="{BB962C8B-B14F-4D97-AF65-F5344CB8AC3E}">
        <p14:creationId xmlns:p14="http://schemas.microsoft.com/office/powerpoint/2010/main" val="1152843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CENTRAL PROCESSING UNIT (CPU) </a:t>
            </a:r>
            <a:endParaRPr lang="en-IN" dirty="0"/>
          </a:p>
          <a:p>
            <a:pPr marL="0" indent="0">
              <a:buNone/>
            </a:pPr>
            <a:r>
              <a:rPr lang="en-US" b="1" dirty="0"/>
              <a:t> </a:t>
            </a:r>
            <a:endParaRPr lang="en-IN" dirty="0"/>
          </a:p>
          <a:p>
            <a:pPr algn="just">
              <a:lnSpc>
                <a:spcPct val="100000"/>
              </a:lnSpc>
            </a:pPr>
            <a:r>
              <a:rPr lang="en-US" sz="3200" dirty="0"/>
              <a:t>The main component to make a computer operate is the computer chip or microprocessor. This is referred to as the Central Processing Unit (CPU). It is also known as Brain of computer. It performs arithmetic and logic operations. The CPU (Central Processing Unit) is the device that interprets and executes instructions.  </a:t>
            </a:r>
            <a:endParaRPr lang="en-IN" sz="3200" dirty="0"/>
          </a:p>
          <a:p>
            <a:endParaRPr lang="en-IN" dirty="0"/>
          </a:p>
        </p:txBody>
      </p:sp>
    </p:spTree>
    <p:extLst>
      <p:ext uri="{BB962C8B-B14F-4D97-AF65-F5344CB8AC3E}">
        <p14:creationId xmlns:p14="http://schemas.microsoft.com/office/powerpoint/2010/main" val="1344687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2510"/>
            <a:ext cx="10515600" cy="5404453"/>
          </a:xfrm>
        </p:spPr>
        <p:txBody>
          <a:bodyPr/>
          <a:lstStyle/>
          <a:p>
            <a:pPr algn="just"/>
            <a:r>
              <a:rPr lang="en-US" sz="3200" b="1" dirty="0"/>
              <a:t>Memory</a:t>
            </a:r>
            <a:r>
              <a:rPr lang="en-US" sz="3200" dirty="0"/>
              <a:t>: It facilitates the remembrance power to computer system. It refers to the physical devices used to store programs (sequences of instructions) or data (e.g. program </a:t>
            </a:r>
            <a:r>
              <a:rPr lang="en-US" sz="3200" u="sng" dirty="0"/>
              <a:t>state information</a:t>
            </a:r>
            <a:r>
              <a:rPr lang="en-US" sz="3200" dirty="0"/>
              <a:t>) on a temporary or permanent basis for use in a </a:t>
            </a:r>
            <a:r>
              <a:rPr lang="en-US" sz="3200" u="sng" dirty="0"/>
              <a:t>computer</a:t>
            </a:r>
            <a:r>
              <a:rPr lang="en-US" sz="3200" dirty="0"/>
              <a:t> or other </a:t>
            </a:r>
            <a:r>
              <a:rPr lang="en-US" sz="3200" u="sng" dirty="0"/>
              <a:t>digital electronic</a:t>
            </a:r>
            <a:r>
              <a:rPr lang="en-US" sz="3200" dirty="0"/>
              <a:t> device.  </a:t>
            </a:r>
            <a:endParaRPr lang="en-IN" sz="3200" dirty="0"/>
          </a:p>
          <a:p>
            <a:pPr marL="0" indent="0">
              <a:buNone/>
            </a:pPr>
            <a:r>
              <a:rPr lang="en-US" dirty="0"/>
              <a:t> </a:t>
            </a:r>
            <a:endParaRPr lang="en-IN" dirty="0"/>
          </a:p>
          <a:p>
            <a:r>
              <a:rPr lang="en-US" sz="3200" dirty="0"/>
              <a:t>Memory can be of two types:- </a:t>
            </a:r>
            <a:endParaRPr lang="en-IN" sz="3200" dirty="0"/>
          </a:p>
          <a:p>
            <a:pPr lvl="0" fontAlgn="base"/>
            <a:r>
              <a:rPr lang="en-US" sz="3200" dirty="0"/>
              <a:t>Primary Memory </a:t>
            </a:r>
            <a:endParaRPr lang="en-IN" sz="3200" dirty="0"/>
          </a:p>
          <a:p>
            <a:pPr lvl="0" fontAlgn="base"/>
            <a:r>
              <a:rPr lang="en-US" sz="3200" dirty="0"/>
              <a:t>Secondary Memory </a:t>
            </a:r>
            <a:endParaRPr lang="en-IN" sz="3200" dirty="0"/>
          </a:p>
          <a:p>
            <a:pPr marL="0" indent="0">
              <a:buNone/>
            </a:pPr>
            <a:endParaRPr lang="en-IN" dirty="0"/>
          </a:p>
        </p:txBody>
      </p:sp>
    </p:spTree>
    <p:extLst>
      <p:ext uri="{BB962C8B-B14F-4D97-AF65-F5344CB8AC3E}">
        <p14:creationId xmlns:p14="http://schemas.microsoft.com/office/powerpoint/2010/main" val="28061395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06517"/>
            <a:ext cx="9144000" cy="5147442"/>
          </a:xfrm>
        </p:spPr>
        <p:txBody>
          <a:bodyPr>
            <a:normAutofit fontScale="92500" lnSpcReduction="10000"/>
          </a:bodyPr>
          <a:lstStyle/>
          <a:p>
            <a:pPr algn="just">
              <a:lnSpc>
                <a:spcPct val="110000"/>
              </a:lnSpc>
            </a:pPr>
            <a:r>
              <a:rPr lang="en-US" sz="2800" dirty="0"/>
              <a:t>The term </a:t>
            </a:r>
            <a:r>
              <a:rPr lang="en-US" sz="2800" u="sng" dirty="0"/>
              <a:t>primary memory</a:t>
            </a:r>
            <a:r>
              <a:rPr lang="en-US" sz="2800" dirty="0"/>
              <a:t> is used for the information in physical systems which are fast (i.e. </a:t>
            </a:r>
            <a:r>
              <a:rPr lang="en-US" sz="2800" u="sng" dirty="0"/>
              <a:t>RAM</a:t>
            </a:r>
            <a:r>
              <a:rPr lang="en-US" sz="2800" dirty="0"/>
              <a:t>), as a distinction from </a:t>
            </a:r>
            <a:r>
              <a:rPr lang="en-US" sz="2800" u="sng" dirty="0"/>
              <a:t>secondary memory</a:t>
            </a:r>
            <a:r>
              <a:rPr lang="en-US" sz="2800" dirty="0"/>
              <a:t>, which are physical devices for </a:t>
            </a:r>
            <a:r>
              <a:rPr lang="en-US" sz="2800" u="sng" dirty="0"/>
              <a:t>program and data storage</a:t>
            </a:r>
            <a:r>
              <a:rPr lang="en-US" sz="2800" dirty="0"/>
              <a:t> which are slow to access but offer higher memory capacity. Primary memory stored on secondary memory is called virtual memory.  </a:t>
            </a:r>
            <a:endParaRPr lang="en-IN" sz="2800" dirty="0"/>
          </a:p>
          <a:p>
            <a:pPr algn="just">
              <a:lnSpc>
                <a:spcPct val="110000"/>
              </a:lnSpc>
            </a:pPr>
            <a:r>
              <a:rPr lang="en-US" sz="2800" dirty="0"/>
              <a:t>Primary Memory can be categorized as:-</a:t>
            </a:r>
            <a:endParaRPr lang="en-IN" sz="2800" dirty="0"/>
          </a:p>
          <a:p>
            <a:pPr algn="l"/>
            <a:r>
              <a:rPr lang="en-US" dirty="0"/>
              <a:t> </a:t>
            </a:r>
            <a:endParaRPr lang="en-IN" dirty="0"/>
          </a:p>
          <a:p>
            <a:pPr lvl="0" algn="l" fontAlgn="base">
              <a:lnSpc>
                <a:spcPct val="200000"/>
              </a:lnSpc>
            </a:pPr>
            <a:r>
              <a:rPr lang="en-US" sz="2800" dirty="0"/>
              <a:t>Volatile Memory (RAM) </a:t>
            </a:r>
            <a:endParaRPr lang="en-IN" sz="2800" dirty="0"/>
          </a:p>
          <a:p>
            <a:pPr lvl="0" algn="l" fontAlgn="base">
              <a:lnSpc>
                <a:spcPct val="200000"/>
              </a:lnSpc>
            </a:pPr>
            <a:r>
              <a:rPr lang="en-US" sz="2800" dirty="0"/>
              <a:t>Non-Volatile Memory(ROM) </a:t>
            </a:r>
            <a:endParaRPr lang="en-IN" sz="2800" dirty="0"/>
          </a:p>
          <a:p>
            <a:pPr algn="l"/>
            <a:endParaRPr lang="en-IN" dirty="0"/>
          </a:p>
        </p:txBody>
      </p:sp>
    </p:spTree>
    <p:extLst>
      <p:ext uri="{BB962C8B-B14F-4D97-AF65-F5344CB8AC3E}">
        <p14:creationId xmlns:p14="http://schemas.microsoft.com/office/powerpoint/2010/main" val="4007967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85345"/>
            <a:ext cx="10515600" cy="5191618"/>
          </a:xfrm>
        </p:spPr>
        <p:txBody>
          <a:bodyPr>
            <a:normAutofit/>
          </a:bodyPr>
          <a:lstStyle/>
          <a:p>
            <a:pPr marL="0" indent="0">
              <a:buNone/>
            </a:pPr>
            <a:r>
              <a:rPr lang="en-US" b="1" dirty="0"/>
              <a:t>Volatile memory (RAM)</a:t>
            </a:r>
            <a:endParaRPr lang="en-IN" dirty="0"/>
          </a:p>
          <a:p>
            <a:endParaRPr lang="en-IN" dirty="0"/>
          </a:p>
          <a:p>
            <a:pPr marL="0" indent="0" algn="just">
              <a:buNone/>
            </a:pPr>
            <a:r>
              <a:rPr lang="en-US" dirty="0"/>
              <a:t>Volatile memory is computer memory that requires power to maintain the stored information. RAM stands for Random Access Memory. The data is primarily stored on RAM. This is also known as Read-Write memory as both the operation can take place on it. It is volatile in nature because as soon as the power is off its contents are also removed. It can be of two types:- </a:t>
            </a:r>
            <a:endParaRPr lang="en-IN" dirty="0"/>
          </a:p>
          <a:p>
            <a:pPr marL="0" indent="0">
              <a:buNone/>
            </a:pPr>
            <a:r>
              <a:rPr lang="en-US" dirty="0"/>
              <a:t> </a:t>
            </a:r>
            <a:endParaRPr lang="en-IN" dirty="0"/>
          </a:p>
          <a:p>
            <a:r>
              <a:rPr lang="en-US" dirty="0"/>
              <a:t>1. Static RAM or SRAM.</a:t>
            </a:r>
            <a:endParaRPr lang="en-IN" dirty="0"/>
          </a:p>
          <a:p>
            <a:r>
              <a:rPr lang="en-US" dirty="0"/>
              <a:t>2. Dynamic RAM or DRAM </a:t>
            </a:r>
            <a:endParaRPr lang="en-IN" dirty="0"/>
          </a:p>
        </p:txBody>
      </p:sp>
    </p:spTree>
    <p:extLst>
      <p:ext uri="{BB962C8B-B14F-4D97-AF65-F5344CB8AC3E}">
        <p14:creationId xmlns:p14="http://schemas.microsoft.com/office/powerpoint/2010/main" val="1509918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859221"/>
            <a:ext cx="9144000" cy="4934607"/>
          </a:xfrm>
        </p:spPr>
        <p:txBody>
          <a:bodyPr>
            <a:normAutofit/>
          </a:bodyPr>
          <a:lstStyle/>
          <a:p>
            <a:pPr algn="just">
              <a:lnSpc>
                <a:spcPct val="100000"/>
              </a:lnSpc>
            </a:pPr>
            <a:r>
              <a:rPr lang="en-US" sz="2800" dirty="0"/>
              <a:t>SRAM retains its contents as long as the power is connected and is easy to interface to but uses six transistors per bit.  </a:t>
            </a:r>
            <a:endParaRPr lang="en-IN" sz="2800" dirty="0"/>
          </a:p>
          <a:p>
            <a:pPr algn="just">
              <a:lnSpc>
                <a:spcPct val="100000"/>
              </a:lnSpc>
            </a:pPr>
            <a:r>
              <a:rPr lang="en-US" sz="2800" dirty="0"/>
              <a:t> </a:t>
            </a:r>
            <a:endParaRPr lang="en-IN" sz="2800" dirty="0"/>
          </a:p>
          <a:p>
            <a:pPr algn="just">
              <a:lnSpc>
                <a:spcPct val="100000"/>
              </a:lnSpc>
            </a:pPr>
            <a:r>
              <a:rPr lang="en-US" sz="2800" dirty="0"/>
              <a:t>Dynamic RAM is more complicated to interface to and control and needs regular refresh cycles to prevent its contents being lost. However, DRAM uses only one transistor and a capacitor per bit, allowing it to reach much higher densities and, with more bits on a memory chip, be much cheaper per bit. SRAM is not worthwhile for desktop system memory, where DRAM dominates, but is used for their cache memories.</a:t>
            </a:r>
            <a:endParaRPr lang="en-IN" sz="2800" dirty="0"/>
          </a:p>
        </p:txBody>
      </p:sp>
    </p:spTree>
    <p:extLst>
      <p:ext uri="{BB962C8B-B14F-4D97-AF65-F5344CB8AC3E}">
        <p14:creationId xmlns:p14="http://schemas.microsoft.com/office/powerpoint/2010/main" val="7255656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040524"/>
            <a:ext cx="9144000" cy="4903076"/>
          </a:xfrm>
        </p:spPr>
        <p:txBody>
          <a:bodyPr>
            <a:normAutofit fontScale="92500" lnSpcReduction="10000"/>
          </a:bodyPr>
          <a:lstStyle/>
          <a:p>
            <a:pPr algn="just"/>
            <a:r>
              <a:rPr lang="en-US" b="1" dirty="0"/>
              <a:t>Non Volatile Memory (ROM)</a:t>
            </a:r>
            <a:endParaRPr lang="en-IN" dirty="0"/>
          </a:p>
          <a:p>
            <a:pPr algn="just"/>
            <a:r>
              <a:rPr lang="en-US" b="1" dirty="0"/>
              <a:t> </a:t>
            </a:r>
            <a:endParaRPr lang="en-IN" dirty="0"/>
          </a:p>
          <a:p>
            <a:pPr algn="just">
              <a:lnSpc>
                <a:spcPct val="150000"/>
              </a:lnSpc>
            </a:pPr>
            <a:r>
              <a:rPr lang="en-US" u="sng" dirty="0"/>
              <a:t>Non-volatile memory</a:t>
            </a:r>
            <a:r>
              <a:rPr lang="en-US" dirty="0"/>
              <a:t> is computer memory that can retain the stored information even when not powered. ROM stands for Read Only Memory. As the name suggests we can perform only read operation on ROM. It is permanent in nature. In ROM booting instructions for computer in the form of firmware are stored </a:t>
            </a:r>
            <a:endParaRPr lang="en-IN" dirty="0"/>
          </a:p>
          <a:p>
            <a:pPr algn="just">
              <a:lnSpc>
                <a:spcPct val="150000"/>
              </a:lnSpc>
            </a:pPr>
            <a:r>
              <a:rPr lang="en-US" dirty="0"/>
              <a:t> </a:t>
            </a:r>
            <a:endParaRPr lang="en-IN" dirty="0"/>
          </a:p>
          <a:p>
            <a:pPr algn="just">
              <a:lnSpc>
                <a:spcPct val="150000"/>
              </a:lnSpc>
            </a:pPr>
            <a:r>
              <a:rPr lang="en-US" dirty="0"/>
              <a:t>Other examples of non-volatile memory are </a:t>
            </a:r>
            <a:r>
              <a:rPr lang="en-US" u="sng" dirty="0"/>
              <a:t>flash memory</a:t>
            </a:r>
            <a:r>
              <a:rPr lang="en-US" dirty="0"/>
              <a:t> and </a:t>
            </a:r>
            <a:r>
              <a:rPr lang="en-US" u="sng" dirty="0"/>
              <a:t>PROM</a:t>
            </a:r>
            <a:r>
              <a:rPr lang="en-US" dirty="0"/>
              <a:t>/</a:t>
            </a:r>
            <a:r>
              <a:rPr lang="en-US" u="sng" dirty="0"/>
              <a:t>EPROM</a:t>
            </a:r>
            <a:r>
              <a:rPr lang="en-US" dirty="0"/>
              <a:t>/</a:t>
            </a:r>
            <a:r>
              <a:rPr lang="en-US" u="sng" dirty="0"/>
              <a:t>EEPROM</a:t>
            </a:r>
            <a:r>
              <a:rPr lang="en-US" dirty="0"/>
              <a:t> memory.</a:t>
            </a:r>
            <a:endParaRPr lang="en-IN" dirty="0"/>
          </a:p>
        </p:txBody>
      </p:sp>
    </p:spTree>
    <p:extLst>
      <p:ext uri="{BB962C8B-B14F-4D97-AF65-F5344CB8AC3E}">
        <p14:creationId xmlns:p14="http://schemas.microsoft.com/office/powerpoint/2010/main" val="1240056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190297"/>
            <a:ext cx="9144000" cy="4532586"/>
          </a:xfrm>
        </p:spPr>
        <p:txBody>
          <a:bodyPr>
            <a:normAutofit fontScale="92500" lnSpcReduction="20000"/>
          </a:bodyPr>
          <a:lstStyle/>
          <a:p>
            <a:pPr algn="just"/>
            <a:r>
              <a:rPr lang="en-US" sz="3500" b="1" dirty="0"/>
              <a:t>Cache Memory: </a:t>
            </a:r>
            <a:endParaRPr lang="en-IN" sz="3500" dirty="0"/>
          </a:p>
          <a:p>
            <a:pPr algn="just"/>
            <a:r>
              <a:rPr lang="en-US" dirty="0"/>
              <a:t> </a:t>
            </a:r>
            <a:endParaRPr lang="en-IN" dirty="0"/>
          </a:p>
          <a:p>
            <a:pPr algn="just">
              <a:lnSpc>
                <a:spcPct val="150000"/>
              </a:lnSpc>
            </a:pPr>
            <a:r>
              <a:rPr lang="en-US" sz="2800" dirty="0"/>
              <a:t>Cache memory is an intermediate between RAM and processor. It is very fast. Cache memory is random access memory (</a:t>
            </a:r>
            <a:r>
              <a:rPr lang="en-US" sz="2800" u="sng" dirty="0"/>
              <a:t>RAM</a:t>
            </a:r>
            <a:r>
              <a:rPr lang="en-US" sz="2800" dirty="0"/>
              <a:t>) that a computer microprocessor can access more quickly than it can access regular RAM. As the microprocessor processes data, it looks first in the </a:t>
            </a:r>
            <a:r>
              <a:rPr lang="en-US" sz="2800" u="sng" dirty="0"/>
              <a:t>cache</a:t>
            </a:r>
            <a:r>
              <a:rPr lang="en-US" sz="2800" dirty="0"/>
              <a:t> memory and if it finds the data there (from a previous reading of data), it does not have to do the more time-consuming reading of data from larger </a:t>
            </a:r>
            <a:r>
              <a:rPr lang="en-US" sz="2800" u="sng" dirty="0"/>
              <a:t>memory</a:t>
            </a:r>
            <a:r>
              <a:rPr lang="en-US" sz="2800" dirty="0"/>
              <a:t>.</a:t>
            </a:r>
            <a:endParaRPr lang="en-IN" sz="2800" dirty="0"/>
          </a:p>
        </p:txBody>
      </p:sp>
    </p:spTree>
    <p:extLst>
      <p:ext uri="{BB962C8B-B14F-4D97-AF65-F5344CB8AC3E}">
        <p14:creationId xmlns:p14="http://schemas.microsoft.com/office/powerpoint/2010/main" val="2649657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74531"/>
            <a:ext cx="10515600" cy="5002432"/>
          </a:xfrm>
        </p:spPr>
        <p:txBody>
          <a:bodyPr/>
          <a:lstStyle/>
          <a:p>
            <a:pPr marL="0" indent="0">
              <a:buNone/>
            </a:pPr>
            <a:r>
              <a:rPr lang="en-US" sz="3600" b="1" dirty="0"/>
              <a:t>Secondary Memory: </a:t>
            </a:r>
            <a:endParaRPr lang="en-IN" sz="3600" dirty="0"/>
          </a:p>
          <a:p>
            <a:pPr lvl="0" fontAlgn="base"/>
            <a:r>
              <a:rPr lang="en-US" sz="3600" dirty="0"/>
              <a:t>Hard Disk (Local Disk)  </a:t>
            </a:r>
            <a:endParaRPr lang="en-IN" sz="3600" dirty="0"/>
          </a:p>
          <a:p>
            <a:pPr lvl="0" fontAlgn="base"/>
            <a:r>
              <a:rPr lang="en-US" sz="3600" dirty="0"/>
              <a:t>Optical Disks: CD-R, CD-RW, DVD-R, DVD-RW  </a:t>
            </a:r>
            <a:endParaRPr lang="en-IN" sz="3600" dirty="0"/>
          </a:p>
          <a:p>
            <a:pPr lvl="0" fontAlgn="base"/>
            <a:r>
              <a:rPr lang="en-US" sz="3600" dirty="0"/>
              <a:t>Floppy Disks  </a:t>
            </a:r>
            <a:endParaRPr lang="en-IN" sz="3600" dirty="0"/>
          </a:p>
          <a:p>
            <a:r>
              <a:rPr lang="en-US" sz="3600" dirty="0"/>
              <a:t>D. Memory Cards  </a:t>
            </a:r>
            <a:endParaRPr lang="en-IN" sz="3600" dirty="0"/>
          </a:p>
          <a:p>
            <a:pPr lvl="0" fontAlgn="base"/>
            <a:r>
              <a:rPr lang="en-US" sz="3600" dirty="0"/>
              <a:t>External Hard Disk </a:t>
            </a:r>
            <a:endParaRPr lang="en-IN" sz="3600" dirty="0"/>
          </a:p>
          <a:p>
            <a:pPr lvl="0" fontAlgn="base"/>
            <a:r>
              <a:rPr lang="en-US" sz="3600" dirty="0" err="1"/>
              <a:t>Blu</a:t>
            </a:r>
            <a:r>
              <a:rPr lang="en-US" sz="3600" dirty="0"/>
              <a:t> Ray Disk </a:t>
            </a:r>
            <a:endParaRPr lang="en-IN" sz="3600" dirty="0"/>
          </a:p>
          <a:p>
            <a:endParaRPr lang="en-IN" dirty="0"/>
          </a:p>
        </p:txBody>
      </p:sp>
    </p:spTree>
    <p:extLst>
      <p:ext uri="{BB962C8B-B14F-4D97-AF65-F5344CB8AC3E}">
        <p14:creationId xmlns:p14="http://schemas.microsoft.com/office/powerpoint/2010/main" val="14723571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69579"/>
            <a:ext cx="9144000" cy="4288221"/>
          </a:xfrm>
        </p:spPr>
        <p:txBody>
          <a:bodyPr>
            <a:normAutofit fontScale="92500"/>
          </a:bodyPr>
          <a:lstStyle/>
          <a:p>
            <a:pPr algn="just">
              <a:lnSpc>
                <a:spcPct val="100000"/>
              </a:lnSpc>
            </a:pPr>
            <a:r>
              <a:rPr lang="en-US" sz="3600" b="1" dirty="0"/>
              <a:t>Blu-Ray Disk:</a:t>
            </a:r>
            <a:endParaRPr lang="en-IN" sz="3600" dirty="0"/>
          </a:p>
          <a:p>
            <a:pPr algn="just">
              <a:lnSpc>
                <a:spcPct val="100000"/>
              </a:lnSpc>
            </a:pPr>
            <a:r>
              <a:rPr lang="en-US" sz="2800" b="1" dirty="0"/>
              <a:t>  </a:t>
            </a:r>
            <a:endParaRPr lang="en-IN" sz="2800" dirty="0"/>
          </a:p>
          <a:p>
            <a:pPr algn="just">
              <a:lnSpc>
                <a:spcPct val="100000"/>
              </a:lnSpc>
            </a:pPr>
            <a:r>
              <a:rPr lang="en-US" sz="2800" dirty="0"/>
              <a:t>Blu-ray (not Blue-ray) also known as Blu-ray Disc (BD), is the name of a new optical disc format. The format offers more than five times the storage capacity of traditional DVDs and can hold up to 25GB on a single-layer disc and 50GB on a dual-layer disc. While current optical disc technologies such as DVD, DVD±R, DVD±RW, and DVD-RAM rely on a red laser to read and write data, the new format uses a blue-violet laser instead, hence the name Blu-ray.</a:t>
            </a:r>
            <a:endParaRPr lang="en-IN" sz="2800" dirty="0"/>
          </a:p>
          <a:p>
            <a:endParaRPr lang="en-IN" dirty="0"/>
          </a:p>
        </p:txBody>
      </p:sp>
    </p:spTree>
    <p:extLst>
      <p:ext uri="{BB962C8B-B14F-4D97-AF65-F5344CB8AC3E}">
        <p14:creationId xmlns:p14="http://schemas.microsoft.com/office/powerpoint/2010/main" val="3643465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68552" y="1335023"/>
            <a:ext cx="9144000" cy="4871545"/>
          </a:xfrm>
        </p:spPr>
        <p:txBody>
          <a:bodyPr>
            <a:normAutofit/>
          </a:bodyPr>
          <a:lstStyle/>
          <a:p>
            <a:pPr algn="l"/>
            <a:r>
              <a:rPr lang="en-US" dirty="0"/>
              <a:t>A computer has four functions:  	</a:t>
            </a:r>
            <a:endParaRPr lang="en-IN" dirty="0"/>
          </a:p>
          <a:p>
            <a:pPr lvl="0" algn="l" fontAlgn="base"/>
            <a:r>
              <a:rPr lang="en-US" dirty="0"/>
              <a:t>accepts data  	</a:t>
            </a:r>
            <a:r>
              <a:rPr lang="en-US" dirty="0" smtClean="0"/>
              <a:t>	</a:t>
            </a:r>
            <a:r>
              <a:rPr lang="en-US" b="1" dirty="0" smtClean="0"/>
              <a:t>Input </a:t>
            </a:r>
            <a:r>
              <a:rPr lang="en-US" b="1" dirty="0"/>
              <a:t>Unit</a:t>
            </a:r>
            <a:endParaRPr lang="en-IN" dirty="0"/>
          </a:p>
          <a:p>
            <a:pPr lvl="0" algn="l" fontAlgn="base"/>
            <a:r>
              <a:rPr lang="en-US" dirty="0"/>
              <a:t>processes data  	</a:t>
            </a:r>
            <a:r>
              <a:rPr lang="en-US" b="1" dirty="0"/>
              <a:t>Processing Unit </a:t>
            </a:r>
            <a:endParaRPr lang="en-IN" dirty="0"/>
          </a:p>
          <a:p>
            <a:pPr lvl="0" algn="l" fontAlgn="base"/>
            <a:r>
              <a:rPr lang="en-US" dirty="0"/>
              <a:t>produces output  	</a:t>
            </a:r>
            <a:r>
              <a:rPr lang="en-US" b="1" dirty="0"/>
              <a:t>Output Unit</a:t>
            </a:r>
            <a:endParaRPr lang="en-IN" dirty="0"/>
          </a:p>
          <a:p>
            <a:pPr lvl="0" algn="l" fontAlgn="base"/>
            <a:r>
              <a:rPr lang="en-US" dirty="0"/>
              <a:t>stores results  	</a:t>
            </a:r>
            <a:r>
              <a:rPr lang="en-US" dirty="0" smtClean="0"/>
              <a:t>	</a:t>
            </a:r>
            <a:r>
              <a:rPr lang="en-US" b="1" dirty="0" smtClean="0"/>
              <a:t>Storage </a:t>
            </a:r>
            <a:r>
              <a:rPr lang="en-US" b="1" dirty="0"/>
              <a:t>Unit</a:t>
            </a:r>
            <a:endParaRPr lang="en-IN" dirty="0"/>
          </a:p>
          <a:p>
            <a:r>
              <a:rPr lang="en-US" dirty="0"/>
              <a:t> </a:t>
            </a:r>
            <a:endParaRPr lang="en-IN" dirty="0"/>
          </a:p>
          <a:p>
            <a:pPr algn="just"/>
            <a:r>
              <a:rPr lang="en-US" dirty="0"/>
              <a:t>(While designing the Difference Engine and Analytical Engine Charles </a:t>
            </a:r>
            <a:r>
              <a:rPr lang="en-US" dirty="0" err="1"/>
              <a:t>Babage</a:t>
            </a:r>
            <a:r>
              <a:rPr lang="en-US" dirty="0"/>
              <a:t> has given the concept of these four units, Hence he is known as “Father of Computer”.)</a:t>
            </a:r>
            <a:endParaRPr lang="en-IN" dirty="0"/>
          </a:p>
        </p:txBody>
      </p:sp>
    </p:spTree>
    <p:extLst>
      <p:ext uri="{BB962C8B-B14F-4D97-AF65-F5344CB8AC3E}">
        <p14:creationId xmlns:p14="http://schemas.microsoft.com/office/powerpoint/2010/main" val="6625623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9090"/>
            <a:ext cx="10515600" cy="5577873"/>
          </a:xfrm>
        </p:spPr>
        <p:txBody>
          <a:bodyPr>
            <a:normAutofit fontScale="70000" lnSpcReduction="20000"/>
          </a:bodyPr>
          <a:lstStyle/>
          <a:p>
            <a:pPr marL="0" indent="0">
              <a:buNone/>
            </a:pPr>
            <a:r>
              <a:rPr lang="en-US" sz="5200" b="1" dirty="0"/>
              <a:t>Units of Memory: </a:t>
            </a:r>
            <a:endParaRPr lang="en-IN" sz="5200" dirty="0"/>
          </a:p>
          <a:p>
            <a:pPr marL="0" indent="0">
              <a:buNone/>
            </a:pPr>
            <a:r>
              <a:rPr lang="en-US" dirty="0"/>
              <a:t> </a:t>
            </a:r>
            <a:endParaRPr lang="en-IN" dirty="0"/>
          </a:p>
          <a:p>
            <a:r>
              <a:rPr lang="en-US" dirty="0"/>
              <a:t>The smallest unit is bit, which mean either 0 or 1. </a:t>
            </a:r>
            <a:endParaRPr lang="en-IN" dirty="0"/>
          </a:p>
          <a:p>
            <a:r>
              <a:rPr lang="en-US" dirty="0"/>
              <a:t>1 bit			= 0 or 1 </a:t>
            </a:r>
            <a:endParaRPr lang="en-IN" dirty="0"/>
          </a:p>
          <a:p>
            <a:r>
              <a:rPr lang="en-US" dirty="0"/>
              <a:t>1 Byte		</a:t>
            </a:r>
            <a:r>
              <a:rPr lang="en-US" dirty="0" smtClean="0"/>
              <a:t>	= </a:t>
            </a:r>
            <a:r>
              <a:rPr lang="en-US" dirty="0"/>
              <a:t>8 bit </a:t>
            </a:r>
            <a:endParaRPr lang="en-IN" dirty="0"/>
          </a:p>
          <a:p>
            <a:r>
              <a:rPr lang="en-US" dirty="0"/>
              <a:t>1 Nibble		= 4 bit </a:t>
            </a:r>
            <a:endParaRPr lang="en-IN" dirty="0"/>
          </a:p>
          <a:p>
            <a:r>
              <a:rPr lang="en-US" dirty="0"/>
              <a:t>1 Kilo Byte		= 1024 Byte = 2</a:t>
            </a:r>
            <a:r>
              <a:rPr lang="en-US" baseline="30000" dirty="0"/>
              <a:t>10  </a:t>
            </a:r>
            <a:r>
              <a:rPr lang="en-US" dirty="0"/>
              <a:t>Byte</a:t>
            </a:r>
            <a:r>
              <a:rPr lang="en-US" baseline="30000" dirty="0"/>
              <a:t> </a:t>
            </a:r>
            <a:endParaRPr lang="en-IN" dirty="0"/>
          </a:p>
          <a:p>
            <a:r>
              <a:rPr lang="en-US" dirty="0"/>
              <a:t>1 Mega Byte		= 1024 KB= 2</a:t>
            </a:r>
            <a:r>
              <a:rPr lang="en-US" baseline="30000" dirty="0"/>
              <a:t>10</a:t>
            </a:r>
            <a:r>
              <a:rPr lang="en-US" dirty="0"/>
              <a:t> KB</a:t>
            </a:r>
            <a:endParaRPr lang="en-IN" dirty="0"/>
          </a:p>
          <a:p>
            <a:r>
              <a:rPr lang="en-US" dirty="0"/>
              <a:t>1 </a:t>
            </a:r>
            <a:r>
              <a:rPr lang="en-US" dirty="0" err="1"/>
              <a:t>Gega</a:t>
            </a:r>
            <a:r>
              <a:rPr lang="en-US" dirty="0"/>
              <a:t> Byte 		= 1024 MB = 2</a:t>
            </a:r>
            <a:r>
              <a:rPr lang="en-US" baseline="30000" dirty="0"/>
              <a:t>10</a:t>
            </a:r>
            <a:r>
              <a:rPr lang="en-US" dirty="0"/>
              <a:t> MB</a:t>
            </a:r>
            <a:endParaRPr lang="en-IN" dirty="0"/>
          </a:p>
          <a:p>
            <a:r>
              <a:rPr lang="en-US" dirty="0"/>
              <a:t>1 Tera Byte		= 1024 GB= 2</a:t>
            </a:r>
            <a:r>
              <a:rPr lang="en-US" baseline="30000" dirty="0"/>
              <a:t>10</a:t>
            </a:r>
            <a:r>
              <a:rPr lang="en-US" dirty="0"/>
              <a:t> GB</a:t>
            </a:r>
            <a:endParaRPr lang="en-IN" dirty="0"/>
          </a:p>
          <a:p>
            <a:r>
              <a:rPr lang="en-US" dirty="0"/>
              <a:t>1 Peta Byte		=1024 TB = 2</a:t>
            </a:r>
            <a:r>
              <a:rPr lang="en-US" baseline="30000" dirty="0"/>
              <a:t>10</a:t>
            </a:r>
            <a:r>
              <a:rPr lang="en-US" dirty="0"/>
              <a:t>TB</a:t>
            </a:r>
            <a:endParaRPr lang="en-IN" dirty="0"/>
          </a:p>
          <a:p>
            <a:r>
              <a:rPr lang="en-US" dirty="0"/>
              <a:t>1 Peta Byte		=1024 TB = 2</a:t>
            </a:r>
            <a:r>
              <a:rPr lang="en-US" baseline="30000" dirty="0"/>
              <a:t>10</a:t>
            </a:r>
            <a:r>
              <a:rPr lang="en-US" dirty="0"/>
              <a:t>TB</a:t>
            </a:r>
            <a:endParaRPr lang="en-IN" dirty="0"/>
          </a:p>
          <a:p>
            <a:r>
              <a:rPr lang="en-US" dirty="0"/>
              <a:t>1 </a:t>
            </a:r>
            <a:r>
              <a:rPr lang="en-US" dirty="0" err="1"/>
              <a:t>Exa</a:t>
            </a:r>
            <a:r>
              <a:rPr lang="en-US" dirty="0"/>
              <a:t> Byte		=1024 PB = 2</a:t>
            </a:r>
            <a:r>
              <a:rPr lang="en-US" baseline="30000" dirty="0"/>
              <a:t>10</a:t>
            </a:r>
            <a:r>
              <a:rPr lang="en-US" dirty="0"/>
              <a:t>PB</a:t>
            </a:r>
            <a:endParaRPr lang="en-IN" dirty="0"/>
          </a:p>
          <a:p>
            <a:r>
              <a:rPr lang="en-US" dirty="0"/>
              <a:t>1 </a:t>
            </a:r>
            <a:r>
              <a:rPr lang="en-US" dirty="0" err="1"/>
              <a:t>Zetta</a:t>
            </a:r>
            <a:r>
              <a:rPr lang="en-US" dirty="0"/>
              <a:t> Byte		=1024 EB = 2</a:t>
            </a:r>
            <a:r>
              <a:rPr lang="en-US" baseline="30000" dirty="0"/>
              <a:t>10</a:t>
            </a:r>
            <a:r>
              <a:rPr lang="en-US" dirty="0"/>
              <a:t>EB</a:t>
            </a:r>
            <a:endParaRPr lang="en-IN" dirty="0"/>
          </a:p>
          <a:p>
            <a:r>
              <a:rPr lang="en-US" dirty="0"/>
              <a:t>1 </a:t>
            </a:r>
            <a:r>
              <a:rPr lang="en-US" dirty="0" err="1"/>
              <a:t>Yotta</a:t>
            </a:r>
            <a:r>
              <a:rPr lang="en-US" dirty="0"/>
              <a:t> Byte		=1024 ZB = 2</a:t>
            </a:r>
            <a:r>
              <a:rPr lang="en-US" baseline="30000" dirty="0"/>
              <a:t>10</a:t>
            </a:r>
            <a:r>
              <a:rPr lang="en-US" dirty="0"/>
              <a:t> ZB </a:t>
            </a:r>
            <a:endParaRPr lang="en-IN" dirty="0"/>
          </a:p>
          <a:p>
            <a:endParaRPr lang="en-IN" dirty="0"/>
          </a:p>
        </p:txBody>
      </p:sp>
    </p:spTree>
    <p:extLst>
      <p:ext uri="{BB962C8B-B14F-4D97-AF65-F5344CB8AC3E}">
        <p14:creationId xmlns:p14="http://schemas.microsoft.com/office/powerpoint/2010/main" val="28197274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819807"/>
            <a:ext cx="9144000" cy="5147441"/>
          </a:xfrm>
        </p:spPr>
        <p:txBody>
          <a:bodyPr>
            <a:normAutofit/>
          </a:bodyPr>
          <a:lstStyle/>
          <a:p>
            <a:pPr algn="just"/>
            <a:r>
              <a:rPr lang="en-US" sz="3200" b="1" dirty="0"/>
              <a:t>Types of Computer </a:t>
            </a:r>
            <a:endParaRPr lang="en-IN" sz="3200" dirty="0"/>
          </a:p>
          <a:p>
            <a:pPr algn="just"/>
            <a:r>
              <a:rPr lang="en-US" dirty="0"/>
              <a:t>On the basis of working principle  </a:t>
            </a:r>
            <a:endParaRPr lang="en-IN" dirty="0"/>
          </a:p>
          <a:p>
            <a:pPr algn="just"/>
            <a:r>
              <a:rPr lang="en-US" b="1" dirty="0"/>
              <a:t>a) Analog Computer  </a:t>
            </a:r>
            <a:endParaRPr lang="en-IN" dirty="0"/>
          </a:p>
          <a:p>
            <a:pPr algn="just"/>
            <a:r>
              <a:rPr lang="en-US" dirty="0"/>
              <a:t>An analog computer is a form of computer that uses continuous physical phenomena such as electrical, mechanical, or hydraulic quantities to model the problem being solved.  </a:t>
            </a:r>
            <a:endParaRPr lang="en-IN" dirty="0"/>
          </a:p>
          <a:p>
            <a:pPr algn="just"/>
            <a:r>
              <a:rPr lang="en-US" dirty="0" err="1"/>
              <a:t>Eg</a:t>
            </a:r>
            <a:r>
              <a:rPr lang="en-US" dirty="0"/>
              <a:t>: Thermometer, Speedometer, Petrol pump indicator, </a:t>
            </a:r>
            <a:r>
              <a:rPr lang="en-US" dirty="0" err="1"/>
              <a:t>Multimeter</a:t>
            </a:r>
            <a:r>
              <a:rPr lang="en-US" dirty="0"/>
              <a:t> </a:t>
            </a:r>
            <a:endParaRPr lang="en-IN" dirty="0"/>
          </a:p>
          <a:p>
            <a:pPr algn="just"/>
            <a:r>
              <a:rPr lang="en-US" b="1" dirty="0"/>
              <a:t> </a:t>
            </a:r>
            <a:endParaRPr lang="en-IN" dirty="0"/>
          </a:p>
          <a:p>
            <a:pPr algn="just"/>
            <a:r>
              <a:rPr lang="en-US" b="1" dirty="0"/>
              <a:t>b) Digital Computer</a:t>
            </a:r>
            <a:endParaRPr lang="en-IN" dirty="0"/>
          </a:p>
          <a:p>
            <a:pPr algn="just"/>
            <a:r>
              <a:rPr lang="en-US" dirty="0"/>
              <a:t>A computer that performs calculations and logical operations with quantities represented as digits, usually in the binary number system. </a:t>
            </a:r>
            <a:endParaRPr lang="en-IN" dirty="0"/>
          </a:p>
          <a:p>
            <a:endParaRPr lang="en-IN" dirty="0"/>
          </a:p>
        </p:txBody>
      </p:sp>
    </p:spTree>
    <p:extLst>
      <p:ext uri="{BB962C8B-B14F-4D97-AF65-F5344CB8AC3E}">
        <p14:creationId xmlns:p14="http://schemas.microsoft.com/office/powerpoint/2010/main" val="29841016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6386"/>
            <a:ext cx="10515600" cy="5530577"/>
          </a:xfrm>
        </p:spPr>
        <p:txBody>
          <a:bodyPr>
            <a:normAutofit fontScale="77500" lnSpcReduction="20000"/>
          </a:bodyPr>
          <a:lstStyle/>
          <a:p>
            <a:pPr marL="0" indent="0">
              <a:buNone/>
            </a:pPr>
            <a:r>
              <a:rPr lang="en-US" b="1" dirty="0"/>
              <a:t>c) Hybrid Computer (Analog + Digital)  </a:t>
            </a:r>
            <a:endParaRPr lang="en-IN" dirty="0"/>
          </a:p>
          <a:p>
            <a:pPr algn="just">
              <a:lnSpc>
                <a:spcPct val="120000"/>
              </a:lnSpc>
            </a:pPr>
            <a:r>
              <a:rPr lang="en-US" dirty="0"/>
              <a:t>A combination of computers those are capable of inputting and outputting in both digital and analog signals. A hybrid computer system setup offers a cost effective method of performing complex simulations. The instruments used in medical science lies in this category. </a:t>
            </a:r>
            <a:endParaRPr lang="en-IN" dirty="0"/>
          </a:p>
          <a:p>
            <a:pPr marL="0" indent="0" algn="just">
              <a:lnSpc>
                <a:spcPct val="120000"/>
              </a:lnSpc>
              <a:buNone/>
            </a:pPr>
            <a:r>
              <a:rPr lang="en-US" b="1" dirty="0"/>
              <a:t> </a:t>
            </a:r>
            <a:endParaRPr lang="en-IN" dirty="0"/>
          </a:p>
          <a:p>
            <a:pPr marL="0" indent="0" algn="just">
              <a:lnSpc>
                <a:spcPct val="120000"/>
              </a:lnSpc>
              <a:buNone/>
            </a:pPr>
            <a:r>
              <a:rPr lang="en-US" b="1" dirty="0"/>
              <a:t>On the basis of Size </a:t>
            </a:r>
            <a:endParaRPr lang="en-IN" dirty="0"/>
          </a:p>
          <a:p>
            <a:pPr marL="0" lvl="0" indent="0" algn="just" fontAlgn="base">
              <a:lnSpc>
                <a:spcPct val="120000"/>
              </a:lnSpc>
              <a:buNone/>
            </a:pPr>
            <a:r>
              <a:rPr lang="en-US" b="1" dirty="0"/>
              <a:t>Super Computer </a:t>
            </a:r>
            <a:endParaRPr lang="en-IN" dirty="0"/>
          </a:p>
          <a:p>
            <a:pPr algn="just">
              <a:lnSpc>
                <a:spcPct val="120000"/>
              </a:lnSpc>
            </a:pPr>
            <a:r>
              <a:rPr lang="en-US" dirty="0"/>
              <a:t>The fastest type of computer. Supercomputers are very expensive and are employed for specialized applications that require immense amounts of mathematical calculations. For example, weather forecasting requires a supercomputer. Other uses of supercomputers include animated graphics, fluid dynamic calculations, nuclear energy research, and petroleum exploration. PARAM, Pace &amp; </a:t>
            </a:r>
            <a:r>
              <a:rPr lang="en-US" dirty="0" err="1"/>
              <a:t>Flosolver</a:t>
            </a:r>
            <a:r>
              <a:rPr lang="en-US" dirty="0"/>
              <a:t> are the supercomputer made in India. </a:t>
            </a:r>
            <a:endParaRPr lang="en-IN" dirty="0"/>
          </a:p>
          <a:p>
            <a:pPr marL="0" indent="0">
              <a:buNone/>
            </a:pPr>
            <a:r>
              <a:rPr lang="en-US" dirty="0"/>
              <a:t> </a:t>
            </a:r>
            <a:endParaRPr lang="en-IN" dirty="0"/>
          </a:p>
          <a:p>
            <a:endParaRPr lang="en-IN" dirty="0"/>
          </a:p>
        </p:txBody>
      </p:sp>
    </p:spTree>
    <p:extLst>
      <p:ext uri="{BB962C8B-B14F-4D97-AF65-F5344CB8AC3E}">
        <p14:creationId xmlns:p14="http://schemas.microsoft.com/office/powerpoint/2010/main" val="5438809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0262"/>
            <a:ext cx="10515600" cy="5656701"/>
          </a:xfrm>
        </p:spPr>
        <p:txBody>
          <a:bodyPr>
            <a:normAutofit fontScale="70000" lnSpcReduction="20000"/>
          </a:bodyPr>
          <a:lstStyle/>
          <a:p>
            <a:pPr marL="0" lvl="0" indent="0" algn="just" fontAlgn="base">
              <a:lnSpc>
                <a:spcPct val="120000"/>
              </a:lnSpc>
              <a:buNone/>
            </a:pPr>
            <a:r>
              <a:rPr lang="en-US" sz="3100" b="1" dirty="0"/>
              <a:t>Mainframe Computer </a:t>
            </a:r>
            <a:endParaRPr lang="en-IN" sz="3100" dirty="0"/>
          </a:p>
          <a:p>
            <a:pPr algn="just">
              <a:lnSpc>
                <a:spcPct val="120000"/>
              </a:lnSpc>
            </a:pPr>
            <a:r>
              <a:rPr lang="en-US" sz="3100" dirty="0"/>
              <a:t>A very large and expensive computer capable of supporting hundreds, or even thousands, of users simultaneously. In the hierarchy that starts with a simple microprocessor (in watches, for example) at the bottom and moves to supercomputers at the top, mainframes are just below supercomputers. In some ways, mainframes are more powerful than supercomputers because they support more simultaneous programs. But supercomputers can execute a single program faster than a mainframe. </a:t>
            </a:r>
            <a:endParaRPr lang="en-IN" sz="3100" dirty="0"/>
          </a:p>
          <a:p>
            <a:pPr marL="0" indent="0" algn="just">
              <a:lnSpc>
                <a:spcPct val="120000"/>
              </a:lnSpc>
              <a:buNone/>
            </a:pPr>
            <a:endParaRPr lang="en-IN" sz="3100" dirty="0"/>
          </a:p>
          <a:p>
            <a:pPr marL="0" lvl="0" indent="0" algn="just" fontAlgn="base">
              <a:lnSpc>
                <a:spcPct val="120000"/>
              </a:lnSpc>
              <a:buNone/>
            </a:pPr>
            <a:r>
              <a:rPr lang="en-US" sz="3100" b="1" dirty="0"/>
              <a:t>Mini Computer  </a:t>
            </a:r>
            <a:endParaRPr lang="en-IN" sz="3100" dirty="0"/>
          </a:p>
          <a:p>
            <a:pPr algn="just">
              <a:lnSpc>
                <a:spcPct val="120000"/>
              </a:lnSpc>
            </a:pPr>
            <a:r>
              <a:rPr lang="en-US" sz="3100" dirty="0"/>
              <a:t>A midsized computer. In size and power, minicomputers lie between </a:t>
            </a:r>
            <a:r>
              <a:rPr lang="en-US" sz="3100" i="1" dirty="0"/>
              <a:t>workstations </a:t>
            </a:r>
            <a:r>
              <a:rPr lang="en-US" sz="3100" dirty="0"/>
              <a:t>and </a:t>
            </a:r>
            <a:r>
              <a:rPr lang="en-US" sz="3100" i="1" dirty="0"/>
              <a:t>mainframes</a:t>
            </a:r>
            <a:r>
              <a:rPr lang="en-US" sz="3100" dirty="0"/>
              <a:t>. In the past decade, the distinction between large minicomputers and small mainframes has blurred, however, as has the distinction between small minicomputers and workstations. But in general, a minicomputer is a multiprocessing system capable of supporting from 4 to about 200 users simultaneously. Generally, servers are comes in this category. </a:t>
            </a:r>
            <a:endParaRPr lang="en-IN" sz="3100" dirty="0"/>
          </a:p>
          <a:p>
            <a:endParaRPr lang="en-IN" dirty="0"/>
          </a:p>
        </p:txBody>
      </p:sp>
    </p:spTree>
    <p:extLst>
      <p:ext uri="{BB962C8B-B14F-4D97-AF65-F5344CB8AC3E}">
        <p14:creationId xmlns:p14="http://schemas.microsoft.com/office/powerpoint/2010/main" val="20172989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1566"/>
            <a:ext cx="10515600" cy="5475397"/>
          </a:xfrm>
        </p:spPr>
        <p:txBody>
          <a:bodyPr>
            <a:normAutofit lnSpcReduction="10000"/>
          </a:bodyPr>
          <a:lstStyle/>
          <a:p>
            <a:pPr marL="0" lvl="0" indent="0" fontAlgn="base">
              <a:buNone/>
            </a:pPr>
            <a:r>
              <a:rPr lang="en-US" sz="3200" b="1" dirty="0"/>
              <a:t>Micro Computer </a:t>
            </a:r>
            <a:endParaRPr lang="en-US" sz="3200" b="1" dirty="0" smtClean="0"/>
          </a:p>
          <a:p>
            <a:pPr marL="0" lvl="0" indent="0" fontAlgn="base">
              <a:buNone/>
            </a:pPr>
            <a:r>
              <a:rPr lang="en-US" sz="3200" b="1" dirty="0" smtClean="0"/>
              <a:t> </a:t>
            </a:r>
            <a:endParaRPr lang="en-IN" sz="3200" dirty="0"/>
          </a:p>
          <a:p>
            <a:pPr lvl="1" algn="just" fontAlgn="base"/>
            <a:r>
              <a:rPr lang="en-US" sz="2800" b="1" dirty="0"/>
              <a:t>Desktop Computer: </a:t>
            </a:r>
            <a:r>
              <a:rPr lang="en-US" sz="2800" dirty="0"/>
              <a:t>a personal or micro-mini computer sufficient to fit on a desk.  </a:t>
            </a:r>
            <a:endParaRPr lang="en-IN" sz="2800" dirty="0"/>
          </a:p>
          <a:p>
            <a:pPr algn="just"/>
            <a:endParaRPr lang="en-IN" sz="3200" dirty="0"/>
          </a:p>
          <a:p>
            <a:pPr lvl="1" algn="just" fontAlgn="base"/>
            <a:r>
              <a:rPr lang="en-US" sz="2800" b="1" dirty="0"/>
              <a:t>Laptop Computer: </a:t>
            </a:r>
            <a:r>
              <a:rPr lang="en-US" sz="2800" dirty="0"/>
              <a:t>a portable computer complete with an integrated screen and keyboard. It is generally smaller in size than a desktop computer and larger than a notebook computer.  </a:t>
            </a:r>
            <a:endParaRPr lang="en-IN" sz="2800" dirty="0"/>
          </a:p>
          <a:p>
            <a:pPr marL="0" indent="0" algn="just">
              <a:buNone/>
            </a:pPr>
            <a:endParaRPr lang="en-IN" sz="3200" dirty="0"/>
          </a:p>
          <a:p>
            <a:pPr lvl="1" algn="just" fontAlgn="base"/>
            <a:r>
              <a:rPr lang="en-US" sz="2800" b="1" dirty="0"/>
              <a:t>Palmtop Computer/Digital Diary /Notebook /PDAs: </a:t>
            </a:r>
            <a:r>
              <a:rPr lang="en-US" sz="2800" dirty="0"/>
              <a:t>a hand-sized computer. Palmtops have no keyboard but the screen serves both as an input and output device. </a:t>
            </a:r>
            <a:endParaRPr lang="en-IN" sz="2800" dirty="0"/>
          </a:p>
          <a:p>
            <a:endParaRPr lang="en-IN" dirty="0"/>
          </a:p>
        </p:txBody>
      </p:sp>
    </p:spTree>
    <p:extLst>
      <p:ext uri="{BB962C8B-B14F-4D97-AF65-F5344CB8AC3E}">
        <p14:creationId xmlns:p14="http://schemas.microsoft.com/office/powerpoint/2010/main" val="19553036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016875"/>
            <a:ext cx="9144000" cy="4879427"/>
          </a:xfrm>
        </p:spPr>
        <p:txBody>
          <a:bodyPr>
            <a:normAutofit/>
          </a:bodyPr>
          <a:lstStyle/>
          <a:p>
            <a:pPr lvl="0" algn="just" fontAlgn="base"/>
            <a:r>
              <a:rPr lang="en-US" b="1" dirty="0"/>
              <a:t>Workstations  </a:t>
            </a:r>
            <a:endParaRPr lang="en-IN" dirty="0"/>
          </a:p>
          <a:p>
            <a:pPr algn="just">
              <a:lnSpc>
                <a:spcPct val="100000"/>
              </a:lnSpc>
            </a:pPr>
            <a:r>
              <a:rPr lang="en-US" dirty="0"/>
              <a:t>A terminal or desktop computer in a network. In this context, workstation is just a generic term for a user's machine (client machine) in contrast to a "server" or "mainframe."  </a:t>
            </a:r>
            <a:endParaRPr lang="en-IN" dirty="0"/>
          </a:p>
          <a:p>
            <a:pPr algn="just">
              <a:lnSpc>
                <a:spcPct val="100000"/>
              </a:lnSpc>
            </a:pPr>
            <a:r>
              <a:rPr lang="en-US" dirty="0"/>
              <a:t> </a:t>
            </a:r>
            <a:endParaRPr lang="en-IN" dirty="0"/>
          </a:p>
          <a:p>
            <a:pPr algn="just"/>
            <a:r>
              <a:rPr lang="en-US" b="1" dirty="0"/>
              <a:t>Software </a:t>
            </a:r>
            <a:endParaRPr lang="en-IN" dirty="0"/>
          </a:p>
          <a:p>
            <a:pPr algn="just"/>
            <a:r>
              <a:rPr lang="en-US" dirty="0"/>
              <a:t>As specified earlier Software, simply are the computer programs. The instructions given to the computer in the form of a program is called Software. Software is the set of programs, which are used for different purposes. All the programs used in computer to perform specific task is called Software. </a:t>
            </a:r>
            <a:endParaRPr lang="en-IN" dirty="0"/>
          </a:p>
          <a:p>
            <a:pPr algn="just"/>
            <a:r>
              <a:rPr lang="en-US" dirty="0"/>
              <a:t> </a:t>
            </a:r>
            <a:endParaRPr lang="en-IN" dirty="0"/>
          </a:p>
          <a:p>
            <a:endParaRPr lang="en-IN" dirty="0"/>
          </a:p>
        </p:txBody>
      </p:sp>
    </p:spTree>
    <p:extLst>
      <p:ext uri="{BB962C8B-B14F-4D97-AF65-F5344CB8AC3E}">
        <p14:creationId xmlns:p14="http://schemas.microsoft.com/office/powerpoint/2010/main" val="9069017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4269"/>
            <a:ext cx="10515600" cy="5522694"/>
          </a:xfrm>
        </p:spPr>
        <p:txBody>
          <a:bodyPr>
            <a:normAutofit/>
          </a:bodyPr>
          <a:lstStyle/>
          <a:p>
            <a:pPr marL="0" indent="0" algn="just">
              <a:buNone/>
            </a:pPr>
            <a:r>
              <a:rPr lang="en-US" b="1" dirty="0"/>
              <a:t>Types of software  </a:t>
            </a:r>
            <a:endParaRPr lang="en-IN" dirty="0"/>
          </a:p>
          <a:p>
            <a:pPr marL="0" lvl="0" indent="0" algn="just" fontAlgn="base">
              <a:buNone/>
            </a:pPr>
            <a:r>
              <a:rPr lang="en-US" b="1" dirty="0"/>
              <a:t>System software: </a:t>
            </a:r>
            <a:endParaRPr lang="en-IN" dirty="0"/>
          </a:p>
          <a:p>
            <a:pPr marL="0" indent="0" algn="just">
              <a:buNone/>
            </a:pPr>
            <a:endParaRPr lang="en-IN" dirty="0"/>
          </a:p>
          <a:p>
            <a:pPr marL="0" indent="0" algn="just">
              <a:buNone/>
            </a:pPr>
            <a:r>
              <a:rPr lang="en-US" b="1" dirty="0"/>
              <a:t>a) Operating System Software  </a:t>
            </a:r>
            <a:endParaRPr lang="en-IN" dirty="0"/>
          </a:p>
          <a:p>
            <a:pPr marL="0" indent="0" algn="just">
              <a:buNone/>
            </a:pPr>
            <a:r>
              <a:rPr lang="en-US" dirty="0"/>
              <a:t>DOS, Windows XP, Windows Vista, Unix/Linux, MAC/OS X etc.  </a:t>
            </a:r>
            <a:endParaRPr lang="en-IN" dirty="0"/>
          </a:p>
          <a:p>
            <a:pPr marL="0" indent="0" algn="just">
              <a:buNone/>
            </a:pPr>
            <a:r>
              <a:rPr lang="en-US" b="1" dirty="0"/>
              <a:t>b) Utility Software  </a:t>
            </a:r>
            <a:endParaRPr lang="en-IN" dirty="0"/>
          </a:p>
          <a:p>
            <a:pPr marL="0" indent="0" algn="just">
              <a:buNone/>
            </a:pPr>
            <a:r>
              <a:rPr lang="en-US" dirty="0"/>
              <a:t>Windows Explorer (File/Folder Management), Compression Tool, Anti-Virus Utilities, Disk Defragmentation, Disk Clean, </a:t>
            </a:r>
            <a:r>
              <a:rPr lang="en-US" dirty="0" err="1"/>
              <a:t>BackUp</a:t>
            </a:r>
            <a:r>
              <a:rPr lang="en-US" dirty="0"/>
              <a:t>, WinZip, WinRAR </a:t>
            </a:r>
            <a:r>
              <a:rPr lang="en-US" dirty="0" err="1"/>
              <a:t>etc</a:t>
            </a:r>
            <a:r>
              <a:rPr lang="en-US" dirty="0"/>
              <a:t>… </a:t>
            </a:r>
            <a:endParaRPr lang="en-IN" dirty="0"/>
          </a:p>
          <a:p>
            <a:pPr marL="0" indent="0" algn="just">
              <a:buNone/>
            </a:pPr>
            <a:r>
              <a:rPr lang="en-US" b="1" dirty="0"/>
              <a:t>c) Language Processors </a:t>
            </a:r>
            <a:endParaRPr lang="en-IN" dirty="0"/>
          </a:p>
          <a:p>
            <a:pPr marL="0" indent="0" algn="just">
              <a:buNone/>
            </a:pPr>
            <a:r>
              <a:rPr lang="en-US" dirty="0"/>
              <a:t>Compiler, Interpreter and Assembler </a:t>
            </a:r>
            <a:endParaRPr lang="en-IN" dirty="0"/>
          </a:p>
          <a:p>
            <a:endParaRPr lang="en-IN" dirty="0"/>
          </a:p>
        </p:txBody>
      </p:sp>
    </p:spTree>
    <p:extLst>
      <p:ext uri="{BB962C8B-B14F-4D97-AF65-F5344CB8AC3E}">
        <p14:creationId xmlns:p14="http://schemas.microsoft.com/office/powerpoint/2010/main" val="17827937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8766" y="914399"/>
            <a:ext cx="9509234" cy="4981903"/>
          </a:xfrm>
        </p:spPr>
        <p:txBody>
          <a:bodyPr>
            <a:normAutofit/>
          </a:bodyPr>
          <a:lstStyle/>
          <a:p>
            <a:pPr lvl="0" algn="l" fontAlgn="base"/>
            <a:r>
              <a:rPr lang="en-US" b="1" dirty="0"/>
              <a:t>Application software: </a:t>
            </a:r>
            <a:endParaRPr lang="en-IN" dirty="0"/>
          </a:p>
          <a:p>
            <a:pPr algn="l"/>
            <a:r>
              <a:rPr lang="en-US" b="1" dirty="0" smtClean="0"/>
              <a:t>General </a:t>
            </a:r>
            <a:r>
              <a:rPr lang="en-US" b="1" dirty="0"/>
              <a:t>Application Software  </a:t>
            </a:r>
            <a:endParaRPr lang="en-IN" dirty="0"/>
          </a:p>
          <a:p>
            <a:pPr algn="just">
              <a:lnSpc>
                <a:spcPct val="150000"/>
              </a:lnSpc>
            </a:pPr>
            <a:r>
              <a:rPr lang="en-US" dirty="0"/>
              <a:t>Ms. Office 2003, Ms. Office 2007, Macromedia (Dreamweaver, Flash, Freehand), Adobe (PageMaker, </a:t>
            </a:r>
            <a:r>
              <a:rPr lang="en-US" dirty="0" err="1"/>
              <a:t>PhotoShop</a:t>
            </a:r>
            <a:r>
              <a:rPr lang="en-US" dirty="0"/>
              <a:t>)  </a:t>
            </a:r>
            <a:endParaRPr lang="en-IN" dirty="0"/>
          </a:p>
          <a:p>
            <a:pPr algn="just">
              <a:lnSpc>
                <a:spcPct val="150000"/>
              </a:lnSpc>
            </a:pPr>
            <a:r>
              <a:rPr lang="en-US" b="1" dirty="0" smtClean="0"/>
              <a:t>Tailored </a:t>
            </a:r>
            <a:r>
              <a:rPr lang="en-US" b="1" dirty="0"/>
              <a:t>or Customized Software  </a:t>
            </a:r>
            <a:endParaRPr lang="en-IN" dirty="0"/>
          </a:p>
          <a:p>
            <a:pPr algn="just">
              <a:lnSpc>
                <a:spcPct val="150000"/>
              </a:lnSpc>
            </a:pPr>
            <a:r>
              <a:rPr lang="en-US" dirty="0"/>
              <a:t>School Management system, Inventory Management System, Payroll system, financial system etc. </a:t>
            </a:r>
            <a:endParaRPr lang="en-IN" dirty="0"/>
          </a:p>
          <a:p>
            <a:endParaRPr lang="en-IN" dirty="0"/>
          </a:p>
        </p:txBody>
      </p:sp>
    </p:spTree>
    <p:extLst>
      <p:ext uri="{BB962C8B-B14F-4D97-AF65-F5344CB8AC3E}">
        <p14:creationId xmlns:p14="http://schemas.microsoft.com/office/powerpoint/2010/main" val="39755346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93683"/>
            <a:ext cx="9144000" cy="5620407"/>
          </a:xfrm>
        </p:spPr>
        <p:txBody>
          <a:bodyPr>
            <a:normAutofit fontScale="92500" lnSpcReduction="10000"/>
          </a:bodyPr>
          <a:lstStyle/>
          <a:p>
            <a:pPr algn="just"/>
            <a:r>
              <a:rPr lang="en-US" b="1" dirty="0"/>
              <a:t>Operating system </a:t>
            </a:r>
            <a:endParaRPr lang="en-IN" dirty="0"/>
          </a:p>
          <a:p>
            <a:pPr algn="just">
              <a:lnSpc>
                <a:spcPct val="150000"/>
              </a:lnSpc>
            </a:pPr>
            <a:r>
              <a:rPr lang="en-US" dirty="0"/>
              <a:t>Operating system is an interface between hardware and user which is responsible for the management and coordination of activities and the sharing of the resources of a computer.  It hosts the several applications that run on a computer and handles the operations of computer hardware. </a:t>
            </a:r>
            <a:endParaRPr lang="en-IN" dirty="0"/>
          </a:p>
          <a:p>
            <a:pPr algn="just">
              <a:lnSpc>
                <a:spcPct val="150000"/>
              </a:lnSpc>
            </a:pPr>
            <a:r>
              <a:rPr lang="en-US" dirty="0"/>
              <a:t> </a:t>
            </a:r>
            <a:endParaRPr lang="en-IN" dirty="0"/>
          </a:p>
          <a:p>
            <a:pPr algn="just">
              <a:lnSpc>
                <a:spcPct val="150000"/>
              </a:lnSpc>
            </a:pPr>
            <a:r>
              <a:rPr lang="en-US" b="1" dirty="0"/>
              <a:t>Functions of operating System: </a:t>
            </a:r>
            <a:endParaRPr lang="en-IN" dirty="0"/>
          </a:p>
          <a:p>
            <a:pPr marL="800100" lvl="1" indent="-342900" algn="just" fontAlgn="base">
              <a:lnSpc>
                <a:spcPct val="150000"/>
              </a:lnSpc>
              <a:buFont typeface="Arial" panose="020B0604020202020204" pitchFamily="34" charset="0"/>
              <a:buChar char="•"/>
            </a:pPr>
            <a:r>
              <a:rPr lang="en-US" dirty="0"/>
              <a:t>Processor Management </a:t>
            </a:r>
            <a:endParaRPr lang="en-IN" dirty="0"/>
          </a:p>
          <a:p>
            <a:pPr marL="800100" lvl="1" indent="-342900" algn="just" fontAlgn="base">
              <a:lnSpc>
                <a:spcPct val="150000"/>
              </a:lnSpc>
              <a:buFont typeface="Arial" panose="020B0604020202020204" pitchFamily="34" charset="0"/>
              <a:buChar char="•"/>
            </a:pPr>
            <a:r>
              <a:rPr lang="en-US" dirty="0"/>
              <a:t>Memory Management </a:t>
            </a:r>
            <a:endParaRPr lang="en-IN" dirty="0"/>
          </a:p>
          <a:p>
            <a:pPr marL="800100" lvl="1" indent="-342900" algn="just" fontAlgn="base">
              <a:lnSpc>
                <a:spcPct val="150000"/>
              </a:lnSpc>
              <a:buFont typeface="Arial" panose="020B0604020202020204" pitchFamily="34" charset="0"/>
              <a:buChar char="•"/>
            </a:pPr>
            <a:r>
              <a:rPr lang="en-US" dirty="0"/>
              <a:t>File Management </a:t>
            </a:r>
            <a:endParaRPr lang="en-IN" dirty="0"/>
          </a:p>
          <a:p>
            <a:pPr marL="800100" lvl="1" indent="-342900" algn="just" fontAlgn="base">
              <a:lnSpc>
                <a:spcPct val="150000"/>
              </a:lnSpc>
              <a:buFont typeface="Arial" panose="020B0604020202020204" pitchFamily="34" charset="0"/>
              <a:buChar char="•"/>
            </a:pPr>
            <a:r>
              <a:rPr lang="en-US" dirty="0"/>
              <a:t>Device Management</a:t>
            </a:r>
            <a:endParaRPr lang="en-IN" dirty="0"/>
          </a:p>
          <a:p>
            <a:endParaRPr lang="en-IN" dirty="0"/>
          </a:p>
        </p:txBody>
      </p:sp>
    </p:spTree>
    <p:extLst>
      <p:ext uri="{BB962C8B-B14F-4D97-AF65-F5344CB8AC3E}">
        <p14:creationId xmlns:p14="http://schemas.microsoft.com/office/powerpoint/2010/main" val="25282588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93683"/>
            <a:ext cx="10515600" cy="5483280"/>
          </a:xfrm>
        </p:spPr>
        <p:txBody>
          <a:bodyPr>
            <a:normAutofit/>
          </a:bodyPr>
          <a:lstStyle/>
          <a:p>
            <a:pPr marL="0" indent="0">
              <a:buNone/>
            </a:pPr>
            <a:r>
              <a:rPr lang="en-US" b="1" dirty="0"/>
              <a:t>Types of Operating System:</a:t>
            </a:r>
            <a:endParaRPr lang="en-IN" dirty="0"/>
          </a:p>
          <a:p>
            <a:pPr marL="0" indent="0">
              <a:buNone/>
            </a:pPr>
            <a:r>
              <a:rPr lang="en-US" b="1" dirty="0"/>
              <a:t> </a:t>
            </a:r>
            <a:endParaRPr lang="en-IN" dirty="0"/>
          </a:p>
          <a:p>
            <a:pPr lvl="1" algn="just" fontAlgn="base">
              <a:lnSpc>
                <a:spcPct val="100000"/>
              </a:lnSpc>
            </a:pPr>
            <a:r>
              <a:rPr lang="en-US" b="1" dirty="0"/>
              <a:t>Real-time Operating System: </a:t>
            </a:r>
            <a:r>
              <a:rPr lang="en-US" dirty="0"/>
              <a:t>It is a multitasking operating system that aims at executing real-time applications. Example of Use: e.g. control of nuclear power plants, oil refining, chemical processing and traffic control systems, air</a:t>
            </a:r>
            <a:endParaRPr lang="en-IN" dirty="0"/>
          </a:p>
          <a:p>
            <a:pPr lvl="1" algn="just" fontAlgn="base">
              <a:lnSpc>
                <a:spcPct val="100000"/>
              </a:lnSpc>
            </a:pPr>
            <a:r>
              <a:rPr lang="en-US" b="1" dirty="0"/>
              <a:t>Single User Systems:</a:t>
            </a:r>
            <a:r>
              <a:rPr lang="en-US" dirty="0"/>
              <a:t> Provides a platform for only one user at a time. They are popularly associated with Desk Top operating system which runs on standalone systems where no user accounts are required. Example: DOS.  </a:t>
            </a:r>
            <a:endParaRPr lang="en-IN" dirty="0"/>
          </a:p>
          <a:p>
            <a:pPr lvl="1" algn="just" fontAlgn="base">
              <a:lnSpc>
                <a:spcPct val="100000"/>
              </a:lnSpc>
            </a:pPr>
            <a:r>
              <a:rPr lang="en-US" b="1" dirty="0"/>
              <a:t>Multi User Systems: </a:t>
            </a:r>
            <a:r>
              <a:rPr lang="en-US" dirty="0"/>
              <a:t>Provides regulated access for a number of users by maintaining a database of known users. Refers to computer systems that support two or more simultaneous users. Another term for multi-user is time sharing. Ex: All mainframes are multi-user systems. Example: Unix  </a:t>
            </a:r>
            <a:endParaRPr lang="en-IN" dirty="0"/>
          </a:p>
          <a:p>
            <a:endParaRPr lang="en-IN" dirty="0"/>
          </a:p>
        </p:txBody>
      </p:sp>
    </p:spTree>
    <p:extLst>
      <p:ext uri="{BB962C8B-B14F-4D97-AF65-F5344CB8AC3E}">
        <p14:creationId xmlns:p14="http://schemas.microsoft.com/office/powerpoint/2010/main" val="493674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83324"/>
            <a:ext cx="9144000" cy="5257800"/>
          </a:xfrm>
        </p:spPr>
        <p:txBody>
          <a:bodyPr>
            <a:normAutofit/>
          </a:bodyPr>
          <a:lstStyle/>
          <a:p>
            <a:pPr algn="just"/>
            <a:r>
              <a:rPr lang="en-US" b="1" dirty="0"/>
              <a:t>Input (Data)</a:t>
            </a:r>
            <a:r>
              <a:rPr lang="en-US" dirty="0"/>
              <a:t>: </a:t>
            </a:r>
            <a:endParaRPr lang="en-IN" dirty="0"/>
          </a:p>
          <a:p>
            <a:pPr algn="just"/>
            <a:r>
              <a:rPr lang="en-US" dirty="0"/>
              <a:t>Input is the raw information or facts entered into a computer from the input devices. It is the collection of letters, numbers, images etc.  </a:t>
            </a:r>
            <a:endParaRPr lang="en-IN" dirty="0"/>
          </a:p>
          <a:p>
            <a:pPr algn="just"/>
            <a:r>
              <a:rPr lang="en-US" dirty="0"/>
              <a:t> </a:t>
            </a:r>
            <a:endParaRPr lang="en-IN" dirty="0"/>
          </a:p>
          <a:p>
            <a:pPr algn="just"/>
            <a:r>
              <a:rPr lang="en-US" b="1" dirty="0"/>
              <a:t>Process: </a:t>
            </a:r>
            <a:endParaRPr lang="en-IN" dirty="0"/>
          </a:p>
          <a:p>
            <a:pPr algn="just"/>
            <a:r>
              <a:rPr lang="en-US" dirty="0"/>
              <a:t>Process is the operation of data as per given instruction. It is totally internal process of the computer system. </a:t>
            </a:r>
            <a:endParaRPr lang="en-IN" dirty="0"/>
          </a:p>
          <a:p>
            <a:pPr algn="just"/>
            <a:r>
              <a:rPr lang="en-US" dirty="0"/>
              <a:t> </a:t>
            </a:r>
            <a:endParaRPr lang="en-IN" dirty="0"/>
          </a:p>
          <a:p>
            <a:pPr algn="just"/>
            <a:r>
              <a:rPr lang="en-US" b="1" dirty="0"/>
              <a:t>Output: </a:t>
            </a:r>
            <a:endParaRPr lang="en-IN" dirty="0"/>
          </a:p>
          <a:p>
            <a:pPr algn="just"/>
            <a:r>
              <a:rPr lang="en-US" dirty="0"/>
              <a:t>Output is the processed data given by computer after data processing. Output is also called Result or information. We can save these results in the storage devices for the future use. </a:t>
            </a:r>
            <a:endParaRPr lang="en-IN" dirty="0"/>
          </a:p>
        </p:txBody>
      </p:sp>
    </p:spTree>
    <p:extLst>
      <p:ext uri="{BB962C8B-B14F-4D97-AF65-F5344CB8AC3E}">
        <p14:creationId xmlns:p14="http://schemas.microsoft.com/office/powerpoint/2010/main" val="8485589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5441"/>
            <a:ext cx="10515600" cy="5601522"/>
          </a:xfrm>
        </p:spPr>
        <p:txBody>
          <a:bodyPr>
            <a:normAutofit/>
          </a:bodyPr>
          <a:lstStyle/>
          <a:p>
            <a:pPr lvl="1" algn="just" fontAlgn="base">
              <a:lnSpc>
                <a:spcPct val="150000"/>
              </a:lnSpc>
            </a:pPr>
            <a:r>
              <a:rPr lang="en-US" b="1" dirty="0"/>
              <a:t>Multi-tasking and Single-tasking Operating Systems: </a:t>
            </a:r>
            <a:r>
              <a:rPr lang="en-US" dirty="0"/>
              <a:t>When a single program is allowed to run at a time, the system is grouped under the single-tasking system category, while in case the operating system allows for execution of multiple tasks at a time, it is classified as a multi-tasking operating system.</a:t>
            </a:r>
            <a:endParaRPr lang="en-IN" dirty="0"/>
          </a:p>
          <a:p>
            <a:pPr lvl="1" algn="just" fontAlgn="base">
              <a:lnSpc>
                <a:spcPct val="150000"/>
              </a:lnSpc>
            </a:pPr>
            <a:r>
              <a:rPr lang="en-US" b="1" dirty="0"/>
              <a:t>Distributed Operating System: </a:t>
            </a:r>
            <a:r>
              <a:rPr lang="en-US" dirty="0"/>
              <a:t>An operating system that manages a group of independent computers and makes them appear to be a single computer is known as a distributed operating system. Distributed computations are carried out on more than one machine. When computers in a group work in cooperation, they make a distributed system. </a:t>
            </a:r>
            <a:endParaRPr lang="en-IN" dirty="0"/>
          </a:p>
          <a:p>
            <a:endParaRPr lang="en-IN" dirty="0"/>
          </a:p>
        </p:txBody>
      </p:sp>
    </p:spTree>
    <p:extLst>
      <p:ext uri="{BB962C8B-B14F-4D97-AF65-F5344CB8AC3E}">
        <p14:creationId xmlns:p14="http://schemas.microsoft.com/office/powerpoint/2010/main" val="22139708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5214"/>
            <a:ext cx="10515600" cy="5451749"/>
          </a:xfrm>
        </p:spPr>
        <p:txBody>
          <a:bodyPr>
            <a:normAutofit fontScale="85000" lnSpcReduction="20000"/>
          </a:bodyPr>
          <a:lstStyle/>
          <a:p>
            <a:pPr marL="0" indent="0">
              <a:buNone/>
            </a:pPr>
            <a:r>
              <a:rPr lang="en-US" sz="3800" b="1" dirty="0"/>
              <a:t>Commonly used operating system </a:t>
            </a:r>
            <a:endParaRPr lang="en-IN" sz="3800" dirty="0"/>
          </a:p>
          <a:p>
            <a:pPr marL="0" indent="0">
              <a:buNone/>
            </a:pPr>
            <a:r>
              <a:rPr lang="en-US" dirty="0"/>
              <a:t> </a:t>
            </a:r>
            <a:endParaRPr lang="en-IN" dirty="0"/>
          </a:p>
          <a:p>
            <a:pPr algn="just">
              <a:lnSpc>
                <a:spcPct val="120000"/>
              </a:lnSpc>
            </a:pPr>
            <a:r>
              <a:rPr lang="en-US" b="1" dirty="0"/>
              <a:t>UNIX: </a:t>
            </a:r>
            <a:r>
              <a:rPr lang="en-US" dirty="0"/>
              <a:t>Pronounced </a:t>
            </a:r>
            <a:r>
              <a:rPr lang="en-US" dirty="0" err="1"/>
              <a:t>u</a:t>
            </a:r>
            <a:r>
              <a:rPr lang="en-US" i="1" dirty="0" err="1"/>
              <a:t>oo-niks</a:t>
            </a:r>
            <a:r>
              <a:rPr lang="en-US" i="1" dirty="0"/>
              <a:t>,</a:t>
            </a:r>
            <a:r>
              <a:rPr lang="en-US" dirty="0"/>
              <a:t> a popular multi-user</a:t>
            </a:r>
            <a:r>
              <a:rPr lang="en-US" i="1" dirty="0"/>
              <a:t>, </a:t>
            </a:r>
            <a:r>
              <a:rPr lang="en-US" dirty="0"/>
              <a:t>multitasking operating system developed at Bell Labs in the early 1970s. UNIX was one of the first operating systems to be written in a high level programming language, namely C. This meant that it could be installed on virtually any computer for which a C compiler existed. </a:t>
            </a:r>
            <a:endParaRPr lang="en-IN" dirty="0"/>
          </a:p>
          <a:p>
            <a:pPr marL="0" indent="0" algn="just">
              <a:lnSpc>
                <a:spcPct val="120000"/>
              </a:lnSpc>
              <a:buNone/>
            </a:pPr>
            <a:r>
              <a:rPr lang="en-US" dirty="0"/>
              <a:t> </a:t>
            </a:r>
            <a:endParaRPr lang="en-IN" dirty="0"/>
          </a:p>
          <a:p>
            <a:pPr algn="just">
              <a:lnSpc>
                <a:spcPct val="120000"/>
              </a:lnSpc>
            </a:pPr>
            <a:r>
              <a:rPr lang="en-US" b="1" dirty="0"/>
              <a:t>LINUX:</a:t>
            </a:r>
            <a:r>
              <a:rPr lang="en-US" dirty="0"/>
              <a:t> Pronounced </a:t>
            </a:r>
            <a:r>
              <a:rPr lang="en-US" i="1" dirty="0"/>
              <a:t>lee-</a:t>
            </a:r>
            <a:r>
              <a:rPr lang="en-US" i="1" dirty="0" err="1"/>
              <a:t>nucks</a:t>
            </a:r>
            <a:r>
              <a:rPr lang="en-US" dirty="0"/>
              <a:t> or </a:t>
            </a:r>
            <a:r>
              <a:rPr lang="en-US" i="1" dirty="0" err="1"/>
              <a:t>lih-nucks</a:t>
            </a:r>
            <a:r>
              <a:rPr lang="en-US" dirty="0"/>
              <a:t>. A freely-distributable open source operating system that runs on a number of hardware platforms. The Linux kernel was developed mainly by Linus Torvalds and it is based on Unix. Because it's free, and because it runs on many platforms, including PCs and Macintoshes, Linux has become an extremely popular alternative to proprietary operating systems.</a:t>
            </a:r>
            <a:endParaRPr lang="en-IN" dirty="0"/>
          </a:p>
        </p:txBody>
      </p:sp>
    </p:spTree>
    <p:extLst>
      <p:ext uri="{BB962C8B-B14F-4D97-AF65-F5344CB8AC3E}">
        <p14:creationId xmlns:p14="http://schemas.microsoft.com/office/powerpoint/2010/main" val="9221546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95703" y="835572"/>
            <a:ext cx="9572297" cy="5234152"/>
          </a:xfrm>
        </p:spPr>
        <p:txBody>
          <a:bodyPr>
            <a:normAutofit fontScale="92500"/>
          </a:bodyPr>
          <a:lstStyle/>
          <a:p>
            <a:pPr algn="just">
              <a:lnSpc>
                <a:spcPct val="110000"/>
              </a:lnSpc>
            </a:pPr>
            <a:r>
              <a:rPr lang="en-US" b="1" dirty="0"/>
              <a:t>Windows: Microsoft Windows</a:t>
            </a:r>
            <a:r>
              <a:rPr lang="en-US" dirty="0"/>
              <a:t> is a series of graphical interface operating systems developed, marketed, and sold by Microsoft. Microsoft introduced an operating environment named Windows on November 20, 1985 as an add-on to MS-DOS in response to the growing interest in graphical user interfaces (GUIs). Microsoft Windows came to dominate the world's personal computer market with over 90% market share, overtaking Mac OS, which had been introduced in 1984.The most recent client version of Windows is Windows 10; the most recent server version is Windows Server 2008 R2; the most recent mobile version is Windows Phone 7.5.</a:t>
            </a:r>
            <a:endParaRPr lang="en-IN" dirty="0"/>
          </a:p>
          <a:p>
            <a:pPr algn="just">
              <a:lnSpc>
                <a:spcPct val="110000"/>
              </a:lnSpc>
            </a:pPr>
            <a:r>
              <a:rPr lang="en-US" dirty="0"/>
              <a:t> </a:t>
            </a:r>
            <a:endParaRPr lang="en-IN" dirty="0"/>
          </a:p>
          <a:p>
            <a:pPr algn="just">
              <a:lnSpc>
                <a:spcPct val="110000"/>
              </a:lnSpc>
            </a:pPr>
            <a:r>
              <a:rPr lang="en-US" b="1" dirty="0"/>
              <a:t>SOLARIS: Solaris</a:t>
            </a:r>
            <a:r>
              <a:rPr lang="en-US" dirty="0"/>
              <a:t> is a Unix operating system originally developed by Sun Microsystems. It superseded their earlier SunOS in 1993. </a:t>
            </a:r>
            <a:r>
              <a:rPr lang="en-US" b="1" dirty="0"/>
              <a:t>Oracle Solaris</a:t>
            </a:r>
            <a:r>
              <a:rPr lang="en-US" dirty="0"/>
              <a:t>, as it is now known, has been owned by Oracle Corporation since Oracle's acquisition of Sun in January 2010.</a:t>
            </a:r>
            <a:endParaRPr lang="en-IN" dirty="0"/>
          </a:p>
        </p:txBody>
      </p:sp>
    </p:spTree>
    <p:extLst>
      <p:ext uri="{BB962C8B-B14F-4D97-AF65-F5344CB8AC3E}">
        <p14:creationId xmlns:p14="http://schemas.microsoft.com/office/powerpoint/2010/main" val="20115043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35117" y="859221"/>
            <a:ext cx="10113579" cy="5147441"/>
          </a:xfrm>
        </p:spPr>
        <p:txBody>
          <a:bodyPr>
            <a:normAutofit lnSpcReduction="10000"/>
          </a:bodyPr>
          <a:lstStyle/>
          <a:p>
            <a:pPr algn="just">
              <a:lnSpc>
                <a:spcPct val="120000"/>
              </a:lnSpc>
            </a:pPr>
            <a:r>
              <a:rPr lang="en-US" b="1" dirty="0"/>
              <a:t>BOSS</a:t>
            </a:r>
            <a:r>
              <a:rPr lang="en-US" dirty="0"/>
              <a:t>: BOSS (Bharat Operating System Solutions) GNU/Linux distribution developed by C-DAC (Centre for Development of Advanced Computing) derived from </a:t>
            </a:r>
            <a:r>
              <a:rPr lang="en-US" dirty="0" err="1"/>
              <a:t>Debian</a:t>
            </a:r>
            <a:r>
              <a:rPr lang="en-US" dirty="0"/>
              <a:t> for enhancing the use of Free/ Open Source Software throughout India. This release aims more at the security part and comes with an easy to use application to harden your Desktop. </a:t>
            </a:r>
            <a:endParaRPr lang="en-IN" dirty="0"/>
          </a:p>
          <a:p>
            <a:pPr algn="just">
              <a:lnSpc>
                <a:spcPct val="120000"/>
              </a:lnSpc>
            </a:pPr>
            <a:r>
              <a:rPr lang="en-US" b="1" dirty="0"/>
              <a:t> </a:t>
            </a:r>
            <a:endParaRPr lang="en-IN" dirty="0"/>
          </a:p>
          <a:p>
            <a:pPr algn="just">
              <a:lnSpc>
                <a:spcPct val="120000"/>
              </a:lnSpc>
            </a:pPr>
            <a:r>
              <a:rPr lang="en-US" b="1" dirty="0"/>
              <a:t>Mobile OS:</a:t>
            </a:r>
            <a:r>
              <a:rPr lang="en-US" dirty="0"/>
              <a:t> A mobile operating system, also called a mobile OS, is an operating system that is specifically designed to run on mobile devices such as mobile phones, smart phones, PDAs, tablet computers and other handheld devices. The mobile operating system is the software platform on top of which other programs, called application programs, can run on mobile devices. </a:t>
            </a:r>
            <a:endParaRPr lang="en-IN" dirty="0"/>
          </a:p>
          <a:p>
            <a:endParaRPr lang="en-IN" dirty="0"/>
          </a:p>
        </p:txBody>
      </p:sp>
    </p:spTree>
    <p:extLst>
      <p:ext uri="{BB962C8B-B14F-4D97-AF65-F5344CB8AC3E}">
        <p14:creationId xmlns:p14="http://schemas.microsoft.com/office/powerpoint/2010/main" val="3662886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9317"/>
            <a:ext cx="10515600" cy="5856890"/>
          </a:xfrm>
        </p:spPr>
        <p:txBody>
          <a:bodyPr>
            <a:normAutofit fontScale="85000" lnSpcReduction="10000"/>
          </a:bodyPr>
          <a:lstStyle/>
          <a:p>
            <a:pPr lvl="0" algn="just" fontAlgn="base">
              <a:lnSpc>
                <a:spcPct val="120000"/>
              </a:lnSpc>
            </a:pPr>
            <a:r>
              <a:rPr lang="en-US" b="1" dirty="0"/>
              <a:t>Android: </a:t>
            </a:r>
            <a:r>
              <a:rPr lang="en-US" dirty="0"/>
              <a:t>Android is a Linux-based mobile phone operating system developed by Google. Android is unique because Google is actively developing the platform but giving it away for free to hardware manufacturers and phone carriers who want to use Android on their devices. </a:t>
            </a:r>
            <a:endParaRPr lang="en-IN" dirty="0"/>
          </a:p>
          <a:p>
            <a:pPr marL="0" indent="0" algn="just">
              <a:lnSpc>
                <a:spcPct val="120000"/>
              </a:lnSpc>
              <a:buNone/>
            </a:pPr>
            <a:endParaRPr lang="en-IN" dirty="0"/>
          </a:p>
          <a:p>
            <a:pPr lvl="0" algn="just" fontAlgn="base">
              <a:lnSpc>
                <a:spcPct val="120000"/>
              </a:lnSpc>
            </a:pPr>
            <a:r>
              <a:rPr lang="en-US" b="1" dirty="0"/>
              <a:t>Symbian:</a:t>
            </a:r>
            <a:r>
              <a:rPr lang="en-US" dirty="0"/>
              <a:t> Symbian is a mobile operating system (OS) targeted at mobile phones that offers a high-level of integration with communication and personal information management (PIM) functionality. Symbian OS combines middleware with wireless communications through an integrated mailbox and the integration of Java and PIM functionality (agenda and contacts). The Symbian OS is open for third-party development by independent software vendors, enterprise IT departments, network operators and Symbian OS licensees.  </a:t>
            </a:r>
            <a:endParaRPr lang="en-IN" dirty="0"/>
          </a:p>
          <a:p>
            <a:endParaRPr lang="en-IN" dirty="0"/>
          </a:p>
        </p:txBody>
      </p:sp>
    </p:spTree>
    <p:extLst>
      <p:ext uri="{BB962C8B-B14F-4D97-AF65-F5344CB8AC3E}">
        <p14:creationId xmlns:p14="http://schemas.microsoft.com/office/powerpoint/2010/main" val="14173690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693683"/>
            <a:ext cx="10807262" cy="5391807"/>
          </a:xfrm>
        </p:spPr>
        <p:txBody>
          <a:bodyPr>
            <a:normAutofit/>
          </a:bodyPr>
          <a:lstStyle/>
          <a:p>
            <a:pPr lvl="0" algn="just" fontAlgn="base">
              <a:lnSpc>
                <a:spcPct val="120000"/>
              </a:lnSpc>
            </a:pPr>
            <a:r>
              <a:rPr lang="en-US" b="1" dirty="0"/>
              <a:t>LANGUAGE PROCESSORS</a:t>
            </a:r>
            <a:r>
              <a:rPr lang="en-US" dirty="0"/>
              <a:t>: Since a computer hardware is capable of understanding only machine level instructions, So it is necessary to convert the HLL into Machine Level Language. There are three Language processors:</a:t>
            </a:r>
            <a:endParaRPr lang="en-US" b="1" dirty="0" smtClean="0"/>
          </a:p>
          <a:p>
            <a:pPr lvl="0" algn="just" fontAlgn="base">
              <a:lnSpc>
                <a:spcPct val="120000"/>
              </a:lnSpc>
            </a:pPr>
            <a:r>
              <a:rPr lang="en-US" b="1" dirty="0" smtClean="0"/>
              <a:t>Compiler</a:t>
            </a:r>
            <a:r>
              <a:rPr lang="en-US" b="1" dirty="0"/>
              <a:t>:</a:t>
            </a:r>
            <a:r>
              <a:rPr lang="en-US" dirty="0"/>
              <a:t> It is translator which converts the HLL language into machine language in one go. A Source program in High Level Language gets converted into Object Program in Machine Level Language.</a:t>
            </a:r>
            <a:endParaRPr lang="en-IN" dirty="0"/>
          </a:p>
          <a:p>
            <a:pPr algn="just">
              <a:lnSpc>
                <a:spcPct val="120000"/>
              </a:lnSpc>
            </a:pPr>
            <a:r>
              <a:rPr lang="en-US" dirty="0"/>
              <a:t> </a:t>
            </a:r>
            <a:r>
              <a:rPr lang="en-US" b="1" dirty="0" smtClean="0"/>
              <a:t>Interpreter</a:t>
            </a:r>
            <a:r>
              <a:rPr lang="en-US" b="1" dirty="0"/>
              <a:t>:</a:t>
            </a:r>
            <a:r>
              <a:rPr lang="en-US" dirty="0"/>
              <a:t> It is a translator which converts and executes the HLL language code line by line. It takes one statement of HLL and converts it into machine code which is immediately executed. It eliminate the need of separate compilation/run. However, It is slow in processing as compare to compiler.</a:t>
            </a:r>
            <a:endParaRPr lang="en-IN" dirty="0"/>
          </a:p>
          <a:p>
            <a:pPr algn="just">
              <a:lnSpc>
                <a:spcPct val="120000"/>
              </a:lnSpc>
            </a:pPr>
            <a:r>
              <a:rPr lang="en-US" dirty="0"/>
              <a:t> </a:t>
            </a:r>
            <a:r>
              <a:rPr lang="en-US" b="1" dirty="0" smtClean="0"/>
              <a:t>Assembler</a:t>
            </a:r>
            <a:r>
              <a:rPr lang="en-US" b="1" dirty="0"/>
              <a:t>:</a:t>
            </a:r>
            <a:r>
              <a:rPr lang="en-US" dirty="0"/>
              <a:t> It translate the assembly language into machine code. </a:t>
            </a:r>
            <a:endParaRPr lang="en-IN" dirty="0"/>
          </a:p>
          <a:p>
            <a:pPr algn="just">
              <a:lnSpc>
                <a:spcPct val="120000"/>
              </a:lnSpc>
            </a:pPr>
            <a:endParaRPr lang="en-IN" dirty="0"/>
          </a:p>
        </p:txBody>
      </p:sp>
    </p:spTree>
    <p:extLst>
      <p:ext uri="{BB962C8B-B14F-4D97-AF65-F5344CB8AC3E}">
        <p14:creationId xmlns:p14="http://schemas.microsoft.com/office/powerpoint/2010/main" val="6747938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2869"/>
            <a:ext cx="10515600" cy="5294094"/>
          </a:xfrm>
        </p:spPr>
        <p:txBody>
          <a:bodyPr/>
          <a:lstStyle/>
          <a:p>
            <a:pPr marL="0" indent="0">
              <a:buNone/>
            </a:pPr>
            <a:r>
              <a:rPr lang="en-US" sz="4400" b="1" dirty="0"/>
              <a:t>Microprocessor: </a:t>
            </a:r>
            <a:endParaRPr lang="en-IN" sz="4400" dirty="0"/>
          </a:p>
          <a:p>
            <a:pPr marL="0" indent="0" algn="just">
              <a:lnSpc>
                <a:spcPct val="150000"/>
              </a:lnSpc>
              <a:buNone/>
            </a:pPr>
            <a:r>
              <a:rPr lang="en-US" sz="3200" dirty="0"/>
              <a:t>A microprocessor is a semiconductor chip, which is manufactured using the Large Scale integration (LSI) or Very Large Scale Integration (VLSI), which comprises Arithmetic Logic Unit, Control unit and Central Processing Unit (CPU) fabricated on a single chip.  </a:t>
            </a:r>
            <a:endParaRPr lang="en-IN" sz="3200" dirty="0"/>
          </a:p>
          <a:p>
            <a:endParaRPr lang="en-IN" dirty="0"/>
          </a:p>
        </p:txBody>
      </p:sp>
    </p:spTree>
    <p:extLst>
      <p:ext uri="{BB962C8B-B14F-4D97-AF65-F5344CB8AC3E}">
        <p14:creationId xmlns:p14="http://schemas.microsoft.com/office/powerpoint/2010/main" val="18015091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5082"/>
            <a:ext cx="10515600" cy="5872656"/>
          </a:xfrm>
        </p:spPr>
        <p:txBody>
          <a:bodyPr>
            <a:normAutofit fontScale="55000" lnSpcReduction="20000"/>
          </a:bodyPr>
          <a:lstStyle/>
          <a:p>
            <a:pPr marL="0" indent="0">
              <a:buNone/>
            </a:pPr>
            <a:r>
              <a:rPr lang="en-US" sz="5100" b="1" dirty="0"/>
              <a:t>Terminologies</a:t>
            </a:r>
            <a:r>
              <a:rPr lang="en-US" sz="5100" b="1" dirty="0" smtClean="0"/>
              <a:t>:</a:t>
            </a:r>
            <a:endParaRPr lang="en-IN" dirty="0"/>
          </a:p>
          <a:p>
            <a:r>
              <a:rPr lang="en-US" sz="3800" b="1" dirty="0"/>
              <a:t>Registers:</a:t>
            </a:r>
            <a:r>
              <a:rPr lang="en-US" dirty="0"/>
              <a:t> </a:t>
            </a:r>
            <a:endParaRPr lang="en-US" dirty="0" smtClean="0"/>
          </a:p>
          <a:p>
            <a:pPr marL="0" indent="0" algn="just">
              <a:lnSpc>
                <a:spcPct val="120000"/>
              </a:lnSpc>
              <a:buNone/>
            </a:pPr>
            <a:r>
              <a:rPr lang="en-US" sz="3200" dirty="0" smtClean="0"/>
              <a:t>A </a:t>
            </a:r>
            <a:r>
              <a:rPr lang="en-US" sz="3200" dirty="0"/>
              <a:t>register is a very small amount of very fast memory that is built into the CPU (central processing unit) in order to speed up its operations by providing quick access to commonly used values. All data must be represented in a register before it can be processed. For example, if two numbers are to be multiplied, both numbers must be in registers, and the result is also placed in a register.  </a:t>
            </a:r>
            <a:endParaRPr lang="en-IN" sz="3200" dirty="0"/>
          </a:p>
          <a:p>
            <a:pPr algn="just"/>
            <a:r>
              <a:rPr lang="en-US" sz="4500" b="1" dirty="0"/>
              <a:t>Bus: </a:t>
            </a:r>
            <a:endParaRPr lang="en-IN" sz="4500" dirty="0"/>
          </a:p>
          <a:p>
            <a:pPr marL="0" indent="0" algn="just">
              <a:lnSpc>
                <a:spcPct val="120000"/>
              </a:lnSpc>
              <a:buNone/>
            </a:pPr>
            <a:r>
              <a:rPr lang="en-US" sz="3200" dirty="0"/>
              <a:t>A collection of wires through which data is transmitted from one part of a computer to another. You can think of a bus as a highway on which data travels within a computer. When used in reference to personal computers, the term bus usually refers to internal bus</a:t>
            </a:r>
            <a:r>
              <a:rPr lang="en-US" sz="3200" i="1" dirty="0"/>
              <a:t>.</a:t>
            </a:r>
            <a:r>
              <a:rPr lang="en-US" sz="3200" dirty="0"/>
              <a:t> This is a bus that connects all the internal computer components to the CPU and main memory. All buses consist of two parts -- an address bus and a data bus. The data bus transfers actual data whereas the address bus transfers information about where the data should go. The control bus is used by the CPU to direct and monitor the actions of the other functional areas of the computer. It is used to transmit a variety of individual signals (read, write, interrupt, acknowledge, and so forth) necessary to control and coordinate the operations of the computer</a:t>
            </a:r>
            <a:r>
              <a:rPr lang="en-US" sz="3200" dirty="0" smtClean="0"/>
              <a:t>.</a:t>
            </a:r>
            <a:endParaRPr lang="en-IN" sz="3200" dirty="0"/>
          </a:p>
          <a:p>
            <a:pPr marL="0" indent="0" algn="just">
              <a:lnSpc>
                <a:spcPct val="120000"/>
              </a:lnSpc>
              <a:buNone/>
            </a:pPr>
            <a:r>
              <a:rPr lang="en-US" sz="3200" dirty="0"/>
              <a:t>The size of a bus, known as its width</a:t>
            </a:r>
            <a:r>
              <a:rPr lang="en-US" sz="3200" i="1" dirty="0"/>
              <a:t>,</a:t>
            </a:r>
            <a:r>
              <a:rPr lang="en-US" sz="3200" dirty="0"/>
              <a:t> is important because it determines how much data can be transmitted at one time. For example, a 16-bit bus can transmit 16 bits of data, whereas a 32-bit bus can transmit 32 bits </a:t>
            </a:r>
            <a:endParaRPr lang="en-IN" sz="3200" dirty="0"/>
          </a:p>
        </p:txBody>
      </p:sp>
    </p:spTree>
    <p:extLst>
      <p:ext uri="{BB962C8B-B14F-4D97-AF65-F5344CB8AC3E}">
        <p14:creationId xmlns:p14="http://schemas.microsoft.com/office/powerpoint/2010/main" val="1519207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32641"/>
            <a:ext cx="10515600" cy="5144322"/>
          </a:xfrm>
        </p:spPr>
        <p:txBody>
          <a:bodyPr/>
          <a:lstStyle/>
          <a:p>
            <a:pPr marL="0" indent="0" algn="just">
              <a:lnSpc>
                <a:spcPct val="100000"/>
              </a:lnSpc>
              <a:buNone/>
            </a:pPr>
            <a:r>
              <a:rPr lang="en-US" b="1" dirty="0"/>
              <a:t>Clock speed: </a:t>
            </a:r>
            <a:r>
              <a:rPr lang="en-US" dirty="0"/>
              <a:t>Also called </a:t>
            </a:r>
            <a:r>
              <a:rPr lang="en-US" i="1" dirty="0"/>
              <a:t>clock rate,</a:t>
            </a:r>
            <a:r>
              <a:rPr lang="en-US" dirty="0"/>
              <a:t> the speed at which a micro processor executes instructions. Every computer contains an internal clock that regulates the rate at which instructions are executed and synchronizes all the various computer components. The CPU requires a fixed number of clock ticks (or </a:t>
            </a:r>
            <a:r>
              <a:rPr lang="en-US" i="1" dirty="0"/>
              <a:t>clock cycles</a:t>
            </a:r>
            <a:r>
              <a:rPr lang="en-US" dirty="0"/>
              <a:t>) to execute each instruction. The faster the clock, the more instructions the CPU can execute per second. </a:t>
            </a:r>
            <a:endParaRPr lang="en-IN" dirty="0"/>
          </a:p>
          <a:p>
            <a:pPr marL="0" indent="0" algn="just">
              <a:lnSpc>
                <a:spcPct val="100000"/>
              </a:lnSpc>
              <a:buNone/>
            </a:pPr>
            <a:r>
              <a:rPr lang="en-US" dirty="0"/>
              <a:t>Clock speeds are expressed in megahertz (MHz) or gigahertz ((GHz).  </a:t>
            </a:r>
            <a:endParaRPr lang="en-IN" dirty="0"/>
          </a:p>
          <a:p>
            <a:pPr marL="0" indent="0">
              <a:buNone/>
            </a:pPr>
            <a:endParaRPr lang="en-IN" dirty="0"/>
          </a:p>
        </p:txBody>
      </p:sp>
    </p:spTree>
    <p:extLst>
      <p:ext uri="{BB962C8B-B14F-4D97-AF65-F5344CB8AC3E}">
        <p14:creationId xmlns:p14="http://schemas.microsoft.com/office/powerpoint/2010/main" val="24428859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6745"/>
            <a:ext cx="10515600" cy="5420218"/>
          </a:xfrm>
        </p:spPr>
        <p:txBody>
          <a:bodyPr>
            <a:normAutofit fontScale="92500" lnSpcReduction="20000"/>
          </a:bodyPr>
          <a:lstStyle/>
          <a:p>
            <a:pPr algn="just">
              <a:lnSpc>
                <a:spcPct val="110000"/>
              </a:lnSpc>
            </a:pPr>
            <a:r>
              <a:rPr lang="en-US" b="1" dirty="0"/>
              <a:t>16 bit Microprocessor</a:t>
            </a:r>
            <a:r>
              <a:rPr lang="en-US" dirty="0"/>
              <a:t>: It indicates the width of the registers. A 16-bit microprocessor can process data and memory addresses that are represented by 16 bits. </a:t>
            </a:r>
            <a:r>
              <a:rPr lang="en-US" dirty="0" err="1"/>
              <a:t>Eg</a:t>
            </a:r>
            <a:r>
              <a:rPr lang="en-US" dirty="0"/>
              <a:t>. 8086 processor </a:t>
            </a:r>
            <a:endParaRPr lang="en-IN" dirty="0"/>
          </a:p>
          <a:p>
            <a:pPr algn="just">
              <a:lnSpc>
                <a:spcPct val="110000"/>
              </a:lnSpc>
            </a:pPr>
            <a:r>
              <a:rPr lang="en-US" b="1" dirty="0"/>
              <a:t>32 bit Microprocessor: </a:t>
            </a:r>
            <a:r>
              <a:rPr lang="en-US" dirty="0"/>
              <a:t>It indicates the width of the registers. A  32-bit microprocessor can process data and memory addresses that are represented by 32 bits. </a:t>
            </a:r>
            <a:r>
              <a:rPr lang="en-US" dirty="0" err="1"/>
              <a:t>Eg</a:t>
            </a:r>
            <a:r>
              <a:rPr lang="en-US" dirty="0"/>
              <a:t>. Intel 80386 processor, Intel 80486 </a:t>
            </a:r>
            <a:endParaRPr lang="en-IN" dirty="0"/>
          </a:p>
          <a:p>
            <a:pPr algn="just">
              <a:lnSpc>
                <a:spcPct val="110000"/>
              </a:lnSpc>
            </a:pPr>
            <a:r>
              <a:rPr lang="en-US" b="1" dirty="0"/>
              <a:t>64 bit Microprocessor</a:t>
            </a:r>
            <a:r>
              <a:rPr lang="en-US" dirty="0"/>
              <a:t>: It indicates the width of the registers; a special high-speed storage area within the CPU. A 32-bit microprocessor can process data and memory addresses that are represented by 32 bits. e.g. Pentium dual core, Core 2 duo. </a:t>
            </a:r>
            <a:endParaRPr lang="en-IN" dirty="0"/>
          </a:p>
          <a:p>
            <a:pPr algn="just">
              <a:lnSpc>
                <a:spcPct val="110000"/>
              </a:lnSpc>
            </a:pPr>
            <a:r>
              <a:rPr lang="en-US" b="1" dirty="0"/>
              <a:t>128 bit Microprocessor: </a:t>
            </a:r>
            <a:r>
              <a:rPr lang="en-US" dirty="0"/>
              <a:t>It indicates the width of the registers. A 128-bit microprocessor can process data and memory addresses that are represented by 128 bits. e.g. Intel core i7 </a:t>
            </a:r>
            <a:endParaRPr lang="en-IN" dirty="0"/>
          </a:p>
        </p:txBody>
      </p:sp>
    </p:spTree>
    <p:extLst>
      <p:ext uri="{BB962C8B-B14F-4D97-AF65-F5344CB8AC3E}">
        <p14:creationId xmlns:p14="http://schemas.microsoft.com/office/powerpoint/2010/main" val="93518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75441"/>
            <a:ext cx="9144000" cy="5462751"/>
          </a:xfrm>
        </p:spPr>
        <p:txBody>
          <a:bodyPr>
            <a:normAutofit fontScale="92500" lnSpcReduction="20000"/>
          </a:bodyPr>
          <a:lstStyle/>
          <a:p>
            <a:pPr algn="l"/>
            <a:r>
              <a:rPr lang="en-US" b="1" dirty="0"/>
              <a:t>Computer System </a:t>
            </a:r>
            <a:endParaRPr lang="en-IN" dirty="0"/>
          </a:p>
          <a:p>
            <a:pPr algn="l"/>
            <a:r>
              <a:rPr lang="en-US" dirty="0"/>
              <a:t> </a:t>
            </a:r>
            <a:endParaRPr lang="en-IN" dirty="0"/>
          </a:p>
          <a:p>
            <a:pPr algn="l"/>
            <a:r>
              <a:rPr lang="en-US" dirty="0"/>
              <a:t>The components of the Computer System are:- </a:t>
            </a:r>
            <a:endParaRPr lang="en-IN" dirty="0"/>
          </a:p>
          <a:p>
            <a:pPr lvl="0" algn="l" fontAlgn="base"/>
            <a:r>
              <a:rPr lang="en-US" dirty="0"/>
              <a:t>Hardware </a:t>
            </a:r>
            <a:endParaRPr lang="en-IN" dirty="0"/>
          </a:p>
          <a:p>
            <a:pPr lvl="0" algn="l" fontAlgn="base"/>
            <a:r>
              <a:rPr lang="en-US" dirty="0"/>
              <a:t>Software </a:t>
            </a:r>
            <a:endParaRPr lang="en-IN" dirty="0"/>
          </a:p>
          <a:p>
            <a:pPr lvl="0" algn="l" fontAlgn="base"/>
            <a:r>
              <a:rPr lang="en-US" dirty="0"/>
              <a:t>Firmware </a:t>
            </a:r>
            <a:endParaRPr lang="en-IN" dirty="0"/>
          </a:p>
          <a:p>
            <a:pPr lvl="0" algn="l" fontAlgn="base"/>
            <a:r>
              <a:rPr lang="en-US" dirty="0"/>
              <a:t>Live ware </a:t>
            </a:r>
            <a:endParaRPr lang="en-IN" dirty="0"/>
          </a:p>
          <a:p>
            <a:pPr algn="l"/>
            <a:r>
              <a:rPr lang="en-US" dirty="0"/>
              <a:t> </a:t>
            </a:r>
            <a:endParaRPr lang="en-IN" dirty="0"/>
          </a:p>
          <a:p>
            <a:pPr algn="l"/>
            <a:r>
              <a:rPr lang="en-US" dirty="0"/>
              <a:t>COMPUTER SYSTEM = HARDWARE + SOFTWARE+ USER  </a:t>
            </a:r>
            <a:endParaRPr lang="en-IN" dirty="0"/>
          </a:p>
          <a:p>
            <a:pPr lvl="1" algn="l" fontAlgn="base"/>
            <a:r>
              <a:rPr lang="en-US" dirty="0"/>
              <a:t>Hardware = Internal Devices + Peripheral Devices  </a:t>
            </a:r>
            <a:endParaRPr lang="en-IN" dirty="0"/>
          </a:p>
          <a:p>
            <a:pPr algn="l"/>
            <a:r>
              <a:rPr lang="en-US" dirty="0"/>
              <a:t>All physical parts of the computer (or everything that we can touch) are known as Hardware.  </a:t>
            </a:r>
            <a:endParaRPr lang="en-IN" dirty="0"/>
          </a:p>
          <a:p>
            <a:pPr lvl="1" algn="l" fontAlgn="base"/>
            <a:r>
              <a:rPr lang="en-US" dirty="0"/>
              <a:t>Software = Programs  </a:t>
            </a:r>
            <a:endParaRPr lang="en-IN" dirty="0"/>
          </a:p>
          <a:p>
            <a:pPr algn="l"/>
            <a:r>
              <a:rPr lang="en-US" dirty="0"/>
              <a:t>Software gives "intelligence" to the computer.  </a:t>
            </a:r>
            <a:endParaRPr lang="en-IN" dirty="0"/>
          </a:p>
          <a:p>
            <a:pPr lvl="1" algn="l" fontAlgn="base"/>
            <a:r>
              <a:rPr lang="en-US" dirty="0"/>
              <a:t>USER = Person, who operates computer.  </a:t>
            </a:r>
            <a:endParaRPr lang="en-IN" dirty="0"/>
          </a:p>
          <a:p>
            <a:pPr algn="l"/>
            <a:endParaRPr lang="en-IN" dirty="0"/>
          </a:p>
        </p:txBody>
      </p:sp>
    </p:spTree>
    <p:extLst>
      <p:ext uri="{BB962C8B-B14F-4D97-AF65-F5344CB8AC3E}">
        <p14:creationId xmlns:p14="http://schemas.microsoft.com/office/powerpoint/2010/main" val="25303399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7786"/>
            <a:ext cx="10515600" cy="5943600"/>
          </a:xfrm>
        </p:spPr>
        <p:txBody>
          <a:bodyPr>
            <a:normAutofit fontScale="92500" lnSpcReduction="10000"/>
          </a:bodyPr>
          <a:lstStyle/>
          <a:p>
            <a:pPr marL="0" indent="0">
              <a:buNone/>
            </a:pPr>
            <a:r>
              <a:rPr lang="en-US" b="1" dirty="0"/>
              <a:t>Difference between RISC &amp; CISC architecture </a:t>
            </a:r>
            <a:endParaRPr lang="en-IN" dirty="0"/>
          </a:p>
          <a:p>
            <a:pPr marL="0" indent="0">
              <a:buNone/>
            </a:pPr>
            <a:endParaRPr lang="en-IN" dirty="0"/>
          </a:p>
          <a:p>
            <a:pPr marL="0" indent="0">
              <a:buNone/>
            </a:pPr>
            <a:r>
              <a:rPr lang="en-US" b="1" dirty="0"/>
              <a:t>RISC </a:t>
            </a:r>
            <a:r>
              <a:rPr lang="en-US" b="1" i="1" dirty="0"/>
              <a:t>(Reduced Instruction Set Computing):   </a:t>
            </a:r>
            <a:endParaRPr lang="en-IN" dirty="0"/>
          </a:p>
          <a:p>
            <a:pPr lvl="0" fontAlgn="base"/>
            <a:r>
              <a:rPr lang="en-US" dirty="0"/>
              <a:t>RISC system has reduced number of instructions. </a:t>
            </a:r>
            <a:endParaRPr lang="en-IN" dirty="0"/>
          </a:p>
          <a:p>
            <a:pPr lvl="0" fontAlgn="base"/>
            <a:r>
              <a:rPr lang="en-US" dirty="0"/>
              <a:t>Performs only basic functions. </a:t>
            </a:r>
            <a:endParaRPr lang="en-IN" dirty="0"/>
          </a:p>
          <a:p>
            <a:pPr lvl="0" fontAlgn="base"/>
            <a:r>
              <a:rPr lang="en-US" dirty="0"/>
              <a:t>All HLL support is done in software. </a:t>
            </a:r>
            <a:endParaRPr lang="en-IN" dirty="0"/>
          </a:p>
          <a:p>
            <a:pPr lvl="0" fontAlgn="base"/>
            <a:r>
              <a:rPr lang="en-US" dirty="0"/>
              <a:t>All operations are register to register. </a:t>
            </a:r>
            <a:endParaRPr lang="en-IN" dirty="0"/>
          </a:p>
          <a:p>
            <a:pPr marL="0" indent="0">
              <a:buNone/>
            </a:pPr>
            <a:endParaRPr lang="en-IN" dirty="0"/>
          </a:p>
          <a:p>
            <a:pPr marL="0" indent="0">
              <a:buNone/>
            </a:pPr>
            <a:r>
              <a:rPr lang="en-US" b="1" dirty="0"/>
              <a:t>CISC (Complex Instruction</a:t>
            </a:r>
            <a:r>
              <a:rPr lang="en-US" b="1" i="1" dirty="0"/>
              <a:t> Set Computing): </a:t>
            </a:r>
            <a:endParaRPr lang="en-IN" dirty="0"/>
          </a:p>
          <a:p>
            <a:pPr lvl="0" fontAlgn="base"/>
            <a:r>
              <a:rPr lang="en-US" dirty="0"/>
              <a:t>A large and varied instruction set. </a:t>
            </a:r>
            <a:endParaRPr lang="en-IN" dirty="0"/>
          </a:p>
          <a:p>
            <a:pPr lvl="0" fontAlgn="base"/>
            <a:r>
              <a:rPr lang="en-US" dirty="0"/>
              <a:t>Performs basic as well as complex functions. </a:t>
            </a:r>
            <a:endParaRPr lang="en-IN" dirty="0"/>
          </a:p>
          <a:p>
            <a:pPr lvl="0" fontAlgn="base"/>
            <a:r>
              <a:rPr lang="en-US" dirty="0"/>
              <a:t>All HLL support is done in Hardware. </a:t>
            </a:r>
            <a:endParaRPr lang="en-IN" dirty="0"/>
          </a:p>
          <a:p>
            <a:pPr lvl="0" fontAlgn="base"/>
            <a:r>
              <a:rPr lang="en-US" dirty="0"/>
              <a:t>Memory to memory addressing mode </a:t>
            </a:r>
            <a:endParaRPr lang="en-IN" dirty="0"/>
          </a:p>
          <a:p>
            <a:endParaRPr lang="en-IN" dirty="0"/>
          </a:p>
        </p:txBody>
      </p:sp>
    </p:spTree>
    <p:extLst>
      <p:ext uri="{BB962C8B-B14F-4D97-AF65-F5344CB8AC3E}">
        <p14:creationId xmlns:p14="http://schemas.microsoft.com/office/powerpoint/2010/main" val="19215712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1076"/>
            <a:ext cx="10515600" cy="5845887"/>
          </a:xfrm>
        </p:spPr>
        <p:txBody>
          <a:bodyPr>
            <a:normAutofit lnSpcReduction="10000"/>
          </a:bodyPr>
          <a:lstStyle/>
          <a:p>
            <a:pPr marL="0" indent="0">
              <a:buNone/>
            </a:pPr>
            <a:r>
              <a:rPr lang="en-US" b="1" dirty="0"/>
              <a:t>EPIC (Explicitly Parallel Instruction Computing): </a:t>
            </a:r>
            <a:endParaRPr lang="en-IN" dirty="0"/>
          </a:p>
          <a:p>
            <a:pPr marL="0" indent="0">
              <a:buNone/>
            </a:pPr>
            <a:endParaRPr lang="en-IN" dirty="0"/>
          </a:p>
          <a:p>
            <a:pPr algn="just">
              <a:lnSpc>
                <a:spcPct val="150000"/>
              </a:lnSpc>
            </a:pPr>
            <a:r>
              <a:rPr lang="en-US" dirty="0"/>
              <a:t>It is a 64-bit microprocessor instruction set, jointly defined and designed by Hewlett Packard and Intel that provides up to 128 general and floating point unit registers and uses speculative loading, predication, and explicit parallelism to accomplish its computing tasks. By comparison, current 32bit CISC and RISC microprocessor architectures depend on 32-bit registers, branch prediction, memory latency, and implicit parallelism, which are considered a less efficient approach in micro architecture design.</a:t>
            </a:r>
            <a:endParaRPr lang="en-IN" dirty="0"/>
          </a:p>
        </p:txBody>
      </p:sp>
    </p:spTree>
    <p:extLst>
      <p:ext uri="{BB962C8B-B14F-4D97-AF65-F5344CB8AC3E}">
        <p14:creationId xmlns:p14="http://schemas.microsoft.com/office/powerpoint/2010/main" val="6898488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4628"/>
            <a:ext cx="10515600" cy="5412335"/>
          </a:xfrm>
        </p:spPr>
        <p:txBody>
          <a:bodyPr>
            <a:normAutofit/>
          </a:bodyPr>
          <a:lstStyle/>
          <a:p>
            <a:pPr algn="just"/>
            <a:r>
              <a:rPr lang="en-US" b="1" dirty="0"/>
              <a:t>PORTS</a:t>
            </a:r>
            <a:r>
              <a:rPr lang="en-US" dirty="0"/>
              <a:t>: A port is an interface between the motherboard and an external device. Different types of port are available on motherboard as serial port, parallel port, PS/2 port, USB port, SCSI port etc. </a:t>
            </a:r>
            <a:endParaRPr lang="en-IN" dirty="0"/>
          </a:p>
          <a:p>
            <a:pPr marL="0" indent="0" algn="just">
              <a:buNone/>
            </a:pPr>
            <a:r>
              <a:rPr lang="en-US" dirty="0"/>
              <a:t> </a:t>
            </a:r>
            <a:endParaRPr lang="en-IN" dirty="0"/>
          </a:p>
          <a:p>
            <a:pPr algn="just"/>
            <a:r>
              <a:rPr lang="en-US" b="1" dirty="0"/>
              <a:t>Serial Port (COM Port</a:t>
            </a:r>
            <a:r>
              <a:rPr lang="en-US" dirty="0"/>
              <a:t>): A serial port transmits data one bit at a time. Typically on older PCs, a modem, mouse, or keyboard would be connected via serial ports. Serial cables are cheaper to make than parallel cables and easier to shield from interference. It is also called communication port. </a:t>
            </a:r>
            <a:r>
              <a:rPr lang="en-US" b="1" dirty="0"/>
              <a:t>Parallel Port</a:t>
            </a:r>
            <a:r>
              <a:rPr lang="en-US" dirty="0"/>
              <a:t> (LPT ports): It supports parallel communication i.e. it can send several bits simultaneously. It provides much higher data transfer speed in comparison with serial port. It is also called Line Printer Port. </a:t>
            </a:r>
            <a:endParaRPr lang="en-IN" dirty="0"/>
          </a:p>
          <a:p>
            <a:endParaRPr lang="en-IN" dirty="0"/>
          </a:p>
        </p:txBody>
      </p:sp>
    </p:spTree>
    <p:extLst>
      <p:ext uri="{BB962C8B-B14F-4D97-AF65-F5344CB8AC3E}">
        <p14:creationId xmlns:p14="http://schemas.microsoft.com/office/powerpoint/2010/main" val="945275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2834"/>
            <a:ext cx="10515600" cy="6093373"/>
          </a:xfrm>
        </p:spPr>
        <p:txBody>
          <a:bodyPr>
            <a:normAutofit lnSpcReduction="10000"/>
          </a:bodyPr>
          <a:lstStyle/>
          <a:p>
            <a:pPr algn="just"/>
            <a:r>
              <a:rPr lang="en-US" b="1" dirty="0"/>
              <a:t>USB (Universal Serial Bus</a:t>
            </a:r>
            <a:r>
              <a:rPr lang="en-US" dirty="0"/>
              <a:t>): It is a newer type of serial connection that is much faster than the old serial ports. USB is also much smarter and more versatile since it allows the "daisy chaining" of up to 127 USB peripherals connected to one port. It provides plug &amp; play communication. </a:t>
            </a:r>
            <a:endParaRPr lang="en-IN" dirty="0"/>
          </a:p>
          <a:p>
            <a:pPr marL="0" indent="0" algn="just">
              <a:buNone/>
            </a:pPr>
            <a:r>
              <a:rPr lang="en-US" dirty="0" smtClean="0"/>
              <a:t> </a:t>
            </a:r>
          </a:p>
          <a:p>
            <a:pPr algn="just"/>
            <a:r>
              <a:rPr lang="en-US" b="1" dirty="0" smtClean="0"/>
              <a:t>PS/2 </a:t>
            </a:r>
            <a:r>
              <a:rPr lang="en-US" b="1" dirty="0"/>
              <a:t>Port:</a:t>
            </a:r>
            <a:r>
              <a:rPr lang="en-US" dirty="0"/>
              <a:t> PS/2 ports are special ports for connecting the keyboard and mouse to some PC systems. This type of port was invented by IBM </a:t>
            </a:r>
            <a:endParaRPr lang="en-IN" dirty="0"/>
          </a:p>
          <a:p>
            <a:pPr marL="0" indent="0" algn="just">
              <a:buNone/>
            </a:pPr>
            <a:endParaRPr lang="en-IN" dirty="0"/>
          </a:p>
          <a:p>
            <a:pPr algn="just"/>
            <a:r>
              <a:rPr lang="en-US" b="1" dirty="0"/>
              <a:t>FireWire Port</a:t>
            </a:r>
            <a:r>
              <a:rPr lang="en-US" dirty="0"/>
              <a:t> : The IEEE 1394 interface, developed in late 1980s and early 1990s by Apple as FireWire, is a serial bus interface standard for high-speed communications and isochronous real-time data transfer. The 1394 interface is comparable with USB and often those two technologies are considered together, though USB has more market share. </a:t>
            </a:r>
            <a:endParaRPr lang="en-IN" dirty="0"/>
          </a:p>
        </p:txBody>
      </p:sp>
    </p:spTree>
    <p:extLst>
      <p:ext uri="{BB962C8B-B14F-4D97-AF65-F5344CB8AC3E}">
        <p14:creationId xmlns:p14="http://schemas.microsoft.com/office/powerpoint/2010/main" val="31457280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0848"/>
            <a:ext cx="10515600" cy="5696115"/>
          </a:xfrm>
        </p:spPr>
        <p:txBody>
          <a:bodyPr>
            <a:normAutofit/>
          </a:bodyPr>
          <a:lstStyle/>
          <a:p>
            <a:pPr algn="just"/>
            <a:r>
              <a:rPr lang="en-US" b="1" dirty="0"/>
              <a:t>Infrared Port:</a:t>
            </a:r>
            <a:r>
              <a:rPr lang="en-US" dirty="0"/>
              <a:t> An IR port is a port which sends and receives infrared signals from other devices. It is a wireless type port with a limited range of 5-10ft.</a:t>
            </a:r>
            <a:endParaRPr lang="en-IN" dirty="0"/>
          </a:p>
          <a:p>
            <a:pPr marL="0" indent="0" algn="just">
              <a:buNone/>
            </a:pPr>
            <a:endParaRPr lang="en-IN" dirty="0"/>
          </a:p>
          <a:p>
            <a:pPr algn="just"/>
            <a:r>
              <a:rPr lang="en-US" b="1" dirty="0"/>
              <a:t>Bluetooth:</a:t>
            </a:r>
            <a:r>
              <a:rPr lang="en-US" dirty="0"/>
              <a:t> Bluetooth uses short-range radio frequencies to transmit information from fixed and mobile devices. These devices must be within the range of 32 feet, or 10 meters for Bluetooth to effectively work. A Bluetooth port enables connections for Bluetooth-enabled devices for synchronizing. Typically there are two types of ports: incoming and outgoing. The incoming port enables the device to receive connections from Bluetooth devices while the outgoing port makes connections to Bluetooth devices. </a:t>
            </a:r>
            <a:endParaRPr lang="en-IN" dirty="0"/>
          </a:p>
        </p:txBody>
      </p:sp>
    </p:spTree>
    <p:extLst>
      <p:ext uri="{BB962C8B-B14F-4D97-AF65-F5344CB8AC3E}">
        <p14:creationId xmlns:p14="http://schemas.microsoft.com/office/powerpoint/2010/main" val="14883812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61697" y="748862"/>
            <a:ext cx="10239703" cy="5407572"/>
          </a:xfrm>
        </p:spPr>
        <p:txBody>
          <a:bodyPr>
            <a:normAutofit/>
          </a:bodyPr>
          <a:lstStyle/>
          <a:p>
            <a:pPr algn="just">
              <a:lnSpc>
                <a:spcPct val="110000"/>
              </a:lnSpc>
            </a:pPr>
            <a:r>
              <a:rPr lang="en-US" b="1" dirty="0" smtClean="0"/>
              <a:t>Internal Storage encoding of Characters: </a:t>
            </a:r>
            <a:endParaRPr lang="en-IN" dirty="0" smtClean="0"/>
          </a:p>
          <a:p>
            <a:pPr algn="just">
              <a:lnSpc>
                <a:spcPct val="110000"/>
              </a:lnSpc>
            </a:pPr>
            <a:r>
              <a:rPr lang="en-US" dirty="0" smtClean="0"/>
              <a:t> </a:t>
            </a:r>
            <a:endParaRPr lang="en-IN" dirty="0" smtClean="0"/>
          </a:p>
          <a:p>
            <a:pPr algn="just">
              <a:lnSpc>
                <a:spcPct val="110000"/>
              </a:lnSpc>
            </a:pPr>
            <a:r>
              <a:rPr lang="en-US" b="1" dirty="0" smtClean="0"/>
              <a:t>ASCII (American standards code for information interchange):</a:t>
            </a:r>
            <a:r>
              <a:rPr lang="en-US" dirty="0" smtClean="0"/>
              <a:t> ASCII code is most widely used alphanumeric code used in computers. It is a 8- bit code, and so it has 2</a:t>
            </a:r>
            <a:r>
              <a:rPr lang="en-US" baseline="30000" dirty="0" smtClean="0"/>
              <a:t>8</a:t>
            </a:r>
            <a:r>
              <a:rPr lang="en-US" dirty="0" smtClean="0"/>
              <a:t> =256 possible code groups. It represents all of the standard keyboard characters as well as control functions such as Return &amp; Linefeed functions. </a:t>
            </a:r>
            <a:endParaRPr lang="en-IN" dirty="0" smtClean="0"/>
          </a:p>
          <a:p>
            <a:pPr algn="just">
              <a:lnSpc>
                <a:spcPct val="110000"/>
              </a:lnSpc>
            </a:pPr>
            <a:r>
              <a:rPr lang="en-US" dirty="0" smtClean="0"/>
              <a:t> </a:t>
            </a:r>
            <a:endParaRPr lang="en-IN" dirty="0" smtClean="0"/>
          </a:p>
          <a:p>
            <a:pPr algn="just">
              <a:lnSpc>
                <a:spcPct val="110000"/>
              </a:lnSpc>
            </a:pPr>
            <a:r>
              <a:rPr lang="en-US" b="1" dirty="0" smtClean="0"/>
              <a:t>ISCII (Indian standards code for information interchange) : </a:t>
            </a:r>
            <a:r>
              <a:rPr lang="en-US" dirty="0" smtClean="0"/>
              <a:t>To use the Indian language on computers, ISCII codes are used. It is an 8-bit code capable of coding 256 characters. ISCII code retains all ASCII characters and offers coding for Indian scripts also.</a:t>
            </a:r>
            <a:endParaRPr lang="en-IN" dirty="0"/>
          </a:p>
        </p:txBody>
      </p:sp>
    </p:spTree>
    <p:extLst>
      <p:ext uri="{BB962C8B-B14F-4D97-AF65-F5344CB8AC3E}">
        <p14:creationId xmlns:p14="http://schemas.microsoft.com/office/powerpoint/2010/main" val="27875484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1697"/>
            <a:ext cx="10515600" cy="5215266"/>
          </a:xfrm>
        </p:spPr>
        <p:txBody>
          <a:bodyPr/>
          <a:lstStyle/>
          <a:p>
            <a:pPr marL="0" indent="0" algn="just">
              <a:lnSpc>
                <a:spcPct val="100000"/>
              </a:lnSpc>
              <a:buNone/>
            </a:pPr>
            <a:r>
              <a:rPr lang="en-US" b="1" dirty="0"/>
              <a:t>Unicode:</a:t>
            </a:r>
            <a:r>
              <a:rPr lang="en-US" dirty="0"/>
              <a:t>  It is a universal coding standard which provides a unique number for every character, no matter what the platform, no matter what the program, no matter what the language. Unicode is a 16-bit code capable of representing more than 65000 characters. The coding for ASCII characters remain the same in Unicode. It can represent almost all the languages of the world. </a:t>
            </a:r>
            <a:endParaRPr lang="en-IN" dirty="0"/>
          </a:p>
        </p:txBody>
      </p:sp>
    </p:spTree>
    <p:extLst>
      <p:ext uri="{BB962C8B-B14F-4D97-AF65-F5344CB8AC3E}">
        <p14:creationId xmlns:p14="http://schemas.microsoft.com/office/powerpoint/2010/main" val="2395226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3227" y="536028"/>
            <a:ext cx="10302765" cy="5604641"/>
          </a:xfrm>
        </p:spPr>
        <p:txBody>
          <a:bodyPr>
            <a:normAutofit/>
          </a:bodyPr>
          <a:lstStyle/>
          <a:p>
            <a:pPr algn="l"/>
            <a:r>
              <a:rPr lang="en-US" b="1" dirty="0"/>
              <a:t>Hardware </a:t>
            </a:r>
            <a:endParaRPr lang="en-IN" dirty="0"/>
          </a:p>
          <a:p>
            <a:pPr algn="just">
              <a:lnSpc>
                <a:spcPct val="100000"/>
              </a:lnSpc>
            </a:pPr>
            <a:r>
              <a:rPr lang="en-US" dirty="0"/>
              <a:t>All the physical and tangible components of Computer are called Hardware. In other words all the components that we can touch come under the category of Hardware e.g. Keyboard, Mouse and Software</a:t>
            </a:r>
            <a:r>
              <a:rPr lang="en-US" b="1" dirty="0"/>
              <a:t>  </a:t>
            </a:r>
            <a:endParaRPr lang="en-IN" dirty="0"/>
          </a:p>
          <a:p>
            <a:pPr algn="just">
              <a:lnSpc>
                <a:spcPct val="100000"/>
              </a:lnSpc>
            </a:pPr>
            <a:r>
              <a:rPr lang="en-US" dirty="0"/>
              <a:t>Software is a set of instructions or a program that enables hardware to run. Without the use of software hardware cannot work.eg. Windows-8, Photoshop, MS Office etc.</a:t>
            </a:r>
            <a:endParaRPr lang="en-IN" dirty="0"/>
          </a:p>
          <a:p>
            <a:pPr algn="just">
              <a:lnSpc>
                <a:spcPct val="100000"/>
              </a:lnSpc>
            </a:pPr>
            <a:r>
              <a:rPr lang="en-US" b="1" dirty="0"/>
              <a:t>Firmware </a:t>
            </a:r>
            <a:endParaRPr lang="en-IN" dirty="0"/>
          </a:p>
          <a:p>
            <a:pPr algn="just">
              <a:lnSpc>
                <a:spcPct val="100000"/>
              </a:lnSpc>
            </a:pPr>
            <a:r>
              <a:rPr lang="en-US" dirty="0"/>
              <a:t>Instructions written/embedded on a hardware are known as firmware e.g.,  BIOS instruction on ROM chip are called Firmware. </a:t>
            </a:r>
            <a:endParaRPr lang="en-IN" dirty="0"/>
          </a:p>
          <a:p>
            <a:pPr algn="just">
              <a:lnSpc>
                <a:spcPct val="100000"/>
              </a:lnSpc>
            </a:pPr>
            <a:r>
              <a:rPr lang="en-US" b="1" dirty="0" err="1"/>
              <a:t>Liveware</a:t>
            </a:r>
            <a:r>
              <a:rPr lang="en-US" b="1" dirty="0"/>
              <a:t> </a:t>
            </a:r>
            <a:endParaRPr lang="en-IN" dirty="0"/>
          </a:p>
          <a:p>
            <a:pPr algn="just">
              <a:lnSpc>
                <a:spcPct val="100000"/>
              </a:lnSpc>
            </a:pPr>
            <a:r>
              <a:rPr lang="en-US" dirty="0"/>
              <a:t>Persons or the users, using Computers in day to day activity are known as </a:t>
            </a:r>
            <a:r>
              <a:rPr lang="en-US" dirty="0" err="1"/>
              <a:t>liveware</a:t>
            </a:r>
            <a:r>
              <a:rPr lang="en-US" dirty="0"/>
              <a:t>.  </a:t>
            </a:r>
            <a:endParaRPr lang="en-IN" dirty="0"/>
          </a:p>
          <a:p>
            <a:pPr algn="l"/>
            <a:endParaRPr lang="en-IN" dirty="0"/>
          </a:p>
        </p:txBody>
      </p:sp>
    </p:spTree>
    <p:extLst>
      <p:ext uri="{BB962C8B-B14F-4D97-AF65-F5344CB8AC3E}">
        <p14:creationId xmlns:p14="http://schemas.microsoft.com/office/powerpoint/2010/main" val="1778144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22738" y="882869"/>
            <a:ext cx="10807262" cy="5557345"/>
          </a:xfrm>
        </p:spPr>
        <p:txBody>
          <a:bodyPr>
            <a:normAutofit fontScale="92500" lnSpcReduction="20000"/>
          </a:bodyPr>
          <a:lstStyle/>
          <a:p>
            <a:pPr algn="l"/>
            <a:r>
              <a:rPr lang="en-US" b="1" dirty="0"/>
              <a:t>Generations of computer: </a:t>
            </a:r>
            <a:endParaRPr lang="en-IN" dirty="0"/>
          </a:p>
          <a:p>
            <a:pPr algn="l"/>
            <a:r>
              <a:rPr lang="en-US" dirty="0"/>
              <a:t> </a:t>
            </a:r>
            <a:endParaRPr lang="en-IN" dirty="0"/>
          </a:p>
          <a:p>
            <a:pPr algn="l"/>
            <a:r>
              <a:rPr lang="en-US" b="1" dirty="0"/>
              <a:t>First Generation (1940-56):</a:t>
            </a:r>
            <a:endParaRPr lang="en-IN" dirty="0"/>
          </a:p>
          <a:p>
            <a:pPr algn="l"/>
            <a:r>
              <a:rPr lang="en-US" dirty="0"/>
              <a:t> </a:t>
            </a:r>
            <a:endParaRPr lang="en-IN" dirty="0"/>
          </a:p>
          <a:p>
            <a:pPr algn="just">
              <a:lnSpc>
                <a:spcPct val="120000"/>
              </a:lnSpc>
            </a:pPr>
            <a:r>
              <a:rPr lang="en-US" dirty="0"/>
              <a:t>The first generation computers used </a:t>
            </a:r>
            <a:r>
              <a:rPr lang="en-US" b="1" dirty="0"/>
              <a:t>Vacuum tubes &amp; Machine language</a:t>
            </a:r>
            <a:r>
              <a:rPr lang="en-US" dirty="0"/>
              <a:t> was used for giving the instructions. These computer were large in size &amp; their programming was difficult task. The electricity consumption was very high. Some computers of this generation are ENIAC, EDVAC, EDSAC&amp; UNIVAC-1.</a:t>
            </a:r>
            <a:endParaRPr lang="en-IN" dirty="0"/>
          </a:p>
          <a:p>
            <a:pPr algn="just">
              <a:lnSpc>
                <a:spcPct val="120000"/>
              </a:lnSpc>
            </a:pPr>
            <a:r>
              <a:rPr lang="en-US" dirty="0"/>
              <a:t> </a:t>
            </a:r>
            <a:endParaRPr lang="en-IN" dirty="0"/>
          </a:p>
          <a:p>
            <a:pPr algn="just"/>
            <a:r>
              <a:rPr lang="en-US" b="1" dirty="0"/>
              <a:t>Second Generation (1956-63):</a:t>
            </a:r>
            <a:endParaRPr lang="en-IN" dirty="0"/>
          </a:p>
          <a:p>
            <a:pPr algn="just"/>
            <a:r>
              <a:rPr lang="en-US" dirty="0"/>
              <a:t> </a:t>
            </a:r>
            <a:endParaRPr lang="en-IN" dirty="0"/>
          </a:p>
          <a:p>
            <a:pPr algn="just">
              <a:lnSpc>
                <a:spcPct val="110000"/>
              </a:lnSpc>
            </a:pPr>
            <a:r>
              <a:rPr lang="en-US" dirty="0"/>
              <a:t>In 2</a:t>
            </a:r>
            <a:r>
              <a:rPr lang="en-US" baseline="30000" dirty="0"/>
              <a:t>nd</a:t>
            </a:r>
            <a:r>
              <a:rPr lang="en-US" dirty="0"/>
              <a:t> generation computers, </a:t>
            </a:r>
            <a:r>
              <a:rPr lang="en-US" b="1" dirty="0"/>
              <a:t>Vacuum tubes were replaced by Transistors</a:t>
            </a:r>
            <a:r>
              <a:rPr lang="en-US" dirty="0"/>
              <a:t>. They required only 1/10 of power required by Vacuum tubes. This generation computers generated less heat &amp; were reliable. The first operating system developed in this generation. </a:t>
            </a:r>
            <a:endParaRPr lang="en-IN" dirty="0"/>
          </a:p>
          <a:p>
            <a:pPr algn="l"/>
            <a:endParaRPr lang="en-IN" dirty="0"/>
          </a:p>
        </p:txBody>
      </p:sp>
    </p:spTree>
    <p:extLst>
      <p:ext uri="{BB962C8B-B14F-4D97-AF65-F5344CB8AC3E}">
        <p14:creationId xmlns:p14="http://schemas.microsoft.com/office/powerpoint/2010/main" val="2291546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709447"/>
            <a:ext cx="9144000" cy="5573111"/>
          </a:xfrm>
        </p:spPr>
        <p:txBody>
          <a:bodyPr>
            <a:normAutofit fontScale="92500" lnSpcReduction="20000"/>
          </a:bodyPr>
          <a:lstStyle/>
          <a:p>
            <a:pPr algn="just"/>
            <a:r>
              <a:rPr lang="en-US" b="1" dirty="0"/>
              <a:t>The Third Generation (1964-71):</a:t>
            </a:r>
            <a:endParaRPr lang="en-IN" dirty="0"/>
          </a:p>
          <a:p>
            <a:pPr algn="just"/>
            <a:r>
              <a:rPr lang="en-US" dirty="0"/>
              <a:t> </a:t>
            </a:r>
            <a:endParaRPr lang="en-IN" dirty="0"/>
          </a:p>
          <a:p>
            <a:pPr algn="just">
              <a:lnSpc>
                <a:spcPct val="120000"/>
              </a:lnSpc>
            </a:pPr>
            <a:r>
              <a:rPr lang="en-US" sz="2600" dirty="0"/>
              <a:t>The 3</a:t>
            </a:r>
            <a:r>
              <a:rPr lang="en-US" sz="2600" baseline="30000" dirty="0"/>
              <a:t>rd</a:t>
            </a:r>
            <a:r>
              <a:rPr lang="en-US" sz="2600" dirty="0"/>
              <a:t> generation computers replaced transistors with Integrated circuit known as chip. From Small scale integrated circuits which had 10 transistors per chip, technology developed to MSI circuits with 100 transistors per chip. These computers were smaller, faster &amp; more reliable. High level languages invented in this generation. </a:t>
            </a:r>
            <a:endParaRPr lang="en-IN" sz="2600" dirty="0"/>
          </a:p>
          <a:p>
            <a:pPr algn="just">
              <a:lnSpc>
                <a:spcPct val="120000"/>
              </a:lnSpc>
            </a:pPr>
            <a:r>
              <a:rPr lang="en-US" dirty="0"/>
              <a:t> </a:t>
            </a:r>
            <a:endParaRPr lang="en-IN" dirty="0"/>
          </a:p>
          <a:p>
            <a:pPr algn="just"/>
            <a:r>
              <a:rPr lang="en-US" b="1" dirty="0"/>
              <a:t>The fourth Generation (1972- present):</a:t>
            </a:r>
            <a:endParaRPr lang="en-IN" dirty="0"/>
          </a:p>
          <a:p>
            <a:pPr algn="just">
              <a:lnSpc>
                <a:spcPct val="120000"/>
              </a:lnSpc>
            </a:pPr>
            <a:r>
              <a:rPr lang="en-US" sz="2600" dirty="0"/>
              <a:t>LSI &amp; VLSI were used in this generation. As a result microprocessors came into existence. The computers using this technology known to be Micro Computers. High capacity hard disks were invented. There is great development in data communication. </a:t>
            </a:r>
            <a:endParaRPr lang="en-IN" sz="2600" dirty="0"/>
          </a:p>
          <a:p>
            <a:pPr algn="just"/>
            <a:r>
              <a:rPr lang="en-US" b="1" dirty="0"/>
              <a:t> </a:t>
            </a:r>
            <a:endParaRPr lang="en-IN" dirty="0"/>
          </a:p>
          <a:p>
            <a:endParaRPr lang="en-IN" dirty="0"/>
          </a:p>
        </p:txBody>
      </p:sp>
    </p:spTree>
    <p:extLst>
      <p:ext uri="{BB962C8B-B14F-4D97-AF65-F5344CB8AC3E}">
        <p14:creationId xmlns:p14="http://schemas.microsoft.com/office/powerpoint/2010/main" val="2327274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53814" y="811924"/>
            <a:ext cx="10468303" cy="5570756"/>
          </a:xfrm>
          <a:prstGeom prst="rect">
            <a:avLst/>
          </a:prstGeom>
          <a:noFill/>
        </p:spPr>
        <p:txBody>
          <a:bodyPr wrap="square" rtlCol="0">
            <a:spAutoFit/>
          </a:bodyPr>
          <a:lstStyle/>
          <a:p>
            <a:pPr algn="just"/>
            <a:r>
              <a:rPr lang="en-US" sz="3200" b="1" dirty="0"/>
              <a:t>The Fifth Generation (Present &amp; Beyond):  </a:t>
            </a:r>
            <a:endParaRPr lang="en-IN" sz="3200" dirty="0"/>
          </a:p>
          <a:p>
            <a:pPr algn="just"/>
            <a:r>
              <a:rPr lang="en-US" dirty="0"/>
              <a:t> </a:t>
            </a:r>
            <a:endParaRPr lang="en-IN" dirty="0"/>
          </a:p>
          <a:p>
            <a:pPr algn="just"/>
            <a:r>
              <a:rPr lang="en-US" sz="3600" dirty="0"/>
              <a:t>Fifth generation computing devices, based on artificial intelligence, are still in development, though there are some applications, such as voice recognition, that are being used today. The use of parallel processing and superconductors is helping to make artificial intelligence a reality. Quantum computation and molecular and nanotechnology will radically change the face of computers in years to come. </a:t>
            </a:r>
            <a:endParaRPr lang="en-IN" sz="3600" dirty="0"/>
          </a:p>
          <a:p>
            <a:endParaRPr lang="en-IN" dirty="0"/>
          </a:p>
        </p:txBody>
      </p:sp>
    </p:spTree>
    <p:extLst>
      <p:ext uri="{BB962C8B-B14F-4D97-AF65-F5344CB8AC3E}">
        <p14:creationId xmlns:p14="http://schemas.microsoft.com/office/powerpoint/2010/main" val="92580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ARCHITECTURE OF COMPUTER </a:t>
            </a:r>
            <a:endParaRPr lang="en-IN" dirty="0"/>
          </a:p>
        </p:txBody>
      </p:sp>
      <p:pic>
        <p:nvPicPr>
          <p:cNvPr id="4" name="Content Placeholder 3"/>
          <p:cNvPicPr>
            <a:picLocks noGrp="1"/>
          </p:cNvPicPr>
          <p:nvPr>
            <p:ph idx="1"/>
          </p:nvPr>
        </p:nvPicPr>
        <p:blipFill>
          <a:blip r:embed="rId2"/>
          <a:stretch>
            <a:fillRect/>
          </a:stretch>
        </p:blipFill>
        <p:spPr>
          <a:xfrm>
            <a:off x="1860331" y="1757855"/>
            <a:ext cx="7370379" cy="4075386"/>
          </a:xfrm>
          <a:prstGeom prst="rect">
            <a:avLst/>
          </a:prstGeom>
        </p:spPr>
      </p:pic>
    </p:spTree>
    <p:extLst>
      <p:ext uri="{BB962C8B-B14F-4D97-AF65-F5344CB8AC3E}">
        <p14:creationId xmlns:p14="http://schemas.microsoft.com/office/powerpoint/2010/main" val="371993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1042</TotalTime>
  <Words>3087</Words>
  <Application>Microsoft Office PowerPoint</Application>
  <PresentationFormat>Widescreen</PresentationFormat>
  <Paragraphs>247</Paragraphs>
  <Slides>46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Calibri</vt:lpstr>
      <vt:lpstr>Calibri Light</vt:lpstr>
      <vt:lpstr>Office Theme</vt:lpstr>
      <vt:lpstr>Computer Fundamentals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ARCHITECTURE OF COMPUTER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SYFT</dc:title>
  <dc:creator>Windows User</dc:creator>
  <cp:lastModifiedBy>Windows User</cp:lastModifiedBy>
  <cp:revision>39</cp:revision>
  <dcterms:created xsi:type="dcterms:W3CDTF">2018-03-19T04:38:16Z</dcterms:created>
  <dcterms:modified xsi:type="dcterms:W3CDTF">2018-04-07T14:09:46Z</dcterms:modified>
</cp:coreProperties>
</file>