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75" r:id="rId3"/>
    <p:sldId id="258" r:id="rId4"/>
    <p:sldId id="276" r:id="rId5"/>
    <p:sldId id="259" r:id="rId6"/>
    <p:sldId id="260" r:id="rId7"/>
    <p:sldId id="261" r:id="rId8"/>
    <p:sldId id="277" r:id="rId9"/>
    <p:sldId id="262" r:id="rId10"/>
    <p:sldId id="263" r:id="rId11"/>
    <p:sldId id="278" r:id="rId12"/>
    <p:sldId id="264" r:id="rId13"/>
    <p:sldId id="279" r:id="rId14"/>
    <p:sldId id="280" r:id="rId15"/>
    <p:sldId id="281" r:id="rId16"/>
    <p:sldId id="282" r:id="rId17"/>
    <p:sldId id="283" r:id="rId18"/>
    <p:sldId id="284" r:id="rId19"/>
    <p:sldId id="285" r:id="rId20"/>
    <p:sldId id="286" r:id="rId21"/>
    <p:sldId id="287" r:id="rId22"/>
    <p:sldId id="288" r:id="rId23"/>
    <p:sldId id="289" r:id="rId24"/>
    <p:sldId id="274"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103" autoAdjust="0"/>
  </p:normalViewPr>
  <p:slideViewPr>
    <p:cSldViewPr snapToGrid="0">
      <p:cViewPr varScale="1">
        <p:scale>
          <a:sx n="70" d="100"/>
          <a:sy n="70" d="100"/>
        </p:scale>
        <p:origin x="536" y="4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4/12/2018</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pPr/>
              <a:t>4/12/2018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pPr/>
              <a:t>4/12/2018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pPr/>
              <a:t>4/12/2018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pPr/>
              <a:t>4/12/2018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pPr/>
              <a:t>4/12/2018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pPr/>
              <a:t>4/12/2018</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pPr/>
              <a:t>4/12/2018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pPr/>
              <a:t>4/12/2018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pPr/>
              <a:t>4/12/2018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pPr/>
              <a:t>4/12/2018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pPr/>
              <a:t>4/12/2018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pPr/>
              <a:t>4/12/2018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pPr/>
              <a:t>4/12/2018</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pPr/>
              <a:t>4/12/2018</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pPr/>
              <a:t>4/12/2018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pPr/>
              <a:t>4/12/2018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pPr/>
              <a:t>4/12/2018</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28890" y="1229700"/>
            <a:ext cx="8761413" cy="706964"/>
          </a:xfrm>
        </p:spPr>
        <p:txBody>
          <a:bodyPr/>
          <a:lstStyle/>
          <a:p>
            <a:r>
              <a:rPr lang="en-US" b="1" dirty="0" smtClean="0"/>
              <a:t/>
            </a:r>
            <a:br>
              <a:rPr lang="en-US" b="1" dirty="0" smtClean="0"/>
            </a:br>
            <a:r>
              <a:rPr lang="en-US" b="1" dirty="0" smtClean="0"/>
              <a:t>COMPUTER NETWORKING</a:t>
            </a:r>
            <a:endParaRPr lang="en-US" b="1" dirty="0"/>
          </a:p>
        </p:txBody>
      </p:sp>
      <p:sp>
        <p:nvSpPr>
          <p:cNvPr id="3" name="TextBox 2"/>
          <p:cNvSpPr txBox="1"/>
          <p:nvPr/>
        </p:nvSpPr>
        <p:spPr>
          <a:xfrm>
            <a:off x="356616" y="2304289"/>
            <a:ext cx="11576304" cy="4401205"/>
          </a:xfrm>
          <a:prstGeom prst="rect">
            <a:avLst/>
          </a:prstGeom>
          <a:noFill/>
        </p:spPr>
        <p:txBody>
          <a:bodyPr wrap="square" rtlCol="0">
            <a:spAutoFit/>
          </a:bodyPr>
          <a:lstStyle/>
          <a:p>
            <a:r>
              <a:rPr lang="en-IN" sz="2800" dirty="0"/>
              <a:t>Networking is nothing but a process of connecting two or more computers for sharing file, documents, email and resources such as printer, internet and disk storage.</a:t>
            </a:r>
          </a:p>
          <a:p>
            <a:r>
              <a:rPr lang="en-IN" sz="2800" dirty="0"/>
              <a:t>Networking has single purpose and that is sharing. Computer networking is not a new concept. It has used to look like abacuses. At that time networking was used to share abacus answer with others. Over the time abacuses became computers and networking became more sophisticated. To achieve this goal networks now we use electrical cables, fibre optic cables, and wireless radio signals.</a:t>
            </a:r>
          </a:p>
        </p:txBody>
      </p:sp>
    </p:spTree>
    <p:extLst>
      <p:ext uri="{BB962C8B-B14F-4D97-AF65-F5344CB8AC3E}">
        <p14:creationId xmlns:p14="http://schemas.microsoft.com/office/powerpoint/2010/main" val="31228448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27248" y="1517904"/>
            <a:ext cx="7584647" cy="555920"/>
          </a:xfrm>
        </p:spPr>
        <p:txBody>
          <a:bodyPr/>
          <a:lstStyle/>
          <a:p>
            <a:r>
              <a:rPr lang="en-US" b="1" dirty="0" smtClean="0"/>
              <a:t>Application sharing</a:t>
            </a:r>
            <a:endParaRPr lang="en-US" b="1" dirty="0"/>
          </a:p>
        </p:txBody>
      </p:sp>
      <p:sp>
        <p:nvSpPr>
          <p:cNvPr id="3" name="TextBox 2"/>
          <p:cNvSpPr txBox="1"/>
          <p:nvPr/>
        </p:nvSpPr>
        <p:spPr>
          <a:xfrm>
            <a:off x="91440" y="2203704"/>
            <a:ext cx="11557680" cy="3416320"/>
          </a:xfrm>
          <a:prstGeom prst="rect">
            <a:avLst/>
          </a:prstGeom>
          <a:noFill/>
        </p:spPr>
        <p:txBody>
          <a:bodyPr wrap="square" rtlCol="0">
            <a:spAutoFit/>
          </a:bodyPr>
          <a:lstStyle/>
          <a:p>
            <a:r>
              <a:rPr lang="en-IN" sz="2400" dirty="0"/>
              <a:t>Application sharing is the most common in companies. Companies may have business application that needs to be update by several users. Sharing make it possible. It allows several users to work together on a single application.</a:t>
            </a:r>
          </a:p>
          <a:p>
            <a:r>
              <a:rPr lang="en-IN" sz="2400" dirty="0"/>
              <a:t>Workgroup and Home group both terms are used to define a group of computers those are set to share the resources. Workgroup and Home group both terms are used synonymously in networking but they have some differences based on how computers and other resources are managed in the group.</a:t>
            </a:r>
          </a:p>
        </p:txBody>
      </p:sp>
    </p:spTree>
    <p:extLst>
      <p:ext uri="{BB962C8B-B14F-4D97-AF65-F5344CB8AC3E}">
        <p14:creationId xmlns:p14="http://schemas.microsoft.com/office/powerpoint/2010/main" val="6613067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91117" y="2186854"/>
            <a:ext cx="11217498" cy="4154984"/>
          </a:xfrm>
          <a:prstGeom prst="rect">
            <a:avLst/>
          </a:prstGeom>
          <a:noFill/>
        </p:spPr>
        <p:txBody>
          <a:bodyPr wrap="square" rtlCol="0">
            <a:spAutoFit/>
          </a:bodyPr>
          <a:lstStyle/>
          <a:p>
            <a:pPr lvl="0"/>
            <a:r>
              <a:rPr lang="en-IN" sz="2400" dirty="0"/>
              <a:t>In workgroup all computers have equal rights.</a:t>
            </a:r>
          </a:p>
          <a:p>
            <a:pPr lvl="0"/>
            <a:r>
              <a:rPr lang="en-IN" sz="2400" dirty="0"/>
              <a:t>Workgroup cannot be password protected.</a:t>
            </a:r>
          </a:p>
          <a:p>
            <a:pPr lvl="0"/>
            <a:r>
              <a:rPr lang="en-IN" sz="2400" dirty="0"/>
              <a:t>Workgroup has a limit of twenty computers.</a:t>
            </a:r>
          </a:p>
          <a:p>
            <a:pPr lvl="0"/>
            <a:r>
              <a:rPr lang="en-IN" sz="2400" dirty="0"/>
              <a:t>In workgroup all computers must be on same local network.</a:t>
            </a:r>
          </a:p>
          <a:p>
            <a:pPr lvl="0"/>
            <a:r>
              <a:rPr lang="en-IN" sz="2400" dirty="0"/>
              <a:t>Workgroup works on all windows version.</a:t>
            </a:r>
          </a:p>
          <a:p>
            <a:pPr lvl="0"/>
            <a:r>
              <a:rPr lang="en-IN" sz="2400" dirty="0"/>
              <a:t>Workgroup works on both IP versions: IPv4 and IPv6.</a:t>
            </a:r>
          </a:p>
          <a:p>
            <a:pPr lvl="0"/>
            <a:r>
              <a:rPr lang="en-IN" sz="2400" dirty="0"/>
              <a:t>In workgroup every computer requires same workgroup name.</a:t>
            </a:r>
          </a:p>
          <a:p>
            <a:pPr lvl="0"/>
            <a:r>
              <a:rPr lang="en-IN" sz="2400" dirty="0"/>
              <a:t>Workgroup needs technical knowledge to setup.</a:t>
            </a:r>
          </a:p>
          <a:p>
            <a:pPr lvl="0"/>
            <a:r>
              <a:rPr lang="en-IN" sz="2400" dirty="0"/>
              <a:t>Workgroup requires security and sharing permissions to be set.</a:t>
            </a:r>
          </a:p>
          <a:p>
            <a:pPr lvl="0"/>
            <a:r>
              <a:rPr lang="en-IN" sz="2400" dirty="0"/>
              <a:t>To use a workgroup computer you need to have a user account on that computer.</a:t>
            </a:r>
          </a:p>
        </p:txBody>
      </p:sp>
      <p:sp>
        <p:nvSpPr>
          <p:cNvPr id="4" name="Title 3"/>
          <p:cNvSpPr>
            <a:spLocks noGrp="1"/>
          </p:cNvSpPr>
          <p:nvPr>
            <p:ph type="title"/>
          </p:nvPr>
        </p:nvSpPr>
        <p:spPr>
          <a:xfrm>
            <a:off x="1243584" y="1005840"/>
            <a:ext cx="9393257" cy="1088136"/>
          </a:xfrm>
        </p:spPr>
        <p:txBody>
          <a:bodyPr/>
          <a:lstStyle/>
          <a:p>
            <a:r>
              <a:rPr lang="en-IN" sz="2400" b="1" dirty="0" smtClean="0"/>
              <a:t/>
            </a:r>
            <a:br>
              <a:rPr lang="en-IN" sz="2400" b="1" dirty="0" smtClean="0"/>
            </a:br>
            <a:r>
              <a:rPr lang="en-IN" sz="2400" b="1" dirty="0" smtClean="0"/>
              <a:t>Difference </a:t>
            </a:r>
            <a:r>
              <a:rPr lang="en-IN" sz="2400" b="1" dirty="0"/>
              <a:t>between Workgroup and Home </a:t>
            </a:r>
            <a:r>
              <a:rPr lang="en-IN" sz="2400" b="1" dirty="0" err="1" smtClean="0"/>
              <a:t>GroupWorkgroup</a:t>
            </a:r>
            <a:r>
              <a:rPr lang="en-IN" sz="2400" b="1" dirty="0"/>
              <a:t/>
            </a:r>
            <a:br>
              <a:rPr lang="en-IN" sz="2400" b="1" dirty="0"/>
            </a:br>
            <a:endParaRPr lang="en-IN" sz="2400" dirty="0"/>
          </a:p>
        </p:txBody>
      </p:sp>
    </p:spTree>
    <p:extLst>
      <p:ext uri="{BB962C8B-B14F-4D97-AF65-F5344CB8AC3E}">
        <p14:creationId xmlns:p14="http://schemas.microsoft.com/office/powerpoint/2010/main" val="6613067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86200" y="1371600"/>
            <a:ext cx="6030167" cy="877824"/>
          </a:xfrm>
        </p:spPr>
        <p:txBody>
          <a:bodyPr/>
          <a:lstStyle/>
          <a:p>
            <a:r>
              <a:rPr lang="en-US" b="1" dirty="0" smtClean="0"/>
              <a:t>Home group</a:t>
            </a:r>
            <a:endParaRPr lang="en-US" b="1" dirty="0"/>
          </a:p>
        </p:txBody>
      </p:sp>
      <p:sp>
        <p:nvSpPr>
          <p:cNvPr id="8" name="TextBox 7"/>
          <p:cNvSpPr txBox="1"/>
          <p:nvPr/>
        </p:nvSpPr>
        <p:spPr>
          <a:xfrm>
            <a:off x="640080" y="2249424"/>
            <a:ext cx="11859767" cy="5693866"/>
          </a:xfrm>
          <a:prstGeom prst="rect">
            <a:avLst/>
          </a:prstGeom>
          <a:noFill/>
        </p:spPr>
        <p:txBody>
          <a:bodyPr wrap="square" rtlCol="0">
            <a:spAutoFit/>
          </a:bodyPr>
          <a:lstStyle/>
          <a:p>
            <a:pPr lvl="0"/>
            <a:r>
              <a:rPr lang="en-IN" sz="2800" dirty="0"/>
              <a:t>Home group does not have a limit of computers.</a:t>
            </a:r>
          </a:p>
          <a:p>
            <a:pPr lvl="0"/>
            <a:r>
              <a:rPr lang="en-IN" sz="2800" dirty="0"/>
              <a:t>You can join as much computers as you want.</a:t>
            </a:r>
          </a:p>
          <a:p>
            <a:pPr lvl="0"/>
            <a:r>
              <a:rPr lang="en-IN" sz="2800" dirty="0"/>
              <a:t>Home group can be password protected.</a:t>
            </a:r>
          </a:p>
          <a:p>
            <a:pPr lvl="0"/>
            <a:r>
              <a:rPr lang="en-IN" sz="2800" dirty="0"/>
              <a:t>Home group is easy to setup. All sharing options are enabled automatically.</a:t>
            </a:r>
          </a:p>
          <a:p>
            <a:pPr lvl="0"/>
            <a:r>
              <a:rPr lang="en-IN" sz="2800" dirty="0"/>
              <a:t>Home group requires IPv6 to work.</a:t>
            </a:r>
          </a:p>
          <a:p>
            <a:pPr lvl="0"/>
            <a:r>
              <a:rPr lang="en-IN" sz="2800" dirty="0"/>
              <a:t>Home group can be span over the subnet.</a:t>
            </a:r>
          </a:p>
          <a:p>
            <a:pPr lvl="0"/>
            <a:r>
              <a:rPr lang="en-IN" sz="2800" dirty="0"/>
              <a:t>Home group requires window7 or higher version</a:t>
            </a:r>
            <a:r>
              <a:rPr lang="en-IN" sz="2800" dirty="0" smtClean="0"/>
              <a:t>.</a:t>
            </a:r>
          </a:p>
          <a:p>
            <a:r>
              <a:rPr lang="en-IN" sz="2800" dirty="0"/>
              <a:t>A computer network is basically a group of multiple networking devices connected together for data sharing. Collectively networking devices have single purpose “</a:t>
            </a:r>
            <a:r>
              <a:rPr lang="en-IN" sz="2800" i="1" dirty="0"/>
              <a:t>securely transfer data as fast as they can</a:t>
            </a:r>
            <a:r>
              <a:rPr lang="en-IN" sz="2800" dirty="0"/>
              <a:t>”.</a:t>
            </a:r>
          </a:p>
          <a:p>
            <a:pPr lvl="0"/>
            <a:endParaRPr lang="en-IN" sz="2800" dirty="0"/>
          </a:p>
        </p:txBody>
      </p:sp>
    </p:spTree>
    <p:extLst>
      <p:ext uri="{BB962C8B-B14F-4D97-AF65-F5344CB8AC3E}">
        <p14:creationId xmlns:p14="http://schemas.microsoft.com/office/powerpoint/2010/main" val="18758638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3272" y="822960"/>
            <a:ext cx="8883095" cy="857672"/>
          </a:xfrm>
        </p:spPr>
        <p:txBody>
          <a:bodyPr/>
          <a:lstStyle/>
          <a:p>
            <a:r>
              <a:rPr lang="en-IN" dirty="0" smtClean="0"/>
              <a:t/>
            </a:r>
            <a:br>
              <a:rPr lang="en-IN" dirty="0" smtClean="0"/>
            </a:br>
            <a:r>
              <a:rPr lang="en-IN" dirty="0" smtClean="0"/>
              <a:t>Some </a:t>
            </a:r>
            <a:r>
              <a:rPr lang="en-IN" dirty="0"/>
              <a:t>common networking devices.</a:t>
            </a:r>
            <a:br>
              <a:rPr lang="en-IN" dirty="0"/>
            </a:br>
            <a:endParaRPr lang="en-IN" dirty="0"/>
          </a:p>
        </p:txBody>
      </p:sp>
      <p:sp>
        <p:nvSpPr>
          <p:cNvPr id="3" name="Rectangle 2"/>
          <p:cNvSpPr/>
          <p:nvPr/>
        </p:nvSpPr>
        <p:spPr>
          <a:xfrm>
            <a:off x="411480" y="2249424"/>
            <a:ext cx="11274552" cy="3442161"/>
          </a:xfrm>
          <a:prstGeom prst="rect">
            <a:avLst/>
          </a:prstGeom>
        </p:spPr>
        <p:txBody>
          <a:bodyPr wrap="square">
            <a:spAutoFit/>
          </a:bodyPr>
          <a:lstStyle/>
          <a:p>
            <a:pPr>
              <a:lnSpc>
                <a:spcPct val="107000"/>
              </a:lnSpc>
              <a:spcBef>
                <a:spcPts val="200"/>
              </a:spcBef>
            </a:pPr>
            <a:r>
              <a:rPr lang="en-IN" sz="2400" b="1" dirty="0">
                <a:solidFill>
                  <a:srgbClr val="2E74B5"/>
                </a:solidFill>
                <a:latin typeface="Segoe UI" panose="020B0502040204020203" pitchFamily="34" charset="0"/>
                <a:ea typeface="Times New Roman" panose="02020603050405020304" pitchFamily="18" charset="0"/>
                <a:cs typeface="Times New Roman" panose="02020603050405020304" pitchFamily="18" charset="0"/>
              </a:rPr>
              <a:t>Network Interface Card (NIC)</a:t>
            </a:r>
            <a:endParaRPr lang="en-IN" sz="2400" b="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endParaRPr>
          </a:p>
          <a:p>
            <a:pPr algn="just"/>
            <a:r>
              <a:rPr lang="en-IN" sz="2400" dirty="0">
                <a:solidFill>
                  <a:srgbClr val="212529"/>
                </a:solidFill>
                <a:latin typeface="Segoe UI" panose="020B0502040204020203" pitchFamily="34" charset="0"/>
                <a:ea typeface="Times New Roman" panose="02020603050405020304" pitchFamily="18" charset="0"/>
              </a:rPr>
              <a:t>NIC stands on first place. Without this device, networking cannot be done. This is also known as network adapter card, Ethernet Card and LAN card. NIC allows our PC to communicate with other PCs. Basically it converts data transmission technology. A PC uses parallel data transmission technology to transmit data between its internal parts while the media that connects this PC with other PCs uses serial data transmission technology. A NIC converts parallel data stream into serial data stream and vice versa serial data stream is get converted in parallel data stream.</a:t>
            </a:r>
            <a:endParaRPr lang="en-IN"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163728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
            </a:r>
            <a:br>
              <a:rPr lang="en-IN" b="1" dirty="0" smtClean="0"/>
            </a:br>
            <a:r>
              <a:rPr lang="en-IN" b="1" dirty="0" smtClean="0"/>
              <a:t>Types </a:t>
            </a:r>
            <a:r>
              <a:rPr lang="en-IN" b="1" dirty="0"/>
              <a:t>of NICs</a:t>
            </a:r>
            <a:br>
              <a:rPr lang="en-IN" b="1" dirty="0"/>
            </a:br>
            <a:endParaRPr lang="en-IN" dirty="0"/>
          </a:p>
        </p:txBody>
      </p:sp>
      <p:sp>
        <p:nvSpPr>
          <p:cNvPr id="3" name="Rectangle 2"/>
          <p:cNvSpPr/>
          <p:nvPr/>
        </p:nvSpPr>
        <p:spPr>
          <a:xfrm>
            <a:off x="448056" y="2221992"/>
            <a:ext cx="11503152" cy="1815882"/>
          </a:xfrm>
          <a:prstGeom prst="rect">
            <a:avLst/>
          </a:prstGeom>
        </p:spPr>
        <p:txBody>
          <a:bodyPr wrap="square">
            <a:spAutoFit/>
          </a:bodyPr>
          <a:lstStyle/>
          <a:p>
            <a:pPr algn="just"/>
            <a:r>
              <a:rPr lang="en-IN" dirty="0">
                <a:solidFill>
                  <a:srgbClr val="212529"/>
                </a:solidFill>
                <a:latin typeface="Segoe UI" panose="020B0502040204020203" pitchFamily="34" charset="0"/>
                <a:ea typeface="Times New Roman" panose="02020603050405020304" pitchFamily="18" charset="0"/>
              </a:rPr>
              <a:t>There are two types of NICs</a:t>
            </a:r>
            <a:endParaRPr lang="en-IN" dirty="0">
              <a:latin typeface="Times New Roman" panose="02020603050405020304" pitchFamily="18" charset="0"/>
              <a:ea typeface="Times New Roman" panose="02020603050405020304" pitchFamily="18" charset="0"/>
            </a:endParaRPr>
          </a:p>
          <a:p>
            <a:pPr algn="just"/>
            <a:r>
              <a:rPr lang="en-IN" sz="2000" b="1" dirty="0">
                <a:latin typeface="Segoe UI" panose="020B0502040204020203" pitchFamily="34" charset="0"/>
                <a:ea typeface="Times New Roman" panose="02020603050405020304" pitchFamily="18" charset="0"/>
              </a:rPr>
              <a:t>Media Specific :-</a:t>
            </a:r>
            <a:r>
              <a:rPr lang="en-IN" dirty="0">
                <a:latin typeface="Segoe UI" panose="020B0502040204020203" pitchFamily="34" charset="0"/>
                <a:ea typeface="Times New Roman" panose="02020603050405020304" pitchFamily="18" charset="0"/>
              </a:rPr>
              <a:t> </a:t>
            </a:r>
            <a:r>
              <a:rPr lang="en-IN" dirty="0">
                <a:solidFill>
                  <a:srgbClr val="212529"/>
                </a:solidFill>
                <a:latin typeface="Segoe UI" panose="020B0502040204020203" pitchFamily="34" charset="0"/>
                <a:ea typeface="Times New Roman" panose="02020603050405020304" pitchFamily="18" charset="0"/>
              </a:rPr>
              <a:t>Different types of NICs are required to connect with different types of media. For example we cannot connect wired media with wireless NIC card. Just like this, we cannot connect coaxial cable with Ethernet LAN card. </a:t>
            </a:r>
            <a:endParaRPr lang="en-IN" dirty="0">
              <a:latin typeface="Times New Roman" panose="02020603050405020304" pitchFamily="18" charset="0"/>
              <a:ea typeface="Times New Roman" panose="02020603050405020304" pitchFamily="18" charset="0"/>
            </a:endParaRPr>
          </a:p>
          <a:p>
            <a:pPr algn="just"/>
            <a:r>
              <a:rPr lang="en-IN" sz="2000" b="1" dirty="0">
                <a:latin typeface="Segoe UI" panose="020B0502040204020203" pitchFamily="34" charset="0"/>
                <a:ea typeface="Times New Roman" panose="02020603050405020304" pitchFamily="18" charset="0"/>
              </a:rPr>
              <a:t>Network Design Specific :-</a:t>
            </a:r>
            <a:r>
              <a:rPr lang="en-IN" dirty="0">
                <a:latin typeface="Segoe UI" panose="020B0502040204020203" pitchFamily="34" charset="0"/>
                <a:ea typeface="Times New Roman" panose="02020603050405020304" pitchFamily="18" charset="0"/>
              </a:rPr>
              <a:t> </a:t>
            </a:r>
            <a:r>
              <a:rPr lang="en-IN" dirty="0">
                <a:solidFill>
                  <a:srgbClr val="212529"/>
                </a:solidFill>
                <a:latin typeface="Segoe UI" panose="020B0502040204020203" pitchFamily="34" charset="0"/>
                <a:ea typeface="Times New Roman" panose="02020603050405020304" pitchFamily="18" charset="0"/>
              </a:rPr>
              <a:t>A specific network design needs a specific LAN card. For example FDDI, Token Ring and Ethernet have their own distinctive type of NICs card. They cannot use other’s NIC card</a:t>
            </a:r>
            <a:r>
              <a:rPr lang="en-IN" dirty="0" smtClean="0">
                <a:solidFill>
                  <a:srgbClr val="212529"/>
                </a:solidFill>
                <a:latin typeface="Segoe UI" panose="020B0502040204020203" pitchFamily="34" charset="0"/>
                <a:ea typeface="Times New Roman" panose="02020603050405020304" pitchFamily="18" charset="0"/>
              </a:rPr>
              <a:t>.</a:t>
            </a:r>
            <a:endParaRPr lang="en-IN"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080298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HUB</a:t>
            </a:r>
            <a:endParaRPr lang="en-IN" dirty="0"/>
          </a:p>
        </p:txBody>
      </p:sp>
      <p:sp>
        <p:nvSpPr>
          <p:cNvPr id="3" name="Rectangle 2"/>
          <p:cNvSpPr/>
          <p:nvPr/>
        </p:nvSpPr>
        <p:spPr>
          <a:xfrm>
            <a:off x="347472" y="2176272"/>
            <a:ext cx="11365992" cy="4370427"/>
          </a:xfrm>
          <a:prstGeom prst="rect">
            <a:avLst/>
          </a:prstGeom>
        </p:spPr>
        <p:txBody>
          <a:bodyPr wrap="square">
            <a:spAutoFit/>
          </a:bodyPr>
          <a:lstStyle/>
          <a:p>
            <a:pPr algn="just"/>
            <a:r>
              <a:rPr lang="en-IN" sz="2000" dirty="0" smtClean="0">
                <a:solidFill>
                  <a:srgbClr val="212529"/>
                </a:solidFill>
                <a:latin typeface="Segoe UI" panose="020B0502040204020203" pitchFamily="34" charset="0"/>
                <a:ea typeface="Times New Roman" panose="02020603050405020304" pitchFamily="18" charset="0"/>
              </a:rPr>
              <a:t>HUB </a:t>
            </a:r>
            <a:r>
              <a:rPr lang="en-IN" sz="2000" dirty="0">
                <a:solidFill>
                  <a:srgbClr val="212529"/>
                </a:solidFill>
                <a:latin typeface="Segoe UI" panose="020B0502040204020203" pitchFamily="34" charset="0"/>
                <a:ea typeface="Times New Roman" panose="02020603050405020304" pitchFamily="18" charset="0"/>
              </a:rPr>
              <a:t>is used to connect multiple computers in a single workgroup LAN network. Typically HUBs are available with 4, 8,12, 24, 48 ports. Based on port type, there are two types of HUB:-</a:t>
            </a:r>
            <a:endParaRPr lang="en-IN" sz="2000" dirty="0">
              <a:latin typeface="Times New Roman" panose="02020603050405020304" pitchFamily="18" charset="0"/>
              <a:ea typeface="Times New Roman" panose="02020603050405020304" pitchFamily="18" charset="0"/>
            </a:endParaRPr>
          </a:p>
          <a:p>
            <a:pPr algn="just"/>
            <a:r>
              <a:rPr lang="en-IN" sz="2000" b="1" dirty="0">
                <a:latin typeface="Segoe UI" panose="020B0502040204020203" pitchFamily="34" charset="0"/>
                <a:ea typeface="Times New Roman" panose="02020603050405020304" pitchFamily="18" charset="0"/>
              </a:rPr>
              <a:t>Ethernet HUB </a:t>
            </a:r>
            <a:r>
              <a:rPr lang="en-IN" sz="2000" b="1" dirty="0">
                <a:solidFill>
                  <a:srgbClr val="563D7C"/>
                </a:solidFill>
                <a:latin typeface="Segoe UI" panose="020B0502040204020203" pitchFamily="34" charset="0"/>
                <a:ea typeface="Times New Roman" panose="02020603050405020304" pitchFamily="18" charset="0"/>
              </a:rPr>
              <a:t>:-</a:t>
            </a:r>
            <a:r>
              <a:rPr lang="en-IN" sz="2000" dirty="0">
                <a:solidFill>
                  <a:srgbClr val="212529"/>
                </a:solidFill>
                <a:latin typeface="Segoe UI" panose="020B0502040204020203" pitchFamily="34" charset="0"/>
                <a:ea typeface="Times New Roman" panose="02020603050405020304" pitchFamily="18" charset="0"/>
              </a:rPr>
              <a:t> In this type of HUB all ports have RJ-45 connectors.</a:t>
            </a:r>
            <a:endParaRPr lang="en-IN" sz="2000" dirty="0">
              <a:latin typeface="Times New Roman" panose="02020603050405020304" pitchFamily="18" charset="0"/>
              <a:ea typeface="Times New Roman" panose="02020603050405020304" pitchFamily="18" charset="0"/>
            </a:endParaRPr>
          </a:p>
          <a:p>
            <a:pPr algn="just"/>
            <a:r>
              <a:rPr lang="en-IN" sz="2000" b="1" dirty="0">
                <a:latin typeface="Segoe UI" panose="020B0502040204020203" pitchFamily="34" charset="0"/>
                <a:ea typeface="Times New Roman" panose="02020603050405020304" pitchFamily="18" charset="0"/>
              </a:rPr>
              <a:t>Combo HUB </a:t>
            </a:r>
            <a:r>
              <a:rPr lang="en-IN" sz="2000" b="1" dirty="0">
                <a:solidFill>
                  <a:srgbClr val="563D7C"/>
                </a:solidFill>
                <a:latin typeface="Segoe UI" panose="020B0502040204020203" pitchFamily="34" charset="0"/>
                <a:ea typeface="Times New Roman" panose="02020603050405020304" pitchFamily="18" charset="0"/>
              </a:rPr>
              <a:t>:-</a:t>
            </a:r>
            <a:r>
              <a:rPr lang="en-IN" sz="2000" dirty="0">
                <a:solidFill>
                  <a:srgbClr val="212529"/>
                </a:solidFill>
                <a:latin typeface="Segoe UI" panose="020B0502040204020203" pitchFamily="34" charset="0"/>
                <a:ea typeface="Times New Roman" panose="02020603050405020304" pitchFamily="18" charset="0"/>
              </a:rPr>
              <a:t> In this type of HUB ports have several different types of connectors such RJ-45, BNC, and AUI</a:t>
            </a:r>
            <a:r>
              <a:rPr lang="en-IN" sz="2000" dirty="0" smtClean="0">
                <a:solidFill>
                  <a:srgbClr val="212529"/>
                </a:solidFill>
                <a:latin typeface="Segoe UI" panose="020B0502040204020203" pitchFamily="34" charset="0"/>
                <a:ea typeface="Times New Roman" panose="02020603050405020304" pitchFamily="18" charset="0"/>
              </a:rPr>
              <a:t>.</a:t>
            </a:r>
          </a:p>
          <a:p>
            <a:r>
              <a:rPr lang="en-IN" sz="2000" dirty="0"/>
              <a:t>HUBs generally have LED (light-emitting diode) indicator lights on each port to indicate the status of link, collisions, and other information.</a:t>
            </a:r>
          </a:p>
          <a:p>
            <a:r>
              <a:rPr lang="en-IN" sz="2000" dirty="0"/>
              <a:t>There are two types of HUB</a:t>
            </a:r>
          </a:p>
          <a:p>
            <a:r>
              <a:rPr lang="en-IN" sz="2000" b="1" dirty="0"/>
              <a:t>Passive HUB:-</a:t>
            </a:r>
            <a:r>
              <a:rPr lang="en-IN" sz="2000" dirty="0"/>
              <a:t> It forwards the data signal from all ports except the port on which signal arrived. It doesn’t interfere in data signal.</a:t>
            </a:r>
          </a:p>
          <a:p>
            <a:r>
              <a:rPr lang="en-IN" sz="2000" b="1" dirty="0"/>
              <a:t>Active HUB:-</a:t>
            </a:r>
            <a:r>
              <a:rPr lang="en-IN" sz="2000" dirty="0"/>
              <a:t> It also forwards the data signal from all ports except the port on which signal arrived. But before forwarding, it improves quality of data signal by amplifying it. Due to this added features active HUB is also known as repeaters.</a:t>
            </a:r>
          </a:p>
          <a:p>
            <a:pPr algn="just"/>
            <a:endParaRPr lang="en-IN"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189825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21114" y="1677756"/>
            <a:ext cx="8761413" cy="706964"/>
          </a:xfrm>
        </p:spPr>
        <p:txBody>
          <a:bodyPr/>
          <a:lstStyle/>
          <a:p>
            <a:r>
              <a:rPr lang="en-IN" dirty="0" smtClean="0"/>
              <a:t>BRIDGE</a:t>
            </a:r>
            <a:endParaRPr lang="en-IN" dirty="0"/>
          </a:p>
        </p:txBody>
      </p:sp>
      <p:sp>
        <p:nvSpPr>
          <p:cNvPr id="3" name="Rectangle 2"/>
          <p:cNvSpPr/>
          <p:nvPr/>
        </p:nvSpPr>
        <p:spPr>
          <a:xfrm>
            <a:off x="-118872" y="2258568"/>
            <a:ext cx="12390120" cy="3708836"/>
          </a:xfrm>
          <a:prstGeom prst="rect">
            <a:avLst/>
          </a:prstGeom>
        </p:spPr>
        <p:txBody>
          <a:bodyPr wrap="square">
            <a:spAutoFit/>
          </a:bodyPr>
          <a:lstStyle/>
          <a:p>
            <a:pPr algn="just"/>
            <a:r>
              <a:rPr lang="en-IN" dirty="0">
                <a:solidFill>
                  <a:srgbClr val="212529"/>
                </a:solidFill>
                <a:latin typeface="Segoe UI" panose="020B0502040204020203" pitchFamily="34" charset="0"/>
                <a:ea typeface="Times New Roman" panose="02020603050405020304" pitchFamily="18" charset="0"/>
              </a:rPr>
              <a:t>To improve the performance, usually networks are divided in smaller segments. Bridge is used to divide a large network in smaller segments. </a:t>
            </a:r>
            <a:endParaRPr lang="en-IN" dirty="0">
              <a:latin typeface="Times New Roman" panose="02020603050405020304" pitchFamily="18" charset="0"/>
              <a:ea typeface="Times New Roman" panose="02020603050405020304" pitchFamily="18" charset="0"/>
            </a:endParaRPr>
          </a:p>
          <a:p>
            <a:pPr algn="just">
              <a:lnSpc>
                <a:spcPct val="107000"/>
              </a:lnSpc>
            </a:pPr>
            <a:r>
              <a:rPr lang="en-IN" dirty="0">
                <a:solidFill>
                  <a:srgbClr val="212529"/>
                </a:solidFill>
                <a:latin typeface="Segoe UI" panose="020B0502040204020203" pitchFamily="34" charset="0"/>
                <a:ea typeface="Times New Roman" panose="02020603050405020304" pitchFamily="18" charset="0"/>
                <a:cs typeface="Times New Roman" panose="02020603050405020304" pitchFamily="18" charset="0"/>
              </a:rPr>
              <a:t>Basic function of Bridge </a:t>
            </a:r>
            <a:r>
              <a:rPr lang="en-IN" dirty="0" smtClean="0">
                <a:solidFill>
                  <a:srgbClr val="212529"/>
                </a:solidFill>
                <a:latin typeface="Segoe UI" panose="020B0502040204020203" pitchFamily="34" charset="0"/>
                <a:ea typeface="Times New Roman" panose="02020603050405020304" pitchFamily="18" charset="0"/>
                <a:cs typeface="Times New Roman" panose="02020603050405020304" pitchFamily="18" charset="0"/>
              </a:rPr>
              <a:t>are</a:t>
            </a:r>
            <a:r>
              <a:rPr lang="en-IN" dirty="0">
                <a:solidFill>
                  <a:srgbClr val="212529"/>
                </a:solidFill>
                <a:latin typeface="Segoe UI" panose="020B0502040204020203" pitchFamily="34" charset="0"/>
                <a:ea typeface="Times New Roman" panose="02020603050405020304" pitchFamily="18" charset="0"/>
                <a:cs typeface="Times New Roman" panose="02020603050405020304" pitchFamily="18" charset="0"/>
                <a:sym typeface="Wingdings" panose="05000000000000000000" pitchFamily="2" charset="2"/>
              </a:rPr>
              <a:t> </a:t>
            </a:r>
            <a:r>
              <a:rPr lang="en-IN" dirty="0" smtClean="0">
                <a:solidFill>
                  <a:srgbClr val="212529"/>
                </a:solidFill>
                <a:latin typeface="Segoe UI" panose="020B0502040204020203" pitchFamily="34" charset="0"/>
                <a:ea typeface="Times New Roman" panose="02020603050405020304" pitchFamily="18" charset="0"/>
                <a:cs typeface="Times New Roman" panose="02020603050405020304" pitchFamily="18" charset="0"/>
                <a:sym typeface="Wingdings" panose="05000000000000000000" pitchFamily="2" charset="2"/>
              </a:rPr>
              <a:t>A) </a:t>
            </a:r>
            <a:r>
              <a:rPr lang="en-IN" dirty="0" smtClean="0">
                <a:solidFill>
                  <a:srgbClr val="212529"/>
                </a:solidFill>
                <a:latin typeface="Segoe UI" panose="020B0502040204020203" pitchFamily="34" charset="0"/>
                <a:ea typeface="Times New Roman" panose="02020603050405020304" pitchFamily="18" charset="0"/>
                <a:cs typeface="Times New Roman" panose="02020603050405020304" pitchFamily="18" charset="0"/>
              </a:rPr>
              <a:t>Break </a:t>
            </a:r>
            <a:r>
              <a:rPr lang="en-IN" dirty="0">
                <a:solidFill>
                  <a:srgbClr val="212529"/>
                </a:solidFill>
                <a:latin typeface="Segoe UI" panose="020B0502040204020203" pitchFamily="34" charset="0"/>
                <a:ea typeface="Times New Roman" panose="02020603050405020304" pitchFamily="18" charset="0"/>
                <a:cs typeface="Times New Roman" panose="02020603050405020304" pitchFamily="18" charset="0"/>
              </a:rPr>
              <a:t>a large network in smaller segments</a:t>
            </a:r>
            <a:r>
              <a:rPr lang="en-IN" dirty="0" smtClean="0">
                <a:solidFill>
                  <a:srgbClr val="212529"/>
                </a:solidFill>
                <a:latin typeface="Segoe UI" panose="020B0502040204020203" pitchFamily="34" charset="0"/>
                <a:ea typeface="Times New Roman" panose="02020603050405020304" pitchFamily="18" charset="0"/>
                <a:cs typeface="Times New Roman" panose="02020603050405020304" pitchFamily="18" charset="0"/>
              </a:rPr>
              <a:t>.</a:t>
            </a:r>
          </a:p>
          <a:p>
            <a:pPr algn="just">
              <a:lnSpc>
                <a:spcPct val="107000"/>
              </a:lnSpc>
            </a:pPr>
            <a:r>
              <a:rPr lang="en-IN" dirty="0" smtClean="0">
                <a:solidFill>
                  <a:srgbClr val="212529"/>
                </a:solidFill>
                <a:latin typeface="Segoe UI" panose="020B0502040204020203" pitchFamily="34" charset="0"/>
                <a:ea typeface="Times New Roman" panose="02020603050405020304" pitchFamily="18" charset="0"/>
                <a:cs typeface="Times New Roman" panose="02020603050405020304" pitchFamily="18" charset="0"/>
              </a:rPr>
              <a:t>(B)Join </a:t>
            </a:r>
            <a:r>
              <a:rPr lang="en-IN" dirty="0">
                <a:solidFill>
                  <a:srgbClr val="212529"/>
                </a:solidFill>
                <a:latin typeface="Segoe UI" panose="020B0502040204020203" pitchFamily="34" charset="0"/>
                <a:ea typeface="Times New Roman" panose="02020603050405020304" pitchFamily="18" charset="0"/>
                <a:cs typeface="Times New Roman" panose="02020603050405020304" pitchFamily="18" charset="0"/>
              </a:rPr>
              <a:t>different media types such as UTP with </a:t>
            </a:r>
            <a:r>
              <a:rPr lang="en-IN" dirty="0" err="1">
                <a:solidFill>
                  <a:srgbClr val="212529"/>
                </a:solidFill>
                <a:latin typeface="Segoe UI" panose="020B0502040204020203" pitchFamily="34" charset="0"/>
                <a:ea typeface="Times New Roman" panose="02020603050405020304" pitchFamily="18" charset="0"/>
                <a:cs typeface="Times New Roman" panose="02020603050405020304" pitchFamily="18" charset="0"/>
              </a:rPr>
              <a:t>fiber</a:t>
            </a:r>
            <a:r>
              <a:rPr lang="en-IN" dirty="0">
                <a:solidFill>
                  <a:srgbClr val="212529"/>
                </a:solidFill>
                <a:latin typeface="Segoe UI" panose="020B0502040204020203" pitchFamily="34" charset="0"/>
                <a:ea typeface="Times New Roman" panose="02020603050405020304" pitchFamily="18" charset="0"/>
                <a:cs typeface="Times New Roman" panose="02020603050405020304" pitchFamily="18" charset="0"/>
              </a:rPr>
              <a:t> </a:t>
            </a:r>
            <a:r>
              <a:rPr lang="en-IN" dirty="0" smtClean="0">
                <a:solidFill>
                  <a:srgbClr val="212529"/>
                </a:solidFill>
                <a:latin typeface="Segoe UI" panose="020B0502040204020203" pitchFamily="34" charset="0"/>
                <a:ea typeface="Times New Roman" panose="02020603050405020304" pitchFamily="18" charset="0"/>
                <a:cs typeface="Times New Roman" panose="02020603050405020304" pitchFamily="18" charset="0"/>
              </a:rPr>
              <a:t>optic and ( C ) Join </a:t>
            </a:r>
            <a:r>
              <a:rPr lang="en-IN" dirty="0">
                <a:solidFill>
                  <a:srgbClr val="212529"/>
                </a:solidFill>
                <a:latin typeface="Segoe UI" panose="020B0502040204020203" pitchFamily="34" charset="0"/>
                <a:ea typeface="Times New Roman" panose="02020603050405020304" pitchFamily="18" charset="0"/>
                <a:cs typeface="Times New Roman" panose="02020603050405020304" pitchFamily="18" charset="0"/>
              </a:rPr>
              <a:t>different network architectures such as Ethernet with Token Ring.</a:t>
            </a:r>
            <a:endParaRPr lang="en-IN"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en-IN" dirty="0">
                <a:solidFill>
                  <a:srgbClr val="212529"/>
                </a:solidFill>
                <a:latin typeface="Segoe UI" panose="020B0502040204020203" pitchFamily="34" charset="0"/>
                <a:ea typeface="Times New Roman" panose="02020603050405020304" pitchFamily="18" charset="0"/>
                <a:cs typeface="Times New Roman" panose="02020603050405020304" pitchFamily="18" charset="0"/>
              </a:rPr>
              <a:t>A bridge can connect two different types of media or network architecture but it cannot connect two different types of network layer protocol such as TCP/IP or IPX. Bridge requires same network layer protocol in all segments.</a:t>
            </a:r>
            <a:endParaRPr lang="en-IN"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en-IN" dirty="0">
                <a:solidFill>
                  <a:srgbClr val="212529"/>
                </a:solidFill>
                <a:latin typeface="Segoe UI" panose="020B0502040204020203" pitchFamily="34" charset="0"/>
                <a:ea typeface="Times New Roman" panose="02020603050405020304" pitchFamily="18" charset="0"/>
                <a:cs typeface="Times New Roman" panose="02020603050405020304" pitchFamily="18" charset="0"/>
              </a:rPr>
              <a:t>There are three types of bridge:-</a:t>
            </a:r>
            <a:endParaRPr lang="en-IN"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en-IN" sz="2000" b="1" dirty="0">
                <a:latin typeface="Segoe UI" panose="020B0502040204020203" pitchFamily="34" charset="0"/>
                <a:ea typeface="Times New Roman" panose="02020603050405020304" pitchFamily="18" charset="0"/>
                <a:cs typeface="Times New Roman" panose="02020603050405020304" pitchFamily="18" charset="0"/>
              </a:rPr>
              <a:t>Local Bridge </a:t>
            </a:r>
            <a:r>
              <a:rPr lang="en-IN" sz="2000" b="1" dirty="0">
                <a:solidFill>
                  <a:srgbClr val="563D7C"/>
                </a:solidFill>
                <a:latin typeface="Segoe UI" panose="020B0502040204020203" pitchFamily="34" charset="0"/>
                <a:ea typeface="Times New Roman" panose="02020603050405020304" pitchFamily="18" charset="0"/>
                <a:cs typeface="Times New Roman" panose="02020603050405020304" pitchFamily="18" charset="0"/>
              </a:rPr>
              <a:t>:-</a:t>
            </a:r>
            <a:r>
              <a:rPr lang="en-IN" dirty="0">
                <a:solidFill>
                  <a:srgbClr val="212529"/>
                </a:solidFill>
                <a:latin typeface="Segoe UI" panose="020B0502040204020203" pitchFamily="34" charset="0"/>
                <a:ea typeface="Times New Roman" panose="02020603050405020304" pitchFamily="18" charset="0"/>
                <a:cs typeface="Times New Roman" panose="02020603050405020304" pitchFamily="18" charset="0"/>
              </a:rPr>
              <a:t> This bridge connects two LAN segments directly. In Ethernet Implementation it is known as Transparent bridge. In Token Ring network it is called Source-Routed bridge.</a:t>
            </a:r>
            <a:endParaRPr lang="en-IN"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IN" sz="2000" b="1" dirty="0">
                <a:latin typeface="Segoe UI" panose="020B0502040204020203" pitchFamily="34" charset="0"/>
                <a:ea typeface="Calibri" panose="020F0502020204030204" pitchFamily="34" charset="0"/>
                <a:cs typeface="Times New Roman" panose="02020603050405020304" pitchFamily="18" charset="0"/>
              </a:rPr>
              <a:t>Remote Bridge </a:t>
            </a:r>
            <a:r>
              <a:rPr lang="en-IN" sz="2000" b="1" dirty="0">
                <a:solidFill>
                  <a:srgbClr val="563D7C"/>
                </a:solidFill>
                <a:latin typeface="Segoe UI" panose="020B0502040204020203" pitchFamily="34" charset="0"/>
                <a:ea typeface="Calibri" panose="020F0502020204030204" pitchFamily="34" charset="0"/>
                <a:cs typeface="Times New Roman" panose="02020603050405020304" pitchFamily="18" charset="0"/>
              </a:rPr>
              <a:t>:-</a:t>
            </a:r>
            <a:r>
              <a:rPr lang="en-IN" sz="1600" dirty="0">
                <a:solidFill>
                  <a:srgbClr val="212529"/>
                </a:solidFill>
                <a:latin typeface="Segoe UI" panose="020B0502040204020203" pitchFamily="34" charset="0"/>
                <a:ea typeface="Calibri" panose="020F0502020204030204" pitchFamily="34" charset="0"/>
                <a:cs typeface="Times New Roman" panose="02020603050405020304" pitchFamily="18" charset="0"/>
              </a:rPr>
              <a:t> This bridge connects with another bridge over the WAN link.</a:t>
            </a:r>
            <a:endParaRPr lang="en-IN"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IN" sz="2000" b="1" dirty="0">
                <a:latin typeface="Segoe UI" panose="020B0502040204020203" pitchFamily="34" charset="0"/>
                <a:ea typeface="Calibri" panose="020F0502020204030204" pitchFamily="34" charset="0"/>
                <a:cs typeface="Times New Roman" panose="02020603050405020304" pitchFamily="18" charset="0"/>
              </a:rPr>
              <a:t>Wireless Bridge </a:t>
            </a:r>
            <a:r>
              <a:rPr lang="en-IN" sz="2000" b="1" dirty="0">
                <a:solidFill>
                  <a:srgbClr val="563D7C"/>
                </a:solidFill>
                <a:latin typeface="Segoe UI" panose="020B0502040204020203" pitchFamily="34" charset="0"/>
                <a:ea typeface="Calibri" panose="020F0502020204030204" pitchFamily="34" charset="0"/>
                <a:cs typeface="Times New Roman" panose="02020603050405020304" pitchFamily="18" charset="0"/>
              </a:rPr>
              <a:t>:-</a:t>
            </a:r>
            <a:r>
              <a:rPr lang="en-IN" sz="1600" dirty="0">
                <a:solidFill>
                  <a:srgbClr val="212529"/>
                </a:solidFill>
                <a:latin typeface="Segoe UI" panose="020B0502040204020203" pitchFamily="34" charset="0"/>
                <a:ea typeface="Calibri" panose="020F0502020204030204" pitchFamily="34" charset="0"/>
                <a:cs typeface="Times New Roman" panose="02020603050405020304" pitchFamily="18" charset="0"/>
              </a:rPr>
              <a:t> This bridge connects with another bridge without wiring between them.</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814810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36592" y="1517904"/>
            <a:ext cx="3017521" cy="978408"/>
          </a:xfrm>
        </p:spPr>
        <p:txBody>
          <a:bodyPr/>
          <a:lstStyle/>
          <a:p>
            <a:r>
              <a:rPr lang="en-IN" dirty="0" smtClean="0"/>
              <a:t>SWITCH</a:t>
            </a:r>
            <a:endParaRPr lang="en-IN" dirty="0"/>
          </a:p>
        </p:txBody>
      </p:sp>
      <p:sp>
        <p:nvSpPr>
          <p:cNvPr id="3" name="Rectangle 2"/>
          <p:cNvSpPr/>
          <p:nvPr/>
        </p:nvSpPr>
        <p:spPr>
          <a:xfrm>
            <a:off x="393192" y="2395728"/>
            <a:ext cx="11585448" cy="2677656"/>
          </a:xfrm>
          <a:prstGeom prst="rect">
            <a:avLst/>
          </a:prstGeom>
        </p:spPr>
        <p:txBody>
          <a:bodyPr wrap="square">
            <a:spAutoFit/>
          </a:bodyPr>
          <a:lstStyle/>
          <a:p>
            <a:pPr algn="just"/>
            <a:r>
              <a:rPr lang="en-IN" sz="2400" dirty="0">
                <a:solidFill>
                  <a:srgbClr val="212529"/>
                </a:solidFill>
                <a:latin typeface="Segoe UI" panose="020B0502040204020203" pitchFamily="34" charset="0"/>
                <a:ea typeface="Times New Roman" panose="02020603050405020304" pitchFamily="18" charset="0"/>
              </a:rPr>
              <a:t>Just like Hub and Bridge, switch is also used to connect multiple computers together in a LAN segment. Switches available with 4,8,12,24,48,64 ports. Each switch port has a separate collision domain. Switch works at layer two in OSI Layer model. At layer two data signals are formatted in frames.</a:t>
            </a:r>
            <a:endParaRPr lang="en-IN" sz="2400" dirty="0">
              <a:latin typeface="Times New Roman" panose="02020603050405020304" pitchFamily="18" charset="0"/>
              <a:ea typeface="Times New Roman" panose="02020603050405020304" pitchFamily="18" charset="0"/>
            </a:endParaRPr>
          </a:p>
          <a:p>
            <a:pPr algn="just"/>
            <a:r>
              <a:rPr lang="en-IN" sz="2400" dirty="0">
                <a:solidFill>
                  <a:srgbClr val="212529"/>
                </a:solidFill>
                <a:latin typeface="Segoe UI" panose="020B0502040204020203" pitchFamily="34" charset="0"/>
                <a:ea typeface="Times New Roman" panose="02020603050405020304" pitchFamily="18" charset="0"/>
              </a:rPr>
              <a:t>All valid frames are processed and forwarded to their destination MAC address.</a:t>
            </a:r>
            <a:endParaRPr lang="en-IN" sz="2400" dirty="0">
              <a:latin typeface="Times New Roman" panose="02020603050405020304" pitchFamily="18" charset="0"/>
              <a:ea typeface="Times New Roman" panose="02020603050405020304" pitchFamily="18" charset="0"/>
            </a:endParaRPr>
          </a:p>
          <a:p>
            <a:pPr algn="just"/>
            <a:r>
              <a:rPr lang="en-IN" sz="2400" dirty="0">
                <a:solidFill>
                  <a:srgbClr val="212529"/>
                </a:solidFill>
                <a:latin typeface="Segoe UI" panose="020B0502040204020203" pitchFamily="34" charset="0"/>
                <a:ea typeface="Times New Roman" panose="02020603050405020304" pitchFamily="18" charset="0"/>
              </a:rPr>
              <a:t>Switch makes their switching decisions in hardware by using application specific integrated circuits (ASICs).</a:t>
            </a:r>
            <a:endParaRPr lang="en-IN"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359667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3744" y="1106424"/>
            <a:ext cx="7392623" cy="1088136"/>
          </a:xfrm>
        </p:spPr>
        <p:txBody>
          <a:bodyPr/>
          <a:lstStyle/>
          <a:p>
            <a:r>
              <a:rPr lang="en-IN" dirty="0" smtClean="0"/>
              <a:t>MODEM and Connection Lines</a:t>
            </a:r>
            <a:endParaRPr lang="en-IN" dirty="0"/>
          </a:p>
        </p:txBody>
      </p:sp>
      <p:sp>
        <p:nvSpPr>
          <p:cNvPr id="3" name="Rectangle 2"/>
          <p:cNvSpPr/>
          <p:nvPr/>
        </p:nvSpPr>
        <p:spPr>
          <a:xfrm>
            <a:off x="283464" y="2304288"/>
            <a:ext cx="11347704" cy="3754874"/>
          </a:xfrm>
          <a:prstGeom prst="rect">
            <a:avLst/>
          </a:prstGeom>
        </p:spPr>
        <p:txBody>
          <a:bodyPr wrap="square">
            <a:spAutoFit/>
          </a:bodyPr>
          <a:lstStyle/>
          <a:p>
            <a:pPr algn="just"/>
            <a:r>
              <a:rPr lang="en-IN" sz="2000" dirty="0">
                <a:solidFill>
                  <a:srgbClr val="212529"/>
                </a:solidFill>
                <a:latin typeface="Segoe UI" panose="020B0502040204020203" pitchFamily="34" charset="0"/>
                <a:ea typeface="Times New Roman" panose="02020603050405020304" pitchFamily="18" charset="0"/>
              </a:rPr>
              <a:t>In simple language modem is a device that is used to connect with internet. Technically it is a device which enables digital data transmission to be transmitted over telecommunication lines. </a:t>
            </a:r>
            <a:endParaRPr lang="en-IN" sz="2000" dirty="0">
              <a:latin typeface="Times New Roman" panose="02020603050405020304" pitchFamily="18" charset="0"/>
              <a:ea typeface="Times New Roman" panose="02020603050405020304" pitchFamily="18" charset="0"/>
            </a:endParaRPr>
          </a:p>
          <a:p>
            <a:pPr algn="just"/>
            <a:r>
              <a:rPr lang="en-IN" sz="2000" b="1" dirty="0">
                <a:latin typeface="Segoe UI" panose="020B0502040204020203" pitchFamily="34" charset="0"/>
                <a:ea typeface="Times New Roman" panose="02020603050405020304" pitchFamily="18" charset="0"/>
              </a:rPr>
              <a:t>Analog connection line</a:t>
            </a:r>
            <a:endParaRPr lang="en-IN" sz="2000" dirty="0">
              <a:latin typeface="Times New Roman" panose="02020603050405020304" pitchFamily="18" charset="0"/>
              <a:ea typeface="Times New Roman" panose="02020603050405020304" pitchFamily="18" charset="0"/>
            </a:endParaRPr>
          </a:p>
          <a:p>
            <a:pPr algn="just"/>
            <a:r>
              <a:rPr lang="en-IN" sz="2000" dirty="0">
                <a:solidFill>
                  <a:srgbClr val="212529"/>
                </a:solidFill>
                <a:latin typeface="Segoe UI" panose="020B0502040204020203" pitchFamily="34" charset="0"/>
                <a:ea typeface="Times New Roman" panose="02020603050405020304" pitchFamily="18" charset="0"/>
              </a:rPr>
              <a:t>An existing telephone or cable TV network line that uses </a:t>
            </a:r>
            <a:r>
              <a:rPr lang="en-IN" sz="2000" dirty="0" err="1">
                <a:solidFill>
                  <a:srgbClr val="212529"/>
                </a:solidFill>
                <a:latin typeface="Segoe UI" panose="020B0502040204020203" pitchFamily="34" charset="0"/>
                <a:ea typeface="Times New Roman" panose="02020603050405020304" pitchFamily="18" charset="0"/>
              </a:rPr>
              <a:t>analog</a:t>
            </a:r>
            <a:r>
              <a:rPr lang="en-IN" sz="2000" dirty="0">
                <a:solidFill>
                  <a:srgbClr val="212529"/>
                </a:solidFill>
                <a:latin typeface="Segoe UI" panose="020B0502040204020203" pitchFamily="34" charset="0"/>
                <a:ea typeface="Times New Roman" panose="02020603050405020304" pitchFamily="18" charset="0"/>
              </a:rPr>
              <a:t> signals (sound waves) for transportation. Instead of supporting Internet, these lines were primarily installed for their respective requirements</a:t>
            </a:r>
            <a:r>
              <a:rPr lang="en-IN" sz="2000" dirty="0" smtClean="0">
                <a:solidFill>
                  <a:srgbClr val="212529"/>
                </a:solidFill>
                <a:latin typeface="Segoe UI" panose="020B0502040204020203" pitchFamily="34" charset="0"/>
                <a:ea typeface="Times New Roman" panose="02020603050405020304" pitchFamily="18" charset="0"/>
              </a:rPr>
              <a:t>.</a:t>
            </a:r>
          </a:p>
          <a:p>
            <a:r>
              <a:rPr lang="en-IN" sz="2000" b="1" dirty="0"/>
              <a:t>Digital connection Line</a:t>
            </a:r>
            <a:endParaRPr lang="en-IN" sz="2000" dirty="0"/>
          </a:p>
          <a:p>
            <a:r>
              <a:rPr lang="en-IN" sz="2000" dirty="0"/>
              <a:t>A separate connection line between DTE and DCE. Since it is installed primarily for internet, it uses digital signals for data transportation.</a:t>
            </a:r>
          </a:p>
          <a:p>
            <a:r>
              <a:rPr lang="en-IN" sz="2000" dirty="0"/>
              <a:t>For Analog connection line we have to use Analog modem and for digital line we need to use Digital modem.</a:t>
            </a:r>
          </a:p>
          <a:p>
            <a:pPr algn="just"/>
            <a:endParaRPr lang="en-IN"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164987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1266" y="1284564"/>
            <a:ext cx="8761413" cy="706964"/>
          </a:xfrm>
        </p:spPr>
        <p:txBody>
          <a:bodyPr/>
          <a:lstStyle/>
          <a:p>
            <a:r>
              <a:rPr lang="en-IN" dirty="0" smtClean="0"/>
              <a:t/>
            </a:r>
            <a:br>
              <a:rPr lang="en-IN" dirty="0" smtClean="0"/>
            </a:br>
            <a:r>
              <a:rPr lang="en-IN" dirty="0" smtClean="0"/>
              <a:t>Modem and others</a:t>
            </a:r>
            <a:endParaRPr lang="en-IN" dirty="0"/>
          </a:p>
        </p:txBody>
      </p:sp>
      <p:sp>
        <p:nvSpPr>
          <p:cNvPr id="3" name="Rectangle 2"/>
          <p:cNvSpPr/>
          <p:nvPr/>
        </p:nvSpPr>
        <p:spPr>
          <a:xfrm>
            <a:off x="420624" y="2286000"/>
            <a:ext cx="11558016" cy="3619418"/>
          </a:xfrm>
          <a:prstGeom prst="rect">
            <a:avLst/>
          </a:prstGeom>
        </p:spPr>
        <p:txBody>
          <a:bodyPr wrap="square">
            <a:spAutoFit/>
          </a:bodyPr>
          <a:lstStyle/>
          <a:p>
            <a:r>
              <a:rPr lang="en-IN" sz="2400" b="1" dirty="0">
                <a:latin typeface="Segoe UI" panose="020B0502040204020203" pitchFamily="34" charset="0"/>
                <a:ea typeface="Times New Roman" panose="02020603050405020304" pitchFamily="18" charset="0"/>
              </a:rPr>
              <a:t>Analog Modem</a:t>
            </a:r>
            <a:endParaRPr lang="en-IN" sz="2400" b="1" dirty="0">
              <a:latin typeface="Times New Roman" panose="02020603050405020304" pitchFamily="18" charset="0"/>
              <a:ea typeface="Times New Roman" panose="02020603050405020304" pitchFamily="18" charset="0"/>
            </a:endParaRPr>
          </a:p>
          <a:p>
            <a:pPr algn="just"/>
            <a:r>
              <a:rPr lang="en-IN" sz="2000" dirty="0">
                <a:solidFill>
                  <a:srgbClr val="212529"/>
                </a:solidFill>
                <a:latin typeface="Segoe UI" panose="020B0502040204020203" pitchFamily="34" charset="0"/>
                <a:ea typeface="Times New Roman" panose="02020603050405020304" pitchFamily="18" charset="0"/>
              </a:rPr>
              <a:t>Analog modem converts Analog signal in digital signal and vice versa.</a:t>
            </a:r>
            <a:endParaRPr lang="en-IN" sz="2000" dirty="0">
              <a:latin typeface="Times New Roman" panose="02020603050405020304" pitchFamily="18" charset="0"/>
              <a:ea typeface="Times New Roman" panose="02020603050405020304" pitchFamily="18" charset="0"/>
            </a:endParaRPr>
          </a:p>
          <a:p>
            <a:pPr algn="just"/>
            <a:r>
              <a:rPr lang="en-IN" sz="2000" dirty="0">
                <a:solidFill>
                  <a:srgbClr val="212529"/>
                </a:solidFill>
                <a:latin typeface="Segoe UI" panose="020B0502040204020203" pitchFamily="34" charset="0"/>
                <a:ea typeface="Times New Roman" panose="02020603050405020304" pitchFamily="18" charset="0"/>
              </a:rPr>
              <a:t>There are two types of Analog modem; internal and external.</a:t>
            </a:r>
            <a:endParaRPr lang="en-IN" sz="2000" dirty="0">
              <a:latin typeface="Times New Roman" panose="02020603050405020304" pitchFamily="18" charset="0"/>
              <a:ea typeface="Times New Roman" panose="02020603050405020304" pitchFamily="18" charset="0"/>
            </a:endParaRPr>
          </a:p>
          <a:p>
            <a:pPr>
              <a:lnSpc>
                <a:spcPct val="107000"/>
              </a:lnSpc>
              <a:spcBef>
                <a:spcPts val="200"/>
              </a:spcBef>
            </a:pPr>
            <a:r>
              <a:rPr lang="en-IN" b="1" dirty="0">
                <a:solidFill>
                  <a:srgbClr val="2E74B5"/>
                </a:solidFill>
                <a:latin typeface="Segoe UI" panose="020B0502040204020203" pitchFamily="34" charset="0"/>
                <a:ea typeface="Times New Roman" panose="02020603050405020304" pitchFamily="18" charset="0"/>
                <a:cs typeface="Times New Roman" panose="02020603050405020304" pitchFamily="18" charset="0"/>
              </a:rPr>
              <a:t>Internal Modem</a:t>
            </a:r>
            <a:endParaRPr lang="en-IN" b="1" i="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endParaRPr>
          </a:p>
          <a:p>
            <a:pPr algn="just"/>
            <a:r>
              <a:rPr lang="en-IN" sz="2000" dirty="0">
                <a:solidFill>
                  <a:srgbClr val="212529"/>
                </a:solidFill>
                <a:latin typeface="Segoe UI" panose="020B0502040204020203" pitchFamily="34" charset="0"/>
                <a:ea typeface="Times New Roman" panose="02020603050405020304" pitchFamily="18" charset="0"/>
              </a:rPr>
              <a:t>Internal modem is available as interface card for desktop and as PCMCIA card for laptop. </a:t>
            </a:r>
            <a:endParaRPr lang="en-IN" sz="2000" dirty="0">
              <a:latin typeface="Times New Roman" panose="02020603050405020304" pitchFamily="18" charset="0"/>
              <a:ea typeface="Times New Roman" panose="02020603050405020304" pitchFamily="18" charset="0"/>
            </a:endParaRPr>
          </a:p>
          <a:p>
            <a:pPr>
              <a:lnSpc>
                <a:spcPct val="107000"/>
              </a:lnSpc>
              <a:spcBef>
                <a:spcPts val="200"/>
              </a:spcBef>
            </a:pPr>
            <a:r>
              <a:rPr lang="en-IN" b="1" dirty="0">
                <a:solidFill>
                  <a:srgbClr val="2E74B5"/>
                </a:solidFill>
                <a:latin typeface="Segoe UI" panose="020B0502040204020203" pitchFamily="34" charset="0"/>
                <a:ea typeface="Times New Roman" panose="02020603050405020304" pitchFamily="18" charset="0"/>
                <a:cs typeface="Times New Roman" panose="02020603050405020304" pitchFamily="18" charset="0"/>
              </a:rPr>
              <a:t>External Modem</a:t>
            </a:r>
            <a:endParaRPr lang="en-IN" b="1" i="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endParaRPr>
          </a:p>
          <a:p>
            <a:pPr algn="just"/>
            <a:r>
              <a:rPr lang="en-IN" sz="2000" dirty="0">
                <a:solidFill>
                  <a:srgbClr val="212529"/>
                </a:solidFill>
                <a:latin typeface="Segoe UI" panose="020B0502040204020203" pitchFamily="34" charset="0"/>
                <a:ea typeface="Times New Roman" panose="02020603050405020304" pitchFamily="18" charset="0"/>
              </a:rPr>
              <a:t>External modem is a separate device that has its own CPU and memory. </a:t>
            </a:r>
            <a:endParaRPr lang="en-IN" sz="2000" dirty="0">
              <a:latin typeface="Times New Roman" panose="02020603050405020304" pitchFamily="18" charset="0"/>
              <a:ea typeface="Times New Roman" panose="02020603050405020304" pitchFamily="18" charset="0"/>
            </a:endParaRPr>
          </a:p>
          <a:p>
            <a:r>
              <a:rPr lang="en-IN" sz="2400" b="1" dirty="0">
                <a:latin typeface="Segoe UI" panose="020B0502040204020203" pitchFamily="34" charset="0"/>
                <a:ea typeface="Times New Roman" panose="02020603050405020304" pitchFamily="18" charset="0"/>
              </a:rPr>
              <a:t>Digital Modem</a:t>
            </a:r>
            <a:endParaRPr lang="en-IN" sz="2400" b="1" dirty="0">
              <a:latin typeface="Times New Roman" panose="02020603050405020304" pitchFamily="18" charset="0"/>
              <a:ea typeface="Times New Roman" panose="02020603050405020304" pitchFamily="18" charset="0"/>
            </a:endParaRPr>
          </a:p>
          <a:p>
            <a:r>
              <a:rPr lang="en-IN" dirty="0">
                <a:solidFill>
                  <a:srgbClr val="212529"/>
                </a:solidFill>
                <a:latin typeface="Segoe UI" panose="020B0502040204020203" pitchFamily="34" charset="0"/>
                <a:ea typeface="Calibri" panose="020F0502020204030204" pitchFamily="34" charset="0"/>
              </a:rPr>
              <a:t>Instead of signal conversion, digital modem performs modulation known as line coding. Line coding is used to modulate the digital signal in such a way that they can be transmitted over the digital line. DSL, ADSL and ISDN modem are the examples of digital modem</a:t>
            </a:r>
            <a:endParaRPr lang="en-IN" dirty="0"/>
          </a:p>
        </p:txBody>
      </p:sp>
    </p:spTree>
    <p:extLst>
      <p:ext uri="{BB962C8B-B14F-4D97-AF65-F5344CB8AC3E}">
        <p14:creationId xmlns:p14="http://schemas.microsoft.com/office/powerpoint/2010/main" val="4649080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289304"/>
            <a:ext cx="8544767" cy="391328"/>
          </a:xfrm>
        </p:spPr>
        <p:txBody>
          <a:bodyPr/>
          <a:lstStyle/>
          <a:p>
            <a:r>
              <a:rPr lang="en-US" b="1" dirty="0"/>
              <a:t>COMPUTER </a:t>
            </a:r>
            <a:r>
              <a:rPr lang="en-US" b="1" dirty="0" smtClean="0"/>
              <a:t>NETWORKING CONTD……</a:t>
            </a:r>
            <a:endParaRPr lang="en-US" b="1" dirty="0"/>
          </a:p>
        </p:txBody>
      </p:sp>
      <p:sp>
        <p:nvSpPr>
          <p:cNvPr id="3" name="TextBox 2"/>
          <p:cNvSpPr txBox="1"/>
          <p:nvPr/>
        </p:nvSpPr>
        <p:spPr>
          <a:xfrm>
            <a:off x="450859" y="2764811"/>
            <a:ext cx="11516288" cy="3539430"/>
          </a:xfrm>
          <a:prstGeom prst="rect">
            <a:avLst/>
          </a:prstGeom>
          <a:noFill/>
        </p:spPr>
        <p:txBody>
          <a:bodyPr wrap="square" rtlCol="0">
            <a:spAutoFit/>
          </a:bodyPr>
          <a:lstStyle/>
          <a:p>
            <a:r>
              <a:rPr lang="en-IN" sz="2800" dirty="0"/>
              <a:t>A complex network may have thousands of computers connected via different communication links. For example Internet that is the largest computer network ever created by mankind.</a:t>
            </a:r>
          </a:p>
          <a:p>
            <a:r>
              <a:rPr lang="en-IN" sz="2800" dirty="0"/>
              <a:t>Internet interconnects thousands of millions of computing devices including PCs, Laptops, Workstations, Server, Smartphones, tablets, TVs, Webcams, Environmental devices. In Networking all these devices are known as Hosts or End system or End devices.</a:t>
            </a:r>
          </a:p>
        </p:txBody>
      </p:sp>
    </p:spTree>
    <p:extLst>
      <p:ext uri="{BB962C8B-B14F-4D97-AF65-F5344CB8AC3E}">
        <p14:creationId xmlns:p14="http://schemas.microsoft.com/office/powerpoint/2010/main" val="31228448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67913" y="1700784"/>
            <a:ext cx="1856232" cy="566928"/>
          </a:xfrm>
        </p:spPr>
        <p:txBody>
          <a:bodyPr/>
          <a:lstStyle/>
          <a:p>
            <a:r>
              <a:rPr lang="en-IN" dirty="0" smtClean="0"/>
              <a:t>Router</a:t>
            </a:r>
            <a:endParaRPr lang="en-IN" dirty="0"/>
          </a:p>
        </p:txBody>
      </p:sp>
      <p:sp>
        <p:nvSpPr>
          <p:cNvPr id="3" name="Rectangle 2"/>
          <p:cNvSpPr/>
          <p:nvPr/>
        </p:nvSpPr>
        <p:spPr>
          <a:xfrm>
            <a:off x="411480" y="2267712"/>
            <a:ext cx="11780520" cy="3990708"/>
          </a:xfrm>
          <a:prstGeom prst="rect">
            <a:avLst/>
          </a:prstGeom>
        </p:spPr>
        <p:txBody>
          <a:bodyPr wrap="square">
            <a:spAutoFit/>
          </a:bodyPr>
          <a:lstStyle/>
          <a:p>
            <a:pPr algn="just"/>
            <a:r>
              <a:rPr lang="en-IN" sz="2000" dirty="0">
                <a:solidFill>
                  <a:srgbClr val="212529"/>
                </a:solidFill>
                <a:latin typeface="Segoe UI" panose="020B0502040204020203" pitchFamily="34" charset="0"/>
                <a:ea typeface="Times New Roman" panose="02020603050405020304" pitchFamily="18" charset="0"/>
              </a:rPr>
              <a:t>Router is a layer three device which forwards data packet from one logical network segment to another. Router forwards packets on the bases of their destination address. These records are maintained in a database table known as routing table. Routing table can be built statically or dynamically.</a:t>
            </a:r>
            <a:endParaRPr lang="en-IN" sz="2000" dirty="0">
              <a:latin typeface="Times New Roman" panose="02020603050405020304" pitchFamily="18" charset="0"/>
              <a:ea typeface="Times New Roman" panose="02020603050405020304" pitchFamily="18" charset="0"/>
            </a:endParaRPr>
          </a:p>
          <a:p>
            <a:r>
              <a:rPr lang="en-IN" sz="2000" dirty="0">
                <a:solidFill>
                  <a:srgbClr val="212529"/>
                </a:solidFill>
                <a:latin typeface="Segoe UI" panose="020B0502040204020203" pitchFamily="34" charset="0"/>
                <a:ea typeface="Times New Roman" panose="02020603050405020304" pitchFamily="18" charset="0"/>
              </a:rPr>
              <a:t>Basically routers are used :-</a:t>
            </a:r>
            <a:endParaRPr lang="en-IN" sz="2000" dirty="0">
              <a:latin typeface="Times New Roman" panose="02020603050405020304" pitchFamily="18" charset="0"/>
              <a:ea typeface="Times New Roman" panose="02020603050405020304" pitchFamily="18" charset="0"/>
            </a:endParaRPr>
          </a:p>
          <a:p>
            <a:pPr marL="342900" lvl="0" indent="-342900">
              <a:lnSpc>
                <a:spcPct val="107000"/>
              </a:lnSpc>
              <a:buSzPts val="1000"/>
              <a:buFont typeface="Symbol" panose="05050102010706020507" pitchFamily="18" charset="2"/>
              <a:buChar char=""/>
              <a:tabLst>
                <a:tab pos="457200" algn="l"/>
              </a:tabLst>
            </a:pPr>
            <a:r>
              <a:rPr lang="en-IN" dirty="0">
                <a:solidFill>
                  <a:srgbClr val="212529"/>
                </a:solidFill>
                <a:latin typeface="Segoe UI" panose="020B0502040204020203" pitchFamily="34" charset="0"/>
                <a:ea typeface="Calibri" panose="020F0502020204030204" pitchFamily="34" charset="0"/>
                <a:cs typeface="Times New Roman" panose="02020603050405020304" pitchFamily="18" charset="0"/>
              </a:rPr>
              <a:t>To connect different network segments.</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SzPts val="1000"/>
              <a:buFont typeface="Symbol" panose="05050102010706020507" pitchFamily="18" charset="2"/>
              <a:buChar char=""/>
              <a:tabLst>
                <a:tab pos="457200" algn="l"/>
              </a:tabLst>
            </a:pPr>
            <a:r>
              <a:rPr lang="en-IN" dirty="0">
                <a:solidFill>
                  <a:srgbClr val="212529"/>
                </a:solidFill>
                <a:latin typeface="Segoe UI" panose="020B0502040204020203" pitchFamily="34" charset="0"/>
                <a:ea typeface="Calibri" panose="020F0502020204030204" pitchFamily="34" charset="0"/>
                <a:cs typeface="Times New Roman" panose="02020603050405020304" pitchFamily="18" charset="0"/>
              </a:rPr>
              <a:t>To connect different network protocols such as IP and IPX.</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SzPts val="1000"/>
              <a:buFont typeface="Symbol" panose="05050102010706020507" pitchFamily="18" charset="2"/>
              <a:buChar char=""/>
              <a:tabLst>
                <a:tab pos="457200" algn="l"/>
              </a:tabLst>
            </a:pPr>
            <a:r>
              <a:rPr lang="en-IN" dirty="0">
                <a:solidFill>
                  <a:srgbClr val="212529"/>
                </a:solidFill>
                <a:latin typeface="Segoe UI" panose="020B0502040204020203" pitchFamily="34" charset="0"/>
                <a:ea typeface="Calibri" panose="020F0502020204030204" pitchFamily="34" charset="0"/>
                <a:cs typeface="Times New Roman" panose="02020603050405020304" pitchFamily="18" charset="0"/>
              </a:rPr>
              <a:t>To connect several smaller networks into a large network (known as internetwork)</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SzPts val="1000"/>
              <a:buFont typeface="Symbol" panose="05050102010706020507" pitchFamily="18" charset="2"/>
              <a:buChar char=""/>
              <a:tabLst>
                <a:tab pos="457200" algn="l"/>
              </a:tabLst>
            </a:pPr>
            <a:r>
              <a:rPr lang="en-IN" dirty="0">
                <a:solidFill>
                  <a:srgbClr val="212529"/>
                </a:solidFill>
                <a:latin typeface="Segoe UI" panose="020B0502040204020203" pitchFamily="34" charset="0"/>
                <a:ea typeface="Calibri" panose="020F0502020204030204" pitchFamily="34" charset="0"/>
                <a:cs typeface="Times New Roman" panose="02020603050405020304" pitchFamily="18" charset="0"/>
              </a:rPr>
              <a:t>To break a large network in smaller networks (Known as subnet usually created to improve the performance or manageability)</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SzPts val="1000"/>
              <a:buFont typeface="Symbol" panose="05050102010706020507" pitchFamily="18" charset="2"/>
              <a:buChar char=""/>
              <a:tabLst>
                <a:tab pos="457200" algn="l"/>
              </a:tabLst>
            </a:pPr>
            <a:r>
              <a:rPr lang="en-IN" dirty="0">
                <a:solidFill>
                  <a:srgbClr val="212529"/>
                </a:solidFill>
                <a:latin typeface="Segoe UI" panose="020B0502040204020203" pitchFamily="34" charset="0"/>
                <a:ea typeface="Calibri" panose="020F0502020204030204" pitchFamily="34" charset="0"/>
                <a:cs typeface="Times New Roman" panose="02020603050405020304" pitchFamily="18" charset="0"/>
              </a:rPr>
              <a:t>To connect two different media types such as UTP and </a:t>
            </a:r>
            <a:r>
              <a:rPr lang="en-IN" dirty="0" err="1">
                <a:solidFill>
                  <a:srgbClr val="212529"/>
                </a:solidFill>
                <a:latin typeface="Segoe UI" panose="020B0502040204020203" pitchFamily="34" charset="0"/>
                <a:ea typeface="Calibri" panose="020F0502020204030204" pitchFamily="34" charset="0"/>
                <a:cs typeface="Times New Roman" panose="02020603050405020304" pitchFamily="18" charset="0"/>
              </a:rPr>
              <a:t>fiber</a:t>
            </a:r>
            <a:r>
              <a:rPr lang="en-IN" dirty="0">
                <a:solidFill>
                  <a:srgbClr val="212529"/>
                </a:solidFill>
                <a:latin typeface="Segoe UI" panose="020B0502040204020203" pitchFamily="34" charset="0"/>
                <a:ea typeface="Calibri" panose="020F0502020204030204" pitchFamily="34" charset="0"/>
                <a:cs typeface="Times New Roman" panose="02020603050405020304" pitchFamily="18" charset="0"/>
              </a:rPr>
              <a:t> optical.</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SzPts val="1000"/>
              <a:buFont typeface="Symbol" panose="05050102010706020507" pitchFamily="18" charset="2"/>
              <a:buChar char=""/>
              <a:tabLst>
                <a:tab pos="457200" algn="l"/>
              </a:tabLst>
            </a:pPr>
            <a:r>
              <a:rPr lang="en-IN" dirty="0">
                <a:solidFill>
                  <a:srgbClr val="212529"/>
                </a:solidFill>
                <a:latin typeface="Segoe UI" panose="020B0502040204020203" pitchFamily="34" charset="0"/>
                <a:ea typeface="Calibri" panose="020F0502020204030204" pitchFamily="34" charset="0"/>
                <a:cs typeface="Times New Roman" panose="02020603050405020304" pitchFamily="18" charset="0"/>
              </a:rPr>
              <a:t>To connect two different network architectures such as token ring and Ethernet.</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SzPts val="1000"/>
              <a:buFont typeface="Symbol" panose="05050102010706020507" pitchFamily="18" charset="2"/>
              <a:buChar char=""/>
              <a:tabLst>
                <a:tab pos="457200" algn="l"/>
              </a:tabLst>
            </a:pPr>
            <a:r>
              <a:rPr lang="en-IN" dirty="0">
                <a:solidFill>
                  <a:srgbClr val="212529"/>
                </a:solidFill>
                <a:latin typeface="Segoe UI" panose="020B0502040204020203" pitchFamily="34" charset="0"/>
                <a:ea typeface="Calibri" panose="020F0502020204030204" pitchFamily="34" charset="0"/>
                <a:cs typeface="Times New Roman" panose="02020603050405020304" pitchFamily="18" charset="0"/>
              </a:rPr>
              <a:t>To connect LAN network with Telco company’s office (Known as DTE device).</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SzPts val="1000"/>
              <a:buFont typeface="Symbol" panose="05050102010706020507" pitchFamily="18" charset="2"/>
              <a:buChar char=""/>
              <a:tabLst>
                <a:tab pos="457200" algn="l"/>
              </a:tabLst>
            </a:pPr>
            <a:r>
              <a:rPr lang="en-IN" dirty="0">
                <a:solidFill>
                  <a:srgbClr val="212529"/>
                </a:solidFill>
                <a:latin typeface="Segoe UI" panose="020B0502040204020203" pitchFamily="34" charset="0"/>
                <a:ea typeface="Calibri" panose="020F0502020204030204" pitchFamily="34" charset="0"/>
                <a:cs typeface="Times New Roman" panose="02020603050405020304" pitchFamily="18" charset="0"/>
              </a:rPr>
              <a:t>To access DSL services (known as DSL Router).</a:t>
            </a:r>
            <a:endParaRPr lang="en-IN"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921093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87368" y="1435608"/>
            <a:ext cx="5828999" cy="704088"/>
          </a:xfrm>
        </p:spPr>
        <p:txBody>
          <a:bodyPr/>
          <a:lstStyle/>
          <a:p>
            <a:r>
              <a:rPr lang="en-IN" dirty="0" err="1" smtClean="0"/>
              <a:t>Brouter</a:t>
            </a:r>
            <a:endParaRPr lang="en-IN" dirty="0"/>
          </a:p>
        </p:txBody>
      </p:sp>
      <p:sp>
        <p:nvSpPr>
          <p:cNvPr id="3" name="Rectangle 2"/>
          <p:cNvSpPr/>
          <p:nvPr/>
        </p:nvSpPr>
        <p:spPr>
          <a:xfrm>
            <a:off x="1645920" y="2706624"/>
            <a:ext cx="7138893" cy="1323439"/>
          </a:xfrm>
          <a:prstGeom prst="rect">
            <a:avLst/>
          </a:prstGeom>
        </p:spPr>
        <p:txBody>
          <a:bodyPr wrap="square">
            <a:spAutoFit/>
          </a:bodyPr>
          <a:lstStyle/>
          <a:p>
            <a:pPr algn="just"/>
            <a:r>
              <a:rPr lang="en-IN" sz="4000" dirty="0" err="1">
                <a:solidFill>
                  <a:srgbClr val="212529"/>
                </a:solidFill>
                <a:latin typeface="Segoe UI" panose="020B0502040204020203" pitchFamily="34" charset="0"/>
                <a:ea typeface="Times New Roman" panose="02020603050405020304" pitchFamily="18" charset="0"/>
              </a:rPr>
              <a:t>Brouters</a:t>
            </a:r>
            <a:r>
              <a:rPr lang="en-IN" sz="4000" dirty="0">
                <a:solidFill>
                  <a:srgbClr val="212529"/>
                </a:solidFill>
                <a:latin typeface="Segoe UI" panose="020B0502040204020203" pitchFamily="34" charset="0"/>
                <a:ea typeface="Times New Roman" panose="02020603050405020304" pitchFamily="18" charset="0"/>
              </a:rPr>
              <a:t> are the combination of router and bridge. </a:t>
            </a:r>
            <a:endParaRPr lang="en-IN"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328759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Gateway</a:t>
            </a:r>
            <a:endParaRPr lang="en-IN" dirty="0"/>
          </a:p>
        </p:txBody>
      </p:sp>
      <p:sp>
        <p:nvSpPr>
          <p:cNvPr id="3" name="Rectangle 2"/>
          <p:cNvSpPr/>
          <p:nvPr/>
        </p:nvSpPr>
        <p:spPr>
          <a:xfrm>
            <a:off x="777240" y="2295144"/>
            <a:ext cx="11036808" cy="3188693"/>
          </a:xfrm>
          <a:prstGeom prst="rect">
            <a:avLst/>
          </a:prstGeom>
        </p:spPr>
        <p:txBody>
          <a:bodyPr wrap="square">
            <a:spAutoFit/>
          </a:bodyPr>
          <a:lstStyle/>
          <a:p>
            <a:pPr algn="just"/>
            <a:r>
              <a:rPr lang="en-IN" sz="2200" dirty="0">
                <a:solidFill>
                  <a:srgbClr val="212529"/>
                </a:solidFill>
                <a:latin typeface="Segoe UI" panose="020B0502040204020203" pitchFamily="34" charset="0"/>
                <a:ea typeface="Times New Roman" panose="02020603050405020304" pitchFamily="18" charset="0"/>
              </a:rPr>
              <a:t>Gateway is used to forward the packets which are intended for remote network from local network. A default gateway address is the address of gateway device. If packet does not find its destination address in local network then it would take the help of gateway device to find the destination address in remote network. A gateway device knows the path of remote destination address</a:t>
            </a:r>
            <a:endParaRPr lang="en-IN" sz="2200" dirty="0">
              <a:latin typeface="Times New Roman" panose="02020603050405020304" pitchFamily="18" charset="0"/>
              <a:ea typeface="Times New Roman" panose="02020603050405020304" pitchFamily="18" charset="0"/>
            </a:endParaRPr>
          </a:p>
          <a:p>
            <a:pPr>
              <a:lnSpc>
                <a:spcPct val="107000"/>
              </a:lnSpc>
              <a:spcBef>
                <a:spcPts val="200"/>
              </a:spcBef>
            </a:pPr>
            <a:r>
              <a:rPr lang="en-IN" sz="2200" b="1" dirty="0">
                <a:solidFill>
                  <a:srgbClr val="2E74B5"/>
                </a:solidFill>
                <a:latin typeface="Segoe UI" panose="020B0502040204020203" pitchFamily="34" charset="0"/>
                <a:ea typeface="Times New Roman" panose="02020603050405020304" pitchFamily="18" charset="0"/>
                <a:cs typeface="Times New Roman" panose="02020603050405020304" pitchFamily="18" charset="0"/>
              </a:rPr>
              <a:t>Examples of Gateway</a:t>
            </a:r>
            <a:endParaRPr lang="en-IN" sz="2200" b="1" i="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endParaRPr>
          </a:p>
          <a:p>
            <a:pPr algn="just"/>
            <a:r>
              <a:rPr lang="en-IN" sz="2200" b="1" dirty="0">
                <a:latin typeface="Segoe UI" panose="020B0502040204020203" pitchFamily="34" charset="0"/>
                <a:ea typeface="Times New Roman" panose="02020603050405020304" pitchFamily="18" charset="0"/>
              </a:rPr>
              <a:t>Email Gateway :-</a:t>
            </a:r>
            <a:r>
              <a:rPr lang="en-IN" sz="2200" dirty="0">
                <a:latin typeface="Segoe UI" panose="020B0502040204020203" pitchFamily="34" charset="0"/>
                <a:ea typeface="Times New Roman" panose="02020603050405020304" pitchFamily="18" charset="0"/>
              </a:rPr>
              <a:t> </a:t>
            </a:r>
            <a:r>
              <a:rPr lang="en-IN" sz="2200" dirty="0">
                <a:solidFill>
                  <a:srgbClr val="212529"/>
                </a:solidFill>
                <a:latin typeface="Segoe UI" panose="020B0502040204020203" pitchFamily="34" charset="0"/>
                <a:ea typeface="Times New Roman" panose="02020603050405020304" pitchFamily="18" charset="0"/>
              </a:rPr>
              <a:t>Translate SMTP e-mail in standard X.400 format before forwarding.</a:t>
            </a:r>
            <a:endParaRPr lang="en-IN" sz="2200" dirty="0">
              <a:latin typeface="Times New Roman" panose="02020603050405020304" pitchFamily="18" charset="0"/>
              <a:ea typeface="Times New Roman" panose="02020603050405020304" pitchFamily="18" charset="0"/>
            </a:endParaRPr>
          </a:p>
          <a:p>
            <a:pPr algn="just"/>
            <a:r>
              <a:rPr lang="en-IN" sz="2200" b="1" dirty="0">
                <a:latin typeface="Segoe UI" panose="020B0502040204020203" pitchFamily="34" charset="0"/>
                <a:ea typeface="Times New Roman" panose="02020603050405020304" pitchFamily="18" charset="0"/>
              </a:rPr>
              <a:t>GSNW Gateway :-</a:t>
            </a:r>
            <a:r>
              <a:rPr lang="en-IN" sz="2200" dirty="0">
                <a:latin typeface="Segoe UI" panose="020B0502040204020203" pitchFamily="34" charset="0"/>
                <a:ea typeface="Times New Roman" panose="02020603050405020304" pitchFamily="18" charset="0"/>
              </a:rPr>
              <a:t> </a:t>
            </a:r>
            <a:r>
              <a:rPr lang="en-IN" sz="2200" dirty="0">
                <a:solidFill>
                  <a:srgbClr val="212529"/>
                </a:solidFill>
                <a:latin typeface="Segoe UI" panose="020B0502040204020203" pitchFamily="34" charset="0"/>
                <a:ea typeface="Times New Roman" panose="02020603050405020304" pitchFamily="18" charset="0"/>
              </a:rPr>
              <a:t>Allow windows clients to access resources from NetWare server.</a:t>
            </a:r>
            <a:endParaRPr lang="en-IN" sz="2200" dirty="0">
              <a:latin typeface="Times New Roman" panose="02020603050405020304" pitchFamily="18" charset="0"/>
              <a:ea typeface="Times New Roman" panose="02020603050405020304" pitchFamily="18" charset="0"/>
            </a:endParaRPr>
          </a:p>
          <a:p>
            <a:pPr algn="just"/>
            <a:r>
              <a:rPr lang="en-IN" sz="2200" b="1" dirty="0">
                <a:latin typeface="Segoe UI" panose="020B0502040204020203" pitchFamily="34" charset="0"/>
                <a:ea typeface="Times New Roman" panose="02020603050405020304" pitchFamily="18" charset="0"/>
              </a:rPr>
              <a:t>PAD Gateway :-</a:t>
            </a:r>
            <a:r>
              <a:rPr lang="en-IN" sz="2200" dirty="0">
                <a:latin typeface="Segoe UI" panose="020B0502040204020203" pitchFamily="34" charset="0"/>
                <a:ea typeface="Times New Roman" panose="02020603050405020304" pitchFamily="18" charset="0"/>
              </a:rPr>
              <a:t> </a:t>
            </a:r>
            <a:r>
              <a:rPr lang="en-IN" sz="2200" dirty="0">
                <a:solidFill>
                  <a:srgbClr val="212529"/>
                </a:solidFill>
                <a:latin typeface="Segoe UI" panose="020B0502040204020203" pitchFamily="34" charset="0"/>
                <a:ea typeface="Times New Roman" panose="02020603050405020304" pitchFamily="18" charset="0"/>
              </a:rPr>
              <a:t>Provides connectivity between LAN network and X.25 network.</a:t>
            </a:r>
            <a:endParaRPr lang="en-IN" sz="2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97119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3944" y="1691640"/>
            <a:ext cx="5774135" cy="318176"/>
          </a:xfrm>
        </p:spPr>
        <p:txBody>
          <a:bodyPr/>
          <a:lstStyle/>
          <a:p>
            <a:r>
              <a:rPr lang="en-IN" dirty="0" smtClean="0"/>
              <a:t>Proxy</a:t>
            </a:r>
            <a:endParaRPr lang="en-IN" dirty="0"/>
          </a:p>
        </p:txBody>
      </p:sp>
      <p:sp>
        <p:nvSpPr>
          <p:cNvPr id="3" name="Rectangle 2"/>
          <p:cNvSpPr/>
          <p:nvPr/>
        </p:nvSpPr>
        <p:spPr>
          <a:xfrm>
            <a:off x="832104" y="2596897"/>
            <a:ext cx="10524744" cy="3046988"/>
          </a:xfrm>
          <a:prstGeom prst="rect">
            <a:avLst/>
          </a:prstGeom>
        </p:spPr>
        <p:txBody>
          <a:bodyPr wrap="square">
            <a:spAutoFit/>
          </a:bodyPr>
          <a:lstStyle/>
          <a:p>
            <a:pPr algn="just"/>
            <a:r>
              <a:rPr lang="en-IN" sz="3200" dirty="0">
                <a:solidFill>
                  <a:srgbClr val="212529"/>
                </a:solidFill>
                <a:latin typeface="Segoe UI" panose="020B0502040204020203" pitchFamily="34" charset="0"/>
                <a:ea typeface="Times New Roman" panose="02020603050405020304" pitchFamily="18" charset="0"/>
              </a:rPr>
              <a:t>Proxy can be a dedicate device or software. Proxy is used to hide the internal network from external world. All communication will go through the proxy. External computer will be able to access only proxy. Thus Proxy makes tampering with an internal system from the external network more difficult.</a:t>
            </a:r>
            <a:endParaRPr lang="en-IN"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219696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50" y="3492016"/>
            <a:ext cx="8761413" cy="706964"/>
          </a:xfrm>
        </p:spPr>
        <p:txBody>
          <a:bodyPr/>
          <a:lstStyle/>
          <a:p>
            <a:pPr algn="ctr"/>
            <a:r>
              <a:rPr lang="en-IN" b="1" dirty="0" smtClean="0">
                <a:solidFill>
                  <a:schemeClr val="tx1"/>
                </a:solidFill>
              </a:rPr>
              <a:t>THANK YOU</a:t>
            </a:r>
            <a:endParaRPr lang="en-IN" b="1" dirty="0">
              <a:solidFill>
                <a:schemeClr val="tx1"/>
              </a:solidFill>
            </a:endParaRPr>
          </a:p>
        </p:txBody>
      </p:sp>
    </p:spTree>
    <p:extLst>
      <p:ext uri="{BB962C8B-B14F-4D97-AF65-F5344CB8AC3E}">
        <p14:creationId xmlns:p14="http://schemas.microsoft.com/office/powerpoint/2010/main" val="41291831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4082" y="1382488"/>
            <a:ext cx="8761413" cy="584268"/>
          </a:xfrm>
        </p:spPr>
        <p:txBody>
          <a:bodyPr/>
          <a:lstStyle/>
          <a:p>
            <a:r>
              <a:rPr lang="en-US" b="1" dirty="0"/>
              <a:t>COMPUTER NETWORKING CONTD</a:t>
            </a:r>
          </a:p>
        </p:txBody>
      </p:sp>
      <p:sp>
        <p:nvSpPr>
          <p:cNvPr id="3" name="TextBox 2"/>
          <p:cNvSpPr txBox="1"/>
          <p:nvPr/>
        </p:nvSpPr>
        <p:spPr>
          <a:xfrm>
            <a:off x="368308" y="2683389"/>
            <a:ext cx="11432962" cy="2677656"/>
          </a:xfrm>
          <a:prstGeom prst="rect">
            <a:avLst/>
          </a:prstGeom>
          <a:noFill/>
        </p:spPr>
        <p:txBody>
          <a:bodyPr wrap="square" rtlCol="0">
            <a:spAutoFit/>
          </a:bodyPr>
          <a:lstStyle/>
          <a:p>
            <a:r>
              <a:rPr lang="en-IN" sz="2800" dirty="0"/>
              <a:t>Computer networks use communication links to connection end devices with each other's. When a computer has data for another computer in network it initiates a session for transmission. During this process both computers finalized the rules of transmission such as speed of transmission, size of data file, security measurement of transmission, flow control etc. </a:t>
            </a:r>
          </a:p>
        </p:txBody>
      </p:sp>
    </p:spTree>
    <p:extLst>
      <p:ext uri="{BB962C8B-B14F-4D97-AF65-F5344CB8AC3E}">
        <p14:creationId xmlns:p14="http://schemas.microsoft.com/office/powerpoint/2010/main" val="29669012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78808" y="1426464"/>
            <a:ext cx="7913831" cy="722376"/>
          </a:xfrm>
        </p:spPr>
        <p:txBody>
          <a:bodyPr/>
          <a:lstStyle/>
          <a:p>
            <a:r>
              <a:rPr lang="en-US" b="1" dirty="0" smtClean="0"/>
              <a:t>PROTOCOLS</a:t>
            </a:r>
            <a:endParaRPr lang="en-US" b="1" dirty="0"/>
          </a:p>
        </p:txBody>
      </p:sp>
      <p:sp>
        <p:nvSpPr>
          <p:cNvPr id="3" name="TextBox 2"/>
          <p:cNvSpPr txBox="1"/>
          <p:nvPr/>
        </p:nvSpPr>
        <p:spPr>
          <a:xfrm>
            <a:off x="146304" y="2231136"/>
            <a:ext cx="11624986" cy="5047536"/>
          </a:xfrm>
          <a:prstGeom prst="rect">
            <a:avLst/>
          </a:prstGeom>
          <a:noFill/>
        </p:spPr>
        <p:txBody>
          <a:bodyPr wrap="square" rtlCol="0">
            <a:spAutoFit/>
          </a:bodyPr>
          <a:lstStyle/>
          <a:p>
            <a:r>
              <a:rPr lang="en-IN" sz="2800" smtClean="0"/>
              <a:t>The rules </a:t>
            </a:r>
            <a:r>
              <a:rPr lang="en-IN" sz="2800" dirty="0"/>
              <a:t>and regulations to transmit data.  Protocols control the entire data transmission through the network. Protocols are defined in various network models such as TCP/IP Layer model, OSI Layer model.</a:t>
            </a:r>
          </a:p>
          <a:p>
            <a:r>
              <a:rPr lang="en-IN" sz="2800" dirty="0"/>
              <a:t>During the data transmission sender computer break the data file in small pieces. These pieces are called segment. Each segment properly wrapped with network information. Resulting segments are known as </a:t>
            </a:r>
            <a:r>
              <a:rPr lang="en-IN" sz="2800" b="1" dirty="0"/>
              <a:t>packets</a:t>
            </a:r>
            <a:r>
              <a:rPr lang="en-IN" sz="2800" dirty="0"/>
              <a:t>. </a:t>
            </a:r>
          </a:p>
          <a:p>
            <a:r>
              <a:rPr lang="en-IN" sz="2800" dirty="0"/>
              <a:t>Packets are sent to the destination computer through the network, where they are reassembled into the original data.</a:t>
            </a:r>
          </a:p>
          <a:p>
            <a:pPr>
              <a:lnSpc>
                <a:spcPct val="150000"/>
              </a:lnSpc>
            </a:pPr>
            <a:endParaRPr lang="en-US" sz="2800" dirty="0"/>
          </a:p>
        </p:txBody>
      </p:sp>
    </p:spTree>
    <p:extLst>
      <p:ext uri="{BB962C8B-B14F-4D97-AF65-F5344CB8AC3E}">
        <p14:creationId xmlns:p14="http://schemas.microsoft.com/office/powerpoint/2010/main" val="29669012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0592" y="1197864"/>
            <a:ext cx="7465775" cy="962982"/>
          </a:xfrm>
        </p:spPr>
        <p:txBody>
          <a:bodyPr/>
          <a:lstStyle/>
          <a:p>
            <a:r>
              <a:rPr lang="en-IN" b="1" dirty="0"/>
              <a:t>Requirement of Networking</a:t>
            </a:r>
            <a:endParaRPr lang="en-IN" dirty="0"/>
          </a:p>
        </p:txBody>
      </p:sp>
      <p:sp>
        <p:nvSpPr>
          <p:cNvPr id="5" name="Rectangle 4"/>
          <p:cNvSpPr/>
          <p:nvPr/>
        </p:nvSpPr>
        <p:spPr>
          <a:xfrm>
            <a:off x="502920" y="2514600"/>
            <a:ext cx="11073384" cy="3264483"/>
          </a:xfrm>
          <a:prstGeom prst="rect">
            <a:avLst/>
          </a:prstGeom>
        </p:spPr>
        <p:txBody>
          <a:bodyPr wrap="square">
            <a:spAutoFit/>
          </a:bodyPr>
          <a:lstStyle/>
          <a:p>
            <a:pPr algn="just"/>
            <a:r>
              <a:rPr lang="en-IN" sz="2000" dirty="0">
                <a:solidFill>
                  <a:srgbClr val="212529"/>
                </a:solidFill>
                <a:latin typeface="Segoe UI" panose="020B0502040204020203" pitchFamily="34" charset="0"/>
                <a:ea typeface="Times New Roman" panose="02020603050405020304" pitchFamily="18" charset="0"/>
              </a:rPr>
              <a:t>Every network requires specialized hardware and software to make them work. Following are the essential components for network:</a:t>
            </a:r>
            <a:endParaRPr lang="en-IN" sz="2000" dirty="0">
              <a:latin typeface="Times New Roman" panose="02020603050405020304" pitchFamily="18" charset="0"/>
              <a:ea typeface="Times New Roman" panose="02020603050405020304" pitchFamily="18" charset="0"/>
            </a:endParaRPr>
          </a:p>
          <a:p>
            <a:pPr>
              <a:lnSpc>
                <a:spcPct val="107000"/>
              </a:lnSpc>
              <a:spcBef>
                <a:spcPts val="200"/>
              </a:spcBef>
            </a:pPr>
            <a:r>
              <a:rPr lang="en-IN" sz="2000" b="1" dirty="0">
                <a:solidFill>
                  <a:srgbClr val="2E74B5"/>
                </a:solidFill>
                <a:latin typeface="Segoe UI" panose="020B0502040204020203" pitchFamily="34" charset="0"/>
                <a:ea typeface="Times New Roman" panose="02020603050405020304" pitchFamily="18" charset="0"/>
                <a:cs typeface="Times New Roman" panose="02020603050405020304" pitchFamily="18" charset="0"/>
              </a:rPr>
              <a:t>Client computers</a:t>
            </a:r>
            <a:endParaRPr lang="en-IN" sz="2000" b="1" i="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endParaRPr>
          </a:p>
          <a:p>
            <a:pPr algn="just"/>
            <a:r>
              <a:rPr lang="en-IN" sz="2000" dirty="0">
                <a:solidFill>
                  <a:srgbClr val="212529"/>
                </a:solidFill>
                <a:latin typeface="Segoe UI" panose="020B0502040204020203" pitchFamily="34" charset="0"/>
                <a:ea typeface="Times New Roman" panose="02020603050405020304" pitchFamily="18" charset="0"/>
              </a:rPr>
              <a:t>End devices that users use to access the shared resources. Usually they run desktop version of OS such as Window 10, Window 7, and Window XP. Client computers are also known as </a:t>
            </a:r>
            <a:r>
              <a:rPr lang="en-IN" sz="2000" b="1" dirty="0">
                <a:latin typeface="Segoe UI" panose="020B0502040204020203" pitchFamily="34" charset="0"/>
                <a:ea typeface="Times New Roman" panose="02020603050405020304" pitchFamily="18" charset="0"/>
              </a:rPr>
              <a:t>workstations</a:t>
            </a:r>
            <a:r>
              <a:rPr lang="en-IN" sz="2000" dirty="0">
                <a:solidFill>
                  <a:srgbClr val="212529"/>
                </a:solidFill>
                <a:latin typeface="Segoe UI" panose="020B0502040204020203" pitchFamily="34" charset="0"/>
                <a:ea typeface="Times New Roman" panose="02020603050405020304" pitchFamily="18" charset="0"/>
              </a:rPr>
              <a:t>.</a:t>
            </a:r>
            <a:endParaRPr lang="en-IN" sz="2000" dirty="0">
              <a:latin typeface="Times New Roman" panose="02020603050405020304" pitchFamily="18" charset="0"/>
              <a:ea typeface="Times New Roman" panose="02020603050405020304" pitchFamily="18" charset="0"/>
            </a:endParaRPr>
          </a:p>
          <a:p>
            <a:pPr>
              <a:lnSpc>
                <a:spcPct val="107000"/>
              </a:lnSpc>
              <a:spcBef>
                <a:spcPts val="200"/>
              </a:spcBef>
            </a:pPr>
            <a:r>
              <a:rPr lang="en-IN" sz="2000" b="1" dirty="0">
                <a:solidFill>
                  <a:srgbClr val="2E74B5"/>
                </a:solidFill>
                <a:latin typeface="Segoe UI" panose="020B0502040204020203" pitchFamily="34" charset="0"/>
                <a:ea typeface="Times New Roman" panose="02020603050405020304" pitchFamily="18" charset="0"/>
                <a:cs typeface="Times New Roman" panose="02020603050405020304" pitchFamily="18" charset="0"/>
              </a:rPr>
              <a:t>Server computers</a:t>
            </a:r>
            <a:endParaRPr lang="en-IN" sz="2000" b="1" i="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endParaRPr>
          </a:p>
          <a:p>
            <a:pPr algn="just"/>
            <a:r>
              <a:rPr lang="en-IN" sz="2000" dirty="0">
                <a:solidFill>
                  <a:srgbClr val="212529"/>
                </a:solidFill>
                <a:latin typeface="Segoe UI" panose="020B0502040204020203" pitchFamily="34" charset="0"/>
                <a:ea typeface="Times New Roman" panose="02020603050405020304" pitchFamily="18" charset="0"/>
              </a:rPr>
              <a:t>Computers that provide shared resources. Usually they run sever version of OS such as Window Server 8 or 2003, Linux and NetWare. Server computers run many specialized services to control the shared resources.</a:t>
            </a:r>
            <a:endParaRPr lang="en-IN"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28005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8538" y="1385148"/>
            <a:ext cx="8761413" cy="706964"/>
          </a:xfrm>
        </p:spPr>
        <p:txBody>
          <a:bodyPr/>
          <a:lstStyle/>
          <a:p>
            <a:r>
              <a:rPr lang="en-IN" b="1" dirty="0"/>
              <a:t>Network interface card</a:t>
            </a:r>
            <a:endParaRPr lang="en-IN" b="1" i="1" dirty="0"/>
          </a:p>
        </p:txBody>
      </p:sp>
      <p:sp>
        <p:nvSpPr>
          <p:cNvPr id="3" name="TextBox 2"/>
          <p:cNvSpPr txBox="1"/>
          <p:nvPr/>
        </p:nvSpPr>
        <p:spPr>
          <a:xfrm>
            <a:off x="588065" y="2386286"/>
            <a:ext cx="11812248" cy="3046988"/>
          </a:xfrm>
          <a:prstGeom prst="rect">
            <a:avLst/>
          </a:prstGeom>
          <a:noFill/>
        </p:spPr>
        <p:txBody>
          <a:bodyPr wrap="square" rtlCol="0">
            <a:spAutoFit/>
          </a:bodyPr>
          <a:lstStyle/>
          <a:p>
            <a:r>
              <a:rPr lang="en-IN" sz="3200" dirty="0"/>
              <a:t>NIC is an interface that enables the computer to communicate over the network. Every computer must have a NIC in order to connect with the network. In earlier time it was a separate card and need to be installed on motherboard. All modern computers have it as the integral part of motherboard</a:t>
            </a:r>
            <a:r>
              <a:rPr lang="en-IN" sz="3200" dirty="0" smtClean="0"/>
              <a:t>.</a:t>
            </a:r>
            <a:endParaRPr lang="en-IN" sz="3200" dirty="0"/>
          </a:p>
        </p:txBody>
      </p:sp>
    </p:spTree>
    <p:extLst>
      <p:ext uri="{BB962C8B-B14F-4D97-AF65-F5344CB8AC3E}">
        <p14:creationId xmlns:p14="http://schemas.microsoft.com/office/powerpoint/2010/main" val="15722011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45536" y="1335024"/>
            <a:ext cx="6770831" cy="923544"/>
          </a:xfrm>
        </p:spPr>
        <p:txBody>
          <a:bodyPr/>
          <a:lstStyle/>
          <a:p>
            <a:r>
              <a:rPr lang="en-IN" b="1" dirty="0"/>
              <a:t>Communication links</a:t>
            </a:r>
            <a:endParaRPr lang="en-IN" b="1" i="1" dirty="0"/>
          </a:p>
        </p:txBody>
      </p:sp>
      <p:sp>
        <p:nvSpPr>
          <p:cNvPr id="3" name="TextBox 2"/>
          <p:cNvSpPr txBox="1"/>
          <p:nvPr/>
        </p:nvSpPr>
        <p:spPr>
          <a:xfrm>
            <a:off x="420624" y="2285095"/>
            <a:ext cx="11311128" cy="4154984"/>
          </a:xfrm>
          <a:prstGeom prst="rect">
            <a:avLst/>
          </a:prstGeom>
          <a:noFill/>
        </p:spPr>
        <p:txBody>
          <a:bodyPr wrap="square" rtlCol="0">
            <a:spAutoFit/>
          </a:bodyPr>
          <a:lstStyle/>
          <a:p>
            <a:r>
              <a:rPr lang="en-IN" sz="2400" dirty="0" smtClean="0"/>
              <a:t>Communication </a:t>
            </a:r>
            <a:r>
              <a:rPr lang="en-IN" sz="2400" dirty="0"/>
              <a:t>links are physical media. Every computer network needs some sort of media to transmit the data</a:t>
            </a:r>
            <a:r>
              <a:rPr lang="en-IN" sz="2400" dirty="0" smtClean="0"/>
              <a:t>.</a:t>
            </a:r>
          </a:p>
          <a:p>
            <a:r>
              <a:rPr lang="en-IN" sz="2400" b="1" dirty="0"/>
              <a:t>Switches</a:t>
            </a:r>
            <a:endParaRPr lang="en-IN" sz="2400" b="1" i="1" dirty="0"/>
          </a:p>
          <a:p>
            <a:r>
              <a:rPr lang="en-IN" sz="2400" dirty="0"/>
              <a:t>The media to connect more than two computers in network, we cannot connect them directly. We need a mediator device that allows us to connect all computers together. Switches do this job happily. Each switch contains a certain number of ports. We can use an eight port switch to connect eight computers.</a:t>
            </a:r>
          </a:p>
          <a:p>
            <a:r>
              <a:rPr lang="en-IN" sz="2400" b="1" dirty="0"/>
              <a:t>Routers</a:t>
            </a:r>
            <a:endParaRPr lang="en-IN" sz="2400" b="1" i="1" dirty="0"/>
          </a:p>
          <a:p>
            <a:r>
              <a:rPr lang="en-IN" sz="2400" dirty="0"/>
              <a:t>Router is an intermediate device that speaks all language of network. It makes communication between two different networks</a:t>
            </a:r>
            <a:r>
              <a:rPr lang="en-IN" sz="2400" dirty="0" smtClean="0"/>
              <a:t>.</a:t>
            </a:r>
            <a:endParaRPr lang="en-IN" sz="2400" dirty="0"/>
          </a:p>
        </p:txBody>
      </p:sp>
    </p:spTree>
    <p:extLst>
      <p:ext uri="{BB962C8B-B14F-4D97-AF65-F5344CB8AC3E}">
        <p14:creationId xmlns:p14="http://schemas.microsoft.com/office/powerpoint/2010/main" val="3067057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8930" y="1403436"/>
            <a:ext cx="8761413" cy="706964"/>
          </a:xfrm>
        </p:spPr>
        <p:txBody>
          <a:bodyPr/>
          <a:lstStyle/>
          <a:p>
            <a:r>
              <a:rPr lang="en-IN" b="1" dirty="0"/>
              <a:t>Benefits of Networking</a:t>
            </a:r>
          </a:p>
        </p:txBody>
      </p:sp>
      <p:sp>
        <p:nvSpPr>
          <p:cNvPr id="3" name="TextBox 2"/>
          <p:cNvSpPr txBox="1"/>
          <p:nvPr/>
        </p:nvSpPr>
        <p:spPr>
          <a:xfrm>
            <a:off x="192024" y="2331720"/>
            <a:ext cx="11650205" cy="3046988"/>
          </a:xfrm>
          <a:prstGeom prst="rect">
            <a:avLst/>
          </a:prstGeom>
          <a:noFill/>
        </p:spPr>
        <p:txBody>
          <a:bodyPr wrap="square" rtlCol="0">
            <a:spAutoFit/>
          </a:bodyPr>
          <a:lstStyle/>
          <a:p>
            <a:r>
              <a:rPr lang="en-IN" sz="2400" dirty="0"/>
              <a:t>Networking is all about sharing. Networking allows us to share three main things: information, resources and applications.</a:t>
            </a:r>
          </a:p>
          <a:p>
            <a:r>
              <a:rPr lang="en-IN" sz="2400" b="1" dirty="0"/>
              <a:t>Information sharing</a:t>
            </a:r>
          </a:p>
          <a:p>
            <a:r>
              <a:rPr lang="en-IN" sz="2400" dirty="0"/>
              <a:t>Networking makes it easy to share the information across the network. We can send or receive data files from other computers. We can communicate with each other in network via messaging application for example email service, chat service etc. We can store data in a centralized sever for easy management.</a:t>
            </a:r>
          </a:p>
        </p:txBody>
      </p:sp>
    </p:spTree>
    <p:extLst>
      <p:ext uri="{BB962C8B-B14F-4D97-AF65-F5344CB8AC3E}">
        <p14:creationId xmlns:p14="http://schemas.microsoft.com/office/powerpoint/2010/main" val="3067057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45869" y="1440012"/>
            <a:ext cx="8761413" cy="706964"/>
          </a:xfrm>
        </p:spPr>
        <p:txBody>
          <a:bodyPr/>
          <a:lstStyle/>
          <a:p>
            <a:r>
              <a:rPr lang="en-IN" b="1" dirty="0"/>
              <a:t>Resources Sharing</a:t>
            </a:r>
          </a:p>
        </p:txBody>
      </p:sp>
      <p:sp>
        <p:nvSpPr>
          <p:cNvPr id="3" name="TextBox 2"/>
          <p:cNvSpPr txBox="1"/>
          <p:nvPr/>
        </p:nvSpPr>
        <p:spPr>
          <a:xfrm>
            <a:off x="329184" y="2223492"/>
            <a:ext cx="11378098" cy="2677656"/>
          </a:xfrm>
          <a:prstGeom prst="rect">
            <a:avLst/>
          </a:prstGeom>
          <a:noFill/>
        </p:spPr>
        <p:txBody>
          <a:bodyPr wrap="square" rtlCol="0">
            <a:spAutoFit/>
          </a:bodyPr>
          <a:lstStyle/>
          <a:p>
            <a:r>
              <a:rPr lang="en-IN" sz="2800" dirty="0" smtClean="0"/>
              <a:t>Certain </a:t>
            </a:r>
            <a:r>
              <a:rPr lang="en-IN" sz="2800" dirty="0"/>
              <a:t>computer resources can be shared in the network such as hard disk, printer, scanner, modem etc. This allows us to track down the uses of resources. For example a network administrator can setup a printer server and share it in network. Then user can use printer server for printing. Now administrator needs only to monitor the print server instead of individual workstations.</a:t>
            </a:r>
          </a:p>
        </p:txBody>
      </p:sp>
    </p:spTree>
    <p:extLst>
      <p:ext uri="{BB962C8B-B14F-4D97-AF65-F5344CB8AC3E}">
        <p14:creationId xmlns:p14="http://schemas.microsoft.com/office/powerpoint/2010/main" val="319345495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355</TotalTime>
  <Words>1863</Words>
  <Application>Microsoft Office PowerPoint</Application>
  <PresentationFormat>Widescreen</PresentationFormat>
  <Paragraphs>122</Paragraphs>
  <Slides>24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24</vt:i4>
      </vt:variant>
    </vt:vector>
  </HeadingPairs>
  <TitlesOfParts>
    <vt:vector size="34" baseType="lpstr">
      <vt:lpstr>Arial</vt:lpstr>
      <vt:lpstr>Calibri</vt:lpstr>
      <vt:lpstr>Calibri Light</vt:lpstr>
      <vt:lpstr>Century Gothic</vt:lpstr>
      <vt:lpstr>Segoe UI</vt:lpstr>
      <vt:lpstr>Symbol</vt:lpstr>
      <vt:lpstr>Times New Roman</vt:lpstr>
      <vt:lpstr>Wingdings</vt:lpstr>
      <vt:lpstr>Wingdings 3</vt:lpstr>
      <vt:lpstr>Ion Boardroom</vt:lpstr>
      <vt:lpstr> COMPUTER NETWORKING</vt:lpstr>
      <vt:lpstr>COMPUTER NETWORKING CONTD……</vt:lpstr>
      <vt:lpstr>COMPUTER NETWORKING CONTD</vt:lpstr>
      <vt:lpstr>PROTOCOLS</vt:lpstr>
      <vt:lpstr>Requirement of Networking</vt:lpstr>
      <vt:lpstr>Network interface card</vt:lpstr>
      <vt:lpstr>Communication links</vt:lpstr>
      <vt:lpstr>Benefits of Networking</vt:lpstr>
      <vt:lpstr>Resources Sharing</vt:lpstr>
      <vt:lpstr>Application sharing</vt:lpstr>
      <vt:lpstr> Difference between Workgroup and Home GroupWorkgroup </vt:lpstr>
      <vt:lpstr>Home group</vt:lpstr>
      <vt:lpstr> Some common networking devices. </vt:lpstr>
      <vt:lpstr> Types of NICs </vt:lpstr>
      <vt:lpstr>HUB</vt:lpstr>
      <vt:lpstr>BRIDGE</vt:lpstr>
      <vt:lpstr>SWITCH</vt:lpstr>
      <vt:lpstr>MODEM and Connection Lines</vt:lpstr>
      <vt:lpstr> Modem and others</vt:lpstr>
      <vt:lpstr>Router</vt:lpstr>
      <vt:lpstr>Brouter</vt:lpstr>
      <vt:lpstr>Gateway</vt:lpstr>
      <vt:lpstr>Proxy</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ANTONYM</dc:title>
  <dc:creator>Lenovo</dc:creator>
  <cp:lastModifiedBy>Windows User</cp:lastModifiedBy>
  <cp:revision>93</cp:revision>
  <dcterms:created xsi:type="dcterms:W3CDTF">2018-04-07T10:23:28Z</dcterms:created>
  <dcterms:modified xsi:type="dcterms:W3CDTF">2018-04-12T06:35:10Z</dcterms:modified>
</cp:coreProperties>
</file>