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9" r:id="rId2"/>
    <p:sldId id="280" r:id="rId3"/>
    <p:sldId id="281" r:id="rId4"/>
    <p:sldId id="282" r:id="rId5"/>
    <p:sldId id="283" r:id="rId6"/>
    <p:sldId id="284" r:id="rId7"/>
    <p:sldId id="285" r:id="rId8"/>
    <p:sldId id="286" r:id="rId9"/>
    <p:sldId id="287" r:id="rId10"/>
    <p:sldId id="288" r:id="rId11"/>
    <p:sldId id="289" r:id="rId12"/>
    <p:sldId id="27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70" d="100"/>
          <a:sy n="70" d="100"/>
        </p:scale>
        <p:origin x="53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4/12/2018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4/12/2018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4/12/2018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4/12/2018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4/12/2018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4/12/2018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4/12/2018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4/12/2018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0472" y="1225296"/>
            <a:ext cx="8425895" cy="950976"/>
          </a:xfrm>
        </p:spPr>
        <p:txBody>
          <a:bodyPr/>
          <a:lstStyle/>
          <a:p>
            <a:r>
              <a:rPr lang="en-IN" dirty="0" smtClean="0"/>
              <a:t/>
            </a:r>
            <a:br>
              <a:rPr lang="en-IN" dirty="0" smtClean="0"/>
            </a:br>
            <a:r>
              <a:rPr lang="en-IN" dirty="0" smtClean="0"/>
              <a:t>Some </a:t>
            </a:r>
            <a:r>
              <a:rPr lang="en-IN" dirty="0"/>
              <a:t>common networking devices.</a:t>
            </a:r>
            <a:br>
              <a:rPr lang="en-IN" dirty="0"/>
            </a:br>
            <a:endParaRPr lang="en-IN" dirty="0"/>
          </a:p>
        </p:txBody>
      </p:sp>
      <p:sp>
        <p:nvSpPr>
          <p:cNvPr id="3" name="Rectangle 2"/>
          <p:cNvSpPr/>
          <p:nvPr/>
        </p:nvSpPr>
        <p:spPr>
          <a:xfrm>
            <a:off x="411480" y="2249424"/>
            <a:ext cx="11274552" cy="3442161"/>
          </a:xfrm>
          <a:prstGeom prst="rect">
            <a:avLst/>
          </a:prstGeom>
        </p:spPr>
        <p:txBody>
          <a:bodyPr wrap="square">
            <a:spAutoFit/>
          </a:bodyPr>
          <a:lstStyle/>
          <a:p>
            <a:pPr>
              <a:lnSpc>
                <a:spcPct val="107000"/>
              </a:lnSpc>
              <a:spcBef>
                <a:spcPts val="200"/>
              </a:spcBef>
            </a:pPr>
            <a:r>
              <a:rPr lang="en-IN" sz="24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Network Interface Card (NIC)</a:t>
            </a:r>
            <a:endParaRPr lang="en-IN" sz="2400" b="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NIC stands on first place. Without this device, networking cannot be done. This is also known as network adapter card, Ethernet Card and LAN card. NIC allows our PC to communicate with other PCs. Basically it converts data transmission technology. A PC uses parallel data transmission technology to transmit data between its internal parts while the media that connects this PC with other PCs uses serial data transmission technology. A NIC converts parallel data stream into serial data stream and vice versa serial data stream is get converted in parallel data stream.</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6372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57016" y="1271016"/>
            <a:ext cx="6359351" cy="740664"/>
          </a:xfrm>
        </p:spPr>
        <p:txBody>
          <a:bodyPr/>
          <a:lstStyle/>
          <a:p>
            <a:r>
              <a:rPr lang="en-IN" dirty="0" smtClean="0"/>
              <a:t>Gateway</a:t>
            </a:r>
            <a:endParaRPr lang="en-IN" dirty="0"/>
          </a:p>
        </p:txBody>
      </p:sp>
      <p:sp>
        <p:nvSpPr>
          <p:cNvPr id="3" name="Rectangle 2"/>
          <p:cNvSpPr/>
          <p:nvPr/>
        </p:nvSpPr>
        <p:spPr>
          <a:xfrm>
            <a:off x="777240" y="2295144"/>
            <a:ext cx="11036808" cy="3188693"/>
          </a:xfrm>
          <a:prstGeom prst="rect">
            <a:avLst/>
          </a:prstGeom>
        </p:spPr>
        <p:txBody>
          <a:bodyPr wrap="square">
            <a:spAutoFit/>
          </a:bodyPr>
          <a:lstStyle/>
          <a:p>
            <a:pPr algn="just"/>
            <a:r>
              <a:rPr lang="en-IN" sz="2200" dirty="0">
                <a:solidFill>
                  <a:srgbClr val="212529"/>
                </a:solidFill>
                <a:latin typeface="Segoe UI" panose="020B0502040204020203" pitchFamily="34" charset="0"/>
                <a:ea typeface="Times New Roman" panose="02020603050405020304" pitchFamily="18" charset="0"/>
              </a:rPr>
              <a:t>Gateway is used to forward the packets which are intended for remote network from local network. A default gateway address is the address of gateway device. If packet does not find its destination address in local network then it would take the help of gateway device to find the destination address in remote network. A gateway device knows the path of remote destination address</a:t>
            </a:r>
            <a:endParaRPr lang="en-IN" sz="2200" dirty="0">
              <a:latin typeface="Times New Roman" panose="02020603050405020304" pitchFamily="18" charset="0"/>
              <a:ea typeface="Times New Roman" panose="02020603050405020304" pitchFamily="18" charset="0"/>
            </a:endParaRPr>
          </a:p>
          <a:p>
            <a:pPr>
              <a:lnSpc>
                <a:spcPct val="107000"/>
              </a:lnSpc>
              <a:spcBef>
                <a:spcPts val="200"/>
              </a:spcBef>
            </a:pPr>
            <a:r>
              <a:rPr lang="en-IN" sz="2200"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Examples of Gateway</a:t>
            </a:r>
            <a:endParaRPr lang="en-IN" sz="2200"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200" b="1" dirty="0">
                <a:latin typeface="Segoe UI" panose="020B0502040204020203" pitchFamily="34" charset="0"/>
                <a:ea typeface="Times New Roman" panose="02020603050405020304" pitchFamily="18" charset="0"/>
              </a:rPr>
              <a:t>Email Gateway :-</a:t>
            </a:r>
            <a:r>
              <a:rPr lang="en-IN" sz="2200" dirty="0">
                <a:latin typeface="Segoe UI" panose="020B0502040204020203" pitchFamily="34" charset="0"/>
                <a:ea typeface="Times New Roman" panose="02020603050405020304" pitchFamily="18" charset="0"/>
              </a:rPr>
              <a:t> </a:t>
            </a:r>
            <a:r>
              <a:rPr lang="en-IN" sz="2200" dirty="0">
                <a:solidFill>
                  <a:srgbClr val="212529"/>
                </a:solidFill>
                <a:latin typeface="Segoe UI" panose="020B0502040204020203" pitchFamily="34" charset="0"/>
                <a:ea typeface="Times New Roman" panose="02020603050405020304" pitchFamily="18" charset="0"/>
              </a:rPr>
              <a:t>Translate SMTP e-mail in standard X.400 format before forwarding.</a:t>
            </a:r>
            <a:endParaRPr lang="en-IN" sz="2200" dirty="0">
              <a:latin typeface="Times New Roman" panose="02020603050405020304" pitchFamily="18" charset="0"/>
              <a:ea typeface="Times New Roman" panose="02020603050405020304" pitchFamily="18" charset="0"/>
            </a:endParaRPr>
          </a:p>
          <a:p>
            <a:pPr algn="just"/>
            <a:r>
              <a:rPr lang="en-IN" sz="2200" b="1" dirty="0">
                <a:latin typeface="Segoe UI" panose="020B0502040204020203" pitchFamily="34" charset="0"/>
                <a:ea typeface="Times New Roman" panose="02020603050405020304" pitchFamily="18" charset="0"/>
              </a:rPr>
              <a:t>GSNW Gateway :-</a:t>
            </a:r>
            <a:r>
              <a:rPr lang="en-IN" sz="2200" dirty="0">
                <a:latin typeface="Segoe UI" panose="020B0502040204020203" pitchFamily="34" charset="0"/>
                <a:ea typeface="Times New Roman" panose="02020603050405020304" pitchFamily="18" charset="0"/>
              </a:rPr>
              <a:t> </a:t>
            </a:r>
            <a:r>
              <a:rPr lang="en-IN" sz="2200" dirty="0">
                <a:solidFill>
                  <a:srgbClr val="212529"/>
                </a:solidFill>
                <a:latin typeface="Segoe UI" panose="020B0502040204020203" pitchFamily="34" charset="0"/>
                <a:ea typeface="Times New Roman" panose="02020603050405020304" pitchFamily="18" charset="0"/>
              </a:rPr>
              <a:t>Allow windows clients to access resources from NetWare server.</a:t>
            </a:r>
            <a:endParaRPr lang="en-IN" sz="2200" dirty="0">
              <a:latin typeface="Times New Roman" panose="02020603050405020304" pitchFamily="18" charset="0"/>
              <a:ea typeface="Times New Roman" panose="02020603050405020304" pitchFamily="18" charset="0"/>
            </a:endParaRPr>
          </a:p>
          <a:p>
            <a:pPr algn="just"/>
            <a:r>
              <a:rPr lang="en-IN" sz="2200" b="1" dirty="0">
                <a:latin typeface="Segoe UI" panose="020B0502040204020203" pitchFamily="34" charset="0"/>
                <a:ea typeface="Times New Roman" panose="02020603050405020304" pitchFamily="18" charset="0"/>
              </a:rPr>
              <a:t>PAD Gateway :-</a:t>
            </a:r>
            <a:r>
              <a:rPr lang="en-IN" sz="2200" dirty="0">
                <a:latin typeface="Segoe UI" panose="020B0502040204020203" pitchFamily="34" charset="0"/>
                <a:ea typeface="Times New Roman" panose="02020603050405020304" pitchFamily="18" charset="0"/>
              </a:rPr>
              <a:t> </a:t>
            </a:r>
            <a:r>
              <a:rPr lang="en-IN" sz="2200" dirty="0">
                <a:solidFill>
                  <a:srgbClr val="212529"/>
                </a:solidFill>
                <a:latin typeface="Segoe UI" panose="020B0502040204020203" pitchFamily="34" charset="0"/>
                <a:ea typeface="Times New Roman" panose="02020603050405020304" pitchFamily="18" charset="0"/>
              </a:rPr>
              <a:t>Provides connectivity between LAN network and X.25 network.</a:t>
            </a:r>
            <a:endParaRPr lang="en-IN"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9711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23944" y="1691640"/>
            <a:ext cx="5774135" cy="318176"/>
          </a:xfrm>
        </p:spPr>
        <p:txBody>
          <a:bodyPr/>
          <a:lstStyle/>
          <a:p>
            <a:r>
              <a:rPr lang="en-IN" dirty="0" smtClean="0"/>
              <a:t>Proxy</a:t>
            </a:r>
            <a:endParaRPr lang="en-IN" dirty="0"/>
          </a:p>
        </p:txBody>
      </p:sp>
      <p:sp>
        <p:nvSpPr>
          <p:cNvPr id="3" name="Rectangle 2"/>
          <p:cNvSpPr/>
          <p:nvPr/>
        </p:nvSpPr>
        <p:spPr>
          <a:xfrm>
            <a:off x="832104" y="2596897"/>
            <a:ext cx="10524744" cy="3046988"/>
          </a:xfrm>
          <a:prstGeom prst="rect">
            <a:avLst/>
          </a:prstGeom>
        </p:spPr>
        <p:txBody>
          <a:bodyPr wrap="square">
            <a:spAutoFit/>
          </a:bodyPr>
          <a:lstStyle/>
          <a:p>
            <a:pPr algn="just"/>
            <a:r>
              <a:rPr lang="en-IN" sz="3200" dirty="0">
                <a:solidFill>
                  <a:srgbClr val="212529"/>
                </a:solidFill>
                <a:latin typeface="Segoe UI" panose="020B0502040204020203" pitchFamily="34" charset="0"/>
                <a:ea typeface="Times New Roman" panose="02020603050405020304" pitchFamily="18" charset="0"/>
              </a:rPr>
              <a:t>Proxy can be a dedicate device or software. Proxy is used to hide the internal network from external world. All communication will go through the proxy. External computer will be able to access only proxy. Thus Proxy makes tampering with an internal system from the external network more difficult.</a:t>
            </a:r>
            <a:endParaRPr lang="en-IN"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1969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50" y="3492016"/>
            <a:ext cx="8761413" cy="706964"/>
          </a:xfrm>
        </p:spPr>
        <p:txBody>
          <a:bodyPr/>
          <a:lstStyle/>
          <a:p>
            <a:pPr algn="ctr"/>
            <a:r>
              <a:rPr lang="en-IN" b="1" dirty="0" smtClean="0">
                <a:solidFill>
                  <a:schemeClr val="tx1"/>
                </a:solidFill>
              </a:rPr>
              <a:t>THANK YOU</a:t>
            </a:r>
            <a:endParaRPr lang="en-IN" b="1" dirty="0">
              <a:solidFill>
                <a:schemeClr val="tx1"/>
              </a:solidFill>
            </a:endParaRPr>
          </a:p>
        </p:txBody>
      </p:sp>
    </p:spTree>
    <p:extLst>
      <p:ext uri="{BB962C8B-B14F-4D97-AF65-F5344CB8AC3E}">
        <p14:creationId xmlns:p14="http://schemas.microsoft.com/office/powerpoint/2010/main" val="4129183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3552" y="1261872"/>
            <a:ext cx="6642815" cy="1042416"/>
          </a:xfrm>
        </p:spPr>
        <p:txBody>
          <a:bodyPr/>
          <a:lstStyle/>
          <a:p>
            <a:r>
              <a:rPr lang="en-IN" b="1" dirty="0" smtClean="0"/>
              <a:t/>
            </a:r>
            <a:br>
              <a:rPr lang="en-IN" b="1" dirty="0" smtClean="0"/>
            </a:br>
            <a:r>
              <a:rPr lang="en-IN" b="1" dirty="0" smtClean="0"/>
              <a:t>Types </a:t>
            </a:r>
            <a:r>
              <a:rPr lang="en-IN" b="1" dirty="0"/>
              <a:t>of NICs</a:t>
            </a:r>
            <a:br>
              <a:rPr lang="en-IN" b="1" dirty="0"/>
            </a:br>
            <a:endParaRPr lang="en-IN" dirty="0"/>
          </a:p>
        </p:txBody>
      </p:sp>
      <p:sp>
        <p:nvSpPr>
          <p:cNvPr id="3" name="Rectangle 2"/>
          <p:cNvSpPr/>
          <p:nvPr/>
        </p:nvSpPr>
        <p:spPr>
          <a:xfrm>
            <a:off x="448056" y="2221992"/>
            <a:ext cx="11503152" cy="3539430"/>
          </a:xfrm>
          <a:prstGeom prst="rect">
            <a:avLst/>
          </a:prstGeom>
        </p:spPr>
        <p:txBody>
          <a:bodyPr wrap="square">
            <a:spAutoFit/>
          </a:bodyPr>
          <a:lstStyle/>
          <a:p>
            <a:pPr algn="just"/>
            <a:r>
              <a:rPr lang="en-IN" sz="2800" dirty="0">
                <a:solidFill>
                  <a:srgbClr val="212529"/>
                </a:solidFill>
                <a:latin typeface="Segoe UI" panose="020B0502040204020203" pitchFamily="34" charset="0"/>
                <a:ea typeface="Times New Roman" panose="02020603050405020304" pitchFamily="18" charset="0"/>
              </a:rPr>
              <a:t>There are two types of NICs</a:t>
            </a:r>
            <a:endParaRPr lang="en-IN" sz="2800" dirty="0">
              <a:latin typeface="Times New Roman" panose="02020603050405020304" pitchFamily="18" charset="0"/>
              <a:ea typeface="Times New Roman" panose="02020603050405020304" pitchFamily="18" charset="0"/>
            </a:endParaRPr>
          </a:p>
          <a:p>
            <a:pPr algn="just"/>
            <a:r>
              <a:rPr lang="en-IN" sz="2800" b="1" dirty="0">
                <a:latin typeface="Segoe UI" panose="020B0502040204020203" pitchFamily="34" charset="0"/>
                <a:ea typeface="Times New Roman" panose="02020603050405020304" pitchFamily="18" charset="0"/>
              </a:rPr>
              <a:t>Media Specific :-</a:t>
            </a:r>
            <a:r>
              <a:rPr lang="en-IN" sz="2800" dirty="0">
                <a:latin typeface="Segoe UI" panose="020B0502040204020203" pitchFamily="34" charset="0"/>
                <a:ea typeface="Times New Roman" panose="02020603050405020304" pitchFamily="18" charset="0"/>
              </a:rPr>
              <a:t> </a:t>
            </a:r>
            <a:r>
              <a:rPr lang="en-IN" sz="2800" dirty="0">
                <a:solidFill>
                  <a:srgbClr val="212529"/>
                </a:solidFill>
                <a:latin typeface="Segoe UI" panose="020B0502040204020203" pitchFamily="34" charset="0"/>
                <a:ea typeface="Times New Roman" panose="02020603050405020304" pitchFamily="18" charset="0"/>
              </a:rPr>
              <a:t>Different types of NICs are required to connect with different types of media. For example we cannot connect wired media with wireless NIC card. Just like this, we cannot connect coaxial cable with Ethernet LAN card. </a:t>
            </a:r>
            <a:endParaRPr lang="en-IN" sz="2800" dirty="0">
              <a:latin typeface="Times New Roman" panose="02020603050405020304" pitchFamily="18" charset="0"/>
              <a:ea typeface="Times New Roman" panose="02020603050405020304" pitchFamily="18" charset="0"/>
            </a:endParaRPr>
          </a:p>
          <a:p>
            <a:pPr algn="just"/>
            <a:r>
              <a:rPr lang="en-IN" sz="2800" b="1" dirty="0">
                <a:latin typeface="Segoe UI" panose="020B0502040204020203" pitchFamily="34" charset="0"/>
                <a:ea typeface="Times New Roman" panose="02020603050405020304" pitchFamily="18" charset="0"/>
              </a:rPr>
              <a:t>Network Design Specific :-</a:t>
            </a:r>
            <a:r>
              <a:rPr lang="en-IN" sz="2800" dirty="0">
                <a:latin typeface="Segoe UI" panose="020B0502040204020203" pitchFamily="34" charset="0"/>
                <a:ea typeface="Times New Roman" panose="02020603050405020304" pitchFamily="18" charset="0"/>
              </a:rPr>
              <a:t> </a:t>
            </a:r>
            <a:r>
              <a:rPr lang="en-IN" sz="2800" dirty="0">
                <a:solidFill>
                  <a:srgbClr val="212529"/>
                </a:solidFill>
                <a:latin typeface="Segoe UI" panose="020B0502040204020203" pitchFamily="34" charset="0"/>
                <a:ea typeface="Times New Roman" panose="02020603050405020304" pitchFamily="18" charset="0"/>
              </a:rPr>
              <a:t>A specific network design needs a specific LAN card. For example FDDI, Token Ring and Ethernet have their own distinctive type of NICs card. They cannot use other’s NIC card</a:t>
            </a:r>
            <a:r>
              <a:rPr lang="en-IN" sz="2800" dirty="0" smtClean="0">
                <a:solidFill>
                  <a:srgbClr val="212529"/>
                </a:solidFill>
                <a:latin typeface="Segoe UI" panose="020B0502040204020203" pitchFamily="34" charset="0"/>
                <a:ea typeface="Times New Roman" panose="02020603050405020304" pitchFamily="18" charset="0"/>
              </a:rPr>
              <a:t>.</a:t>
            </a:r>
            <a:endParaRPr lang="en-IN"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080298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5696" y="1554480"/>
            <a:ext cx="5454095" cy="482768"/>
          </a:xfrm>
        </p:spPr>
        <p:txBody>
          <a:bodyPr/>
          <a:lstStyle/>
          <a:p>
            <a:r>
              <a:rPr lang="en-IN" dirty="0" smtClean="0"/>
              <a:t>HUB</a:t>
            </a:r>
            <a:endParaRPr lang="en-IN" dirty="0"/>
          </a:p>
        </p:txBody>
      </p:sp>
      <p:sp>
        <p:nvSpPr>
          <p:cNvPr id="3" name="Rectangle 2"/>
          <p:cNvSpPr/>
          <p:nvPr/>
        </p:nvSpPr>
        <p:spPr>
          <a:xfrm>
            <a:off x="347472" y="2176272"/>
            <a:ext cx="11365992" cy="4370427"/>
          </a:xfrm>
          <a:prstGeom prst="rect">
            <a:avLst/>
          </a:prstGeom>
        </p:spPr>
        <p:txBody>
          <a:bodyPr wrap="square">
            <a:spAutoFit/>
          </a:bodyPr>
          <a:lstStyle/>
          <a:p>
            <a:pPr algn="just"/>
            <a:r>
              <a:rPr lang="en-IN" sz="2000" dirty="0" smtClean="0">
                <a:solidFill>
                  <a:srgbClr val="212529"/>
                </a:solidFill>
                <a:latin typeface="Segoe UI" panose="020B0502040204020203" pitchFamily="34" charset="0"/>
                <a:ea typeface="Times New Roman" panose="02020603050405020304" pitchFamily="18" charset="0"/>
              </a:rPr>
              <a:t>HUB </a:t>
            </a:r>
            <a:r>
              <a:rPr lang="en-IN" sz="2000" dirty="0">
                <a:solidFill>
                  <a:srgbClr val="212529"/>
                </a:solidFill>
                <a:latin typeface="Segoe UI" panose="020B0502040204020203" pitchFamily="34" charset="0"/>
                <a:ea typeface="Times New Roman" panose="02020603050405020304" pitchFamily="18" charset="0"/>
              </a:rPr>
              <a:t>is used to connect multiple computers in a single workgroup LAN network. Typically HUBs are available with 4, 8,12, 24, 48 ports. Based on port type, there are two types of HUB:-</a:t>
            </a:r>
            <a:endParaRPr lang="en-IN" sz="2000"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Ethernet HUB </a:t>
            </a:r>
            <a:r>
              <a:rPr lang="en-IN" sz="2000" b="1" dirty="0">
                <a:solidFill>
                  <a:srgbClr val="563D7C"/>
                </a:solidFill>
                <a:latin typeface="Segoe UI" panose="020B0502040204020203" pitchFamily="34" charset="0"/>
                <a:ea typeface="Times New Roman" panose="02020603050405020304" pitchFamily="18" charset="0"/>
              </a:rPr>
              <a:t>:-</a:t>
            </a:r>
            <a:r>
              <a:rPr lang="en-IN" sz="2000" dirty="0">
                <a:solidFill>
                  <a:srgbClr val="212529"/>
                </a:solidFill>
                <a:latin typeface="Segoe UI" panose="020B0502040204020203" pitchFamily="34" charset="0"/>
                <a:ea typeface="Times New Roman" panose="02020603050405020304" pitchFamily="18" charset="0"/>
              </a:rPr>
              <a:t> In this type of HUB all ports have RJ-45 connectors.</a:t>
            </a:r>
            <a:endParaRPr lang="en-IN" sz="2000"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Combo HUB </a:t>
            </a:r>
            <a:r>
              <a:rPr lang="en-IN" sz="2000" b="1" dirty="0">
                <a:solidFill>
                  <a:srgbClr val="563D7C"/>
                </a:solidFill>
                <a:latin typeface="Segoe UI" panose="020B0502040204020203" pitchFamily="34" charset="0"/>
                <a:ea typeface="Times New Roman" panose="02020603050405020304" pitchFamily="18" charset="0"/>
              </a:rPr>
              <a:t>:-</a:t>
            </a:r>
            <a:r>
              <a:rPr lang="en-IN" sz="2000" dirty="0">
                <a:solidFill>
                  <a:srgbClr val="212529"/>
                </a:solidFill>
                <a:latin typeface="Segoe UI" panose="020B0502040204020203" pitchFamily="34" charset="0"/>
                <a:ea typeface="Times New Roman" panose="02020603050405020304" pitchFamily="18" charset="0"/>
              </a:rPr>
              <a:t> In this type of HUB ports have several different types of connectors such RJ-45, BNC, and AUI</a:t>
            </a:r>
            <a:r>
              <a:rPr lang="en-IN" sz="2000" dirty="0" smtClean="0">
                <a:solidFill>
                  <a:srgbClr val="212529"/>
                </a:solidFill>
                <a:latin typeface="Segoe UI" panose="020B0502040204020203" pitchFamily="34" charset="0"/>
                <a:ea typeface="Times New Roman" panose="02020603050405020304" pitchFamily="18" charset="0"/>
              </a:rPr>
              <a:t>.</a:t>
            </a:r>
          </a:p>
          <a:p>
            <a:r>
              <a:rPr lang="en-IN" sz="2000" dirty="0"/>
              <a:t>HUBs generally have LED (light-emitting diode) indicator lights on each port to indicate the status of link, collisions, and other information.</a:t>
            </a:r>
          </a:p>
          <a:p>
            <a:r>
              <a:rPr lang="en-IN" sz="2000" dirty="0"/>
              <a:t>There are two types of HUB</a:t>
            </a:r>
          </a:p>
          <a:p>
            <a:r>
              <a:rPr lang="en-IN" sz="2000" b="1" dirty="0"/>
              <a:t>Passive HUB:-</a:t>
            </a:r>
            <a:r>
              <a:rPr lang="en-IN" sz="2000" dirty="0"/>
              <a:t> It forwards the data signal from all ports except the port on which signal arrived. It doesn’t interfere in data signal.</a:t>
            </a:r>
          </a:p>
          <a:p>
            <a:r>
              <a:rPr lang="en-IN" sz="2000" b="1" dirty="0"/>
              <a:t>Active HUB:-</a:t>
            </a:r>
            <a:r>
              <a:rPr lang="en-IN" sz="2000" dirty="0"/>
              <a:t> It also forwards the data signal from all ports except the port on which signal arrived. But before forwarding, it improves quality of data signal by amplifying it. Due to this added features active HUB is also known as repeaters.</a:t>
            </a:r>
          </a:p>
          <a:p>
            <a:pPr algn="just"/>
            <a:endParaRPr lang="en-IN"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8982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21114" y="1677756"/>
            <a:ext cx="8761413" cy="706964"/>
          </a:xfrm>
        </p:spPr>
        <p:txBody>
          <a:bodyPr/>
          <a:lstStyle/>
          <a:p>
            <a:r>
              <a:rPr lang="en-IN" dirty="0" smtClean="0"/>
              <a:t>BRIDGE</a:t>
            </a:r>
            <a:endParaRPr lang="en-IN" dirty="0"/>
          </a:p>
        </p:txBody>
      </p:sp>
      <p:sp>
        <p:nvSpPr>
          <p:cNvPr id="3" name="Rectangle 2"/>
          <p:cNvSpPr/>
          <p:nvPr/>
        </p:nvSpPr>
        <p:spPr>
          <a:xfrm>
            <a:off x="-118872" y="2258568"/>
            <a:ext cx="12390120" cy="3708836"/>
          </a:xfrm>
          <a:prstGeom prst="rect">
            <a:avLst/>
          </a:prstGeom>
        </p:spPr>
        <p:txBody>
          <a:bodyPr wrap="square">
            <a:spAutoFit/>
          </a:bodyPr>
          <a:lstStyle/>
          <a:p>
            <a:pPr algn="just"/>
            <a:r>
              <a:rPr lang="en-IN" dirty="0">
                <a:solidFill>
                  <a:srgbClr val="212529"/>
                </a:solidFill>
                <a:latin typeface="Segoe UI" panose="020B0502040204020203" pitchFamily="34" charset="0"/>
                <a:ea typeface="Times New Roman" panose="02020603050405020304" pitchFamily="18" charset="0"/>
              </a:rPr>
              <a:t>To improve the performance, usually networks are divided in smaller segments. Bridge is used to divide a large network in smaller segments. </a:t>
            </a:r>
            <a:endParaRPr lang="en-IN" dirty="0">
              <a:latin typeface="Times New Roman" panose="02020603050405020304" pitchFamily="18" charset="0"/>
              <a:ea typeface="Times New Roman" panose="02020603050405020304" pitchFamily="18" charset="0"/>
            </a:endParaRPr>
          </a:p>
          <a:p>
            <a:pPr algn="just">
              <a:lnSpc>
                <a:spcPct val="107000"/>
              </a:lnSpc>
            </a:pP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Basic function of Bridge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are</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sym typeface="Wingdings" panose="05000000000000000000" pitchFamily="2" charset="2"/>
              </a:rPr>
              <a:t>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sym typeface="Wingdings" panose="05000000000000000000" pitchFamily="2" charset="2"/>
              </a:rPr>
              <a:t>A)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Break </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 large network in smaller segments</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t>
            </a:r>
          </a:p>
          <a:p>
            <a:pPr algn="just">
              <a:lnSpc>
                <a:spcPct val="107000"/>
              </a:lnSpc>
            </a:pP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(B)Join </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different media types such as UTP with </a:t>
            </a:r>
            <a:r>
              <a:rPr lang="en-IN" dirty="0" err="1">
                <a:solidFill>
                  <a:srgbClr val="212529"/>
                </a:solidFill>
                <a:latin typeface="Segoe UI" panose="020B0502040204020203" pitchFamily="34" charset="0"/>
                <a:ea typeface="Times New Roman" panose="02020603050405020304" pitchFamily="18" charset="0"/>
                <a:cs typeface="Times New Roman" panose="02020603050405020304" pitchFamily="18" charset="0"/>
              </a:rPr>
              <a:t>fiber</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 </a:t>
            </a:r>
            <a:r>
              <a:rPr lang="en-IN" dirty="0" smtClean="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optic and ( C ) Join </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different network architectures such as Ethernet with Token Ring.</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A bridge can connect two different types of media or network architecture but it cannot connect two different types of network layer protocol such as TCP/IP or IPX. Bridge requires same network layer protocol in all segments.</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There are three types of bridge:-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en-IN" sz="2000" b="1" dirty="0">
                <a:latin typeface="Segoe UI" panose="020B0502040204020203" pitchFamily="34" charset="0"/>
                <a:ea typeface="Times New Roman" panose="02020603050405020304" pitchFamily="18" charset="0"/>
                <a:cs typeface="Times New Roman" panose="02020603050405020304" pitchFamily="18" charset="0"/>
              </a:rPr>
              <a:t>Local Bridge </a:t>
            </a:r>
            <a:r>
              <a:rPr lang="en-IN" sz="2000" b="1" dirty="0">
                <a:solidFill>
                  <a:srgbClr val="563D7C"/>
                </a:solidFill>
                <a:latin typeface="Segoe UI" panose="020B0502040204020203" pitchFamily="34" charset="0"/>
                <a:ea typeface="Times New Roman" panose="02020603050405020304" pitchFamily="18" charset="0"/>
                <a:cs typeface="Times New Roman" panose="02020603050405020304" pitchFamily="18" charset="0"/>
              </a:rPr>
              <a:t>:-</a:t>
            </a:r>
            <a:r>
              <a:rPr lang="en-IN" dirty="0">
                <a:solidFill>
                  <a:srgbClr val="212529"/>
                </a:solidFill>
                <a:latin typeface="Segoe UI" panose="020B0502040204020203" pitchFamily="34" charset="0"/>
                <a:ea typeface="Times New Roman" panose="02020603050405020304" pitchFamily="18" charset="0"/>
                <a:cs typeface="Times New Roman" panose="02020603050405020304" pitchFamily="18" charset="0"/>
              </a:rPr>
              <a:t> This bridge connects two LAN segments directly. In Ethernet Implementation it is known as Transparent bridge. In Token Ring network it is called Source-Routed bridge.</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000" b="1" dirty="0">
                <a:latin typeface="Segoe UI" panose="020B0502040204020203" pitchFamily="34" charset="0"/>
                <a:ea typeface="Calibri" panose="020F0502020204030204" pitchFamily="34" charset="0"/>
                <a:cs typeface="Times New Roman" panose="02020603050405020304" pitchFamily="18" charset="0"/>
              </a:rPr>
              <a:t>Remote Bridge </a:t>
            </a:r>
            <a:r>
              <a:rPr lang="en-IN" sz="2000" b="1" dirty="0">
                <a:solidFill>
                  <a:srgbClr val="563D7C"/>
                </a:solidFill>
                <a:latin typeface="Segoe UI" panose="020B0502040204020203" pitchFamily="34" charset="0"/>
                <a:ea typeface="Calibri" panose="020F0502020204030204" pitchFamily="34" charset="0"/>
                <a:cs typeface="Times New Roman" panose="02020603050405020304" pitchFamily="18" charset="0"/>
              </a:rPr>
              <a:t>:-</a:t>
            </a:r>
            <a:r>
              <a:rPr lang="en-IN" sz="1600" dirty="0">
                <a:solidFill>
                  <a:srgbClr val="212529"/>
                </a:solidFill>
                <a:latin typeface="Segoe UI" panose="020B0502040204020203" pitchFamily="34" charset="0"/>
                <a:ea typeface="Calibri" panose="020F0502020204030204" pitchFamily="34" charset="0"/>
                <a:cs typeface="Times New Roman" panose="02020603050405020304" pitchFamily="18" charset="0"/>
              </a:rPr>
              <a:t> This bridge connects with another bridge over the WAN link.</a:t>
            </a:r>
            <a:endParaRPr lang="en-IN"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IN" sz="2000" b="1" dirty="0">
                <a:latin typeface="Segoe UI" panose="020B0502040204020203" pitchFamily="34" charset="0"/>
                <a:ea typeface="Calibri" panose="020F0502020204030204" pitchFamily="34" charset="0"/>
                <a:cs typeface="Times New Roman" panose="02020603050405020304" pitchFamily="18" charset="0"/>
              </a:rPr>
              <a:t>Wireless Bridge </a:t>
            </a:r>
            <a:r>
              <a:rPr lang="en-IN" sz="2000" b="1" dirty="0">
                <a:solidFill>
                  <a:srgbClr val="563D7C"/>
                </a:solidFill>
                <a:latin typeface="Segoe UI" panose="020B0502040204020203" pitchFamily="34" charset="0"/>
                <a:ea typeface="Calibri" panose="020F0502020204030204" pitchFamily="34" charset="0"/>
                <a:cs typeface="Times New Roman" panose="02020603050405020304" pitchFamily="18" charset="0"/>
              </a:rPr>
              <a:t>:-</a:t>
            </a:r>
            <a:r>
              <a:rPr lang="en-IN" sz="1600" dirty="0">
                <a:solidFill>
                  <a:srgbClr val="212529"/>
                </a:solidFill>
                <a:latin typeface="Segoe UI" panose="020B0502040204020203" pitchFamily="34" charset="0"/>
                <a:ea typeface="Calibri" panose="020F0502020204030204" pitchFamily="34" charset="0"/>
                <a:cs typeface="Times New Roman" panose="02020603050405020304" pitchFamily="18" charset="0"/>
              </a:rPr>
              <a:t> This bridge connects with another bridge without wiring between them.</a:t>
            </a:r>
            <a:endParaRPr lang="en-IN"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81481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36592" y="1517904"/>
            <a:ext cx="3017521" cy="978408"/>
          </a:xfrm>
        </p:spPr>
        <p:txBody>
          <a:bodyPr/>
          <a:lstStyle/>
          <a:p>
            <a:r>
              <a:rPr lang="en-IN" dirty="0" smtClean="0"/>
              <a:t>SWITCH</a:t>
            </a:r>
            <a:endParaRPr lang="en-IN" dirty="0"/>
          </a:p>
        </p:txBody>
      </p:sp>
      <p:sp>
        <p:nvSpPr>
          <p:cNvPr id="3" name="Rectangle 2"/>
          <p:cNvSpPr/>
          <p:nvPr/>
        </p:nvSpPr>
        <p:spPr>
          <a:xfrm>
            <a:off x="393192" y="2395728"/>
            <a:ext cx="11585448" cy="2677656"/>
          </a:xfrm>
          <a:prstGeom prst="rect">
            <a:avLst/>
          </a:prstGeom>
        </p:spPr>
        <p:txBody>
          <a:bodyPr wrap="square">
            <a:spAutoFit/>
          </a:bodyPr>
          <a:lstStyle/>
          <a:p>
            <a:pPr algn="just"/>
            <a:r>
              <a:rPr lang="en-IN" sz="2400" dirty="0">
                <a:solidFill>
                  <a:srgbClr val="212529"/>
                </a:solidFill>
                <a:latin typeface="Segoe UI" panose="020B0502040204020203" pitchFamily="34" charset="0"/>
                <a:ea typeface="Times New Roman" panose="02020603050405020304" pitchFamily="18" charset="0"/>
              </a:rPr>
              <a:t>Just like Hub and Bridge, switch is also used to connect multiple computers together in a LAN segment. Switches available with 4,8,12,24,48,64 ports. Each switch port has a separate collision domain. Switch works at layer two in OSI Layer model. At layer two data signals are formatted in frames.</a:t>
            </a:r>
            <a:endParaRPr lang="en-IN" sz="2400" dirty="0">
              <a:latin typeface="Times New Roman" panose="02020603050405020304" pitchFamily="18" charset="0"/>
              <a:ea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All valid frames are processed and forwarded to their destination MAC address.</a:t>
            </a:r>
            <a:endParaRPr lang="en-IN" sz="2400" dirty="0">
              <a:latin typeface="Times New Roman" panose="02020603050405020304" pitchFamily="18" charset="0"/>
              <a:ea typeface="Times New Roman" panose="02020603050405020304" pitchFamily="18" charset="0"/>
            </a:endParaRPr>
          </a:p>
          <a:p>
            <a:pPr algn="just"/>
            <a:r>
              <a:rPr lang="en-IN" sz="2400" dirty="0">
                <a:solidFill>
                  <a:srgbClr val="212529"/>
                </a:solidFill>
                <a:latin typeface="Segoe UI" panose="020B0502040204020203" pitchFamily="34" charset="0"/>
                <a:ea typeface="Times New Roman" panose="02020603050405020304" pitchFamily="18" charset="0"/>
              </a:rPr>
              <a:t>Switch makes their switching decisions in hardware by using application specific integrated circuits (ASICs).</a:t>
            </a:r>
            <a:endParaRPr lang="en-IN"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35966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3744" y="1106424"/>
            <a:ext cx="7392623" cy="1088136"/>
          </a:xfrm>
        </p:spPr>
        <p:txBody>
          <a:bodyPr/>
          <a:lstStyle/>
          <a:p>
            <a:r>
              <a:rPr lang="en-IN" dirty="0" smtClean="0"/>
              <a:t>MODEM and Connection Lines</a:t>
            </a:r>
            <a:endParaRPr lang="en-IN" dirty="0"/>
          </a:p>
        </p:txBody>
      </p:sp>
      <p:sp>
        <p:nvSpPr>
          <p:cNvPr id="3" name="Rectangle 2"/>
          <p:cNvSpPr/>
          <p:nvPr/>
        </p:nvSpPr>
        <p:spPr>
          <a:xfrm>
            <a:off x="283464" y="2304288"/>
            <a:ext cx="11347704" cy="3754874"/>
          </a:xfrm>
          <a:prstGeom prst="rect">
            <a:avLst/>
          </a:prstGeom>
        </p:spPr>
        <p:txBody>
          <a:bodyPr wrap="square">
            <a:spAutoFit/>
          </a:bodyPr>
          <a:lstStyle/>
          <a:p>
            <a:pPr algn="just"/>
            <a:r>
              <a:rPr lang="en-IN" sz="2000" dirty="0">
                <a:solidFill>
                  <a:srgbClr val="212529"/>
                </a:solidFill>
                <a:latin typeface="Segoe UI" panose="020B0502040204020203" pitchFamily="34" charset="0"/>
                <a:ea typeface="Times New Roman" panose="02020603050405020304" pitchFamily="18" charset="0"/>
              </a:rPr>
              <a:t>In simple language modem is a device that is used to connect with internet. Technically it is a device which enables digital data transmission to be transmitted over telecommunication lines. </a:t>
            </a:r>
            <a:endParaRPr lang="en-IN" sz="2000" dirty="0">
              <a:latin typeface="Times New Roman" panose="02020603050405020304" pitchFamily="18" charset="0"/>
              <a:ea typeface="Times New Roman" panose="02020603050405020304" pitchFamily="18" charset="0"/>
            </a:endParaRPr>
          </a:p>
          <a:p>
            <a:pPr algn="just"/>
            <a:r>
              <a:rPr lang="en-IN" sz="2000" b="1" dirty="0">
                <a:latin typeface="Segoe UI" panose="020B0502040204020203" pitchFamily="34" charset="0"/>
                <a:ea typeface="Times New Roman" panose="02020603050405020304" pitchFamily="18" charset="0"/>
              </a:rPr>
              <a:t>Analog connection line</a:t>
            </a:r>
            <a:endParaRPr lang="en-IN" sz="2000" dirty="0">
              <a:latin typeface="Times New Roman" panose="02020603050405020304" pitchFamily="18" charset="0"/>
              <a:ea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An existing telephone or cable TV network line that uses </a:t>
            </a:r>
            <a:r>
              <a:rPr lang="en-IN" sz="2000" dirty="0" err="1">
                <a:solidFill>
                  <a:srgbClr val="212529"/>
                </a:solidFill>
                <a:latin typeface="Segoe UI" panose="020B0502040204020203" pitchFamily="34" charset="0"/>
                <a:ea typeface="Times New Roman" panose="02020603050405020304" pitchFamily="18" charset="0"/>
              </a:rPr>
              <a:t>analog</a:t>
            </a:r>
            <a:r>
              <a:rPr lang="en-IN" sz="2000" dirty="0">
                <a:solidFill>
                  <a:srgbClr val="212529"/>
                </a:solidFill>
                <a:latin typeface="Segoe UI" panose="020B0502040204020203" pitchFamily="34" charset="0"/>
                <a:ea typeface="Times New Roman" panose="02020603050405020304" pitchFamily="18" charset="0"/>
              </a:rPr>
              <a:t> signals (sound waves) for transportation. Instead of supporting Internet, these lines were primarily installed for their respective requirements</a:t>
            </a:r>
            <a:r>
              <a:rPr lang="en-IN" sz="2000" dirty="0" smtClean="0">
                <a:solidFill>
                  <a:srgbClr val="212529"/>
                </a:solidFill>
                <a:latin typeface="Segoe UI" panose="020B0502040204020203" pitchFamily="34" charset="0"/>
                <a:ea typeface="Times New Roman" panose="02020603050405020304" pitchFamily="18" charset="0"/>
              </a:rPr>
              <a:t>.</a:t>
            </a:r>
          </a:p>
          <a:p>
            <a:r>
              <a:rPr lang="en-IN" sz="2000" b="1" dirty="0"/>
              <a:t>Digital connection Line</a:t>
            </a:r>
            <a:endParaRPr lang="en-IN" sz="2000" dirty="0"/>
          </a:p>
          <a:p>
            <a:r>
              <a:rPr lang="en-IN" sz="2000" dirty="0"/>
              <a:t>A separate connection line between DTE and DCE. Since it is installed primarily for internet, it uses digital signals for data transportation.</a:t>
            </a:r>
          </a:p>
          <a:p>
            <a:r>
              <a:rPr lang="en-IN" sz="2000" dirty="0"/>
              <a:t>For Analog connection line we have to use Analog modem and for digital line we need to use Digital modem.</a:t>
            </a:r>
          </a:p>
          <a:p>
            <a:pPr algn="just"/>
            <a:endParaRPr lang="en-IN"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4164987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66" y="1284564"/>
            <a:ext cx="8761413" cy="706964"/>
          </a:xfrm>
        </p:spPr>
        <p:txBody>
          <a:bodyPr/>
          <a:lstStyle/>
          <a:p>
            <a:r>
              <a:rPr lang="en-IN" dirty="0" smtClean="0"/>
              <a:t/>
            </a:r>
            <a:br>
              <a:rPr lang="en-IN" dirty="0" smtClean="0"/>
            </a:br>
            <a:r>
              <a:rPr lang="en-IN" dirty="0" smtClean="0"/>
              <a:t>Modem and others</a:t>
            </a:r>
            <a:endParaRPr lang="en-IN" dirty="0"/>
          </a:p>
        </p:txBody>
      </p:sp>
      <p:sp>
        <p:nvSpPr>
          <p:cNvPr id="3" name="Rectangle 2"/>
          <p:cNvSpPr/>
          <p:nvPr/>
        </p:nvSpPr>
        <p:spPr>
          <a:xfrm>
            <a:off x="420624" y="2286000"/>
            <a:ext cx="11558016" cy="3619418"/>
          </a:xfrm>
          <a:prstGeom prst="rect">
            <a:avLst/>
          </a:prstGeom>
        </p:spPr>
        <p:txBody>
          <a:bodyPr wrap="square">
            <a:spAutoFit/>
          </a:bodyPr>
          <a:lstStyle/>
          <a:p>
            <a:r>
              <a:rPr lang="en-IN" sz="2400" b="1" dirty="0">
                <a:latin typeface="Segoe UI" panose="020B0502040204020203" pitchFamily="34" charset="0"/>
                <a:ea typeface="Times New Roman" panose="02020603050405020304" pitchFamily="18" charset="0"/>
              </a:rPr>
              <a:t>Analog Modem</a:t>
            </a:r>
            <a:endParaRPr lang="en-IN" sz="2400" b="1" dirty="0">
              <a:latin typeface="Times New Roman" panose="02020603050405020304" pitchFamily="18" charset="0"/>
              <a:ea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Analog modem converts Analog signal in digital signal and vice versa.</a:t>
            </a:r>
            <a:endParaRPr lang="en-IN" sz="2000" dirty="0">
              <a:latin typeface="Times New Roman" panose="02020603050405020304" pitchFamily="18" charset="0"/>
              <a:ea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There are two types of Analog modem; internal and external.</a:t>
            </a:r>
            <a:endParaRPr lang="en-IN" sz="2000" dirty="0">
              <a:latin typeface="Times New Roman" panose="02020603050405020304" pitchFamily="18" charset="0"/>
              <a:ea typeface="Times New Roman" panose="02020603050405020304" pitchFamily="18" charset="0"/>
            </a:endParaRPr>
          </a:p>
          <a:p>
            <a:pPr>
              <a:lnSpc>
                <a:spcPct val="107000"/>
              </a:lnSpc>
              <a:spcBef>
                <a:spcPts val="200"/>
              </a:spcBef>
            </a:pPr>
            <a:r>
              <a:rPr lang="en-IN"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Internal Modem</a:t>
            </a:r>
            <a:endParaRPr lang="en-IN"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Internal modem is available as interface card for desktop and as PCMCIA card for laptop. </a:t>
            </a:r>
            <a:endParaRPr lang="en-IN" sz="2000" dirty="0">
              <a:latin typeface="Times New Roman" panose="02020603050405020304" pitchFamily="18" charset="0"/>
              <a:ea typeface="Times New Roman" panose="02020603050405020304" pitchFamily="18" charset="0"/>
            </a:endParaRPr>
          </a:p>
          <a:p>
            <a:pPr>
              <a:lnSpc>
                <a:spcPct val="107000"/>
              </a:lnSpc>
              <a:spcBef>
                <a:spcPts val="200"/>
              </a:spcBef>
            </a:pPr>
            <a:r>
              <a:rPr lang="en-IN" b="1" dirty="0">
                <a:solidFill>
                  <a:srgbClr val="2E74B5"/>
                </a:solidFill>
                <a:latin typeface="Segoe UI" panose="020B0502040204020203" pitchFamily="34" charset="0"/>
                <a:ea typeface="Times New Roman" panose="02020603050405020304" pitchFamily="18" charset="0"/>
                <a:cs typeface="Times New Roman" panose="02020603050405020304" pitchFamily="18" charset="0"/>
              </a:rPr>
              <a:t>External Modem</a:t>
            </a:r>
            <a:endParaRPr lang="en-IN" b="1" i="1" dirty="0">
              <a:solidFill>
                <a:srgbClr val="2E74B5"/>
              </a:solidFill>
              <a:latin typeface="Calibri Light" panose="020F0302020204030204" pitchFamily="34" charset="0"/>
              <a:ea typeface="Times New Roman" panose="02020603050405020304" pitchFamily="18" charset="0"/>
              <a:cs typeface="Times New Roman" panose="02020603050405020304" pitchFamily="18" charset="0"/>
            </a:endParaRPr>
          </a:p>
          <a:p>
            <a:pPr algn="just"/>
            <a:r>
              <a:rPr lang="en-IN" sz="2000" dirty="0">
                <a:solidFill>
                  <a:srgbClr val="212529"/>
                </a:solidFill>
                <a:latin typeface="Segoe UI" panose="020B0502040204020203" pitchFamily="34" charset="0"/>
                <a:ea typeface="Times New Roman" panose="02020603050405020304" pitchFamily="18" charset="0"/>
              </a:rPr>
              <a:t>External modem is a separate device that has its own CPU and memory. </a:t>
            </a:r>
            <a:endParaRPr lang="en-IN" sz="2000" dirty="0">
              <a:latin typeface="Times New Roman" panose="02020603050405020304" pitchFamily="18" charset="0"/>
              <a:ea typeface="Times New Roman" panose="02020603050405020304" pitchFamily="18" charset="0"/>
            </a:endParaRPr>
          </a:p>
          <a:p>
            <a:r>
              <a:rPr lang="en-IN" sz="2400" b="1" dirty="0">
                <a:latin typeface="Segoe UI" panose="020B0502040204020203" pitchFamily="34" charset="0"/>
                <a:ea typeface="Times New Roman" panose="02020603050405020304" pitchFamily="18" charset="0"/>
              </a:rPr>
              <a:t>Digital Modem</a:t>
            </a:r>
            <a:endParaRPr lang="en-IN" sz="2400" b="1" dirty="0">
              <a:latin typeface="Times New Roman" panose="02020603050405020304" pitchFamily="18" charset="0"/>
              <a:ea typeface="Times New Roman" panose="02020603050405020304" pitchFamily="18" charset="0"/>
            </a:endParaRPr>
          </a:p>
          <a:p>
            <a:r>
              <a:rPr lang="en-IN" dirty="0">
                <a:solidFill>
                  <a:srgbClr val="212529"/>
                </a:solidFill>
                <a:latin typeface="Segoe UI" panose="020B0502040204020203" pitchFamily="34" charset="0"/>
                <a:ea typeface="Calibri" panose="020F0502020204030204" pitchFamily="34" charset="0"/>
              </a:rPr>
              <a:t>Instead of signal conversion, digital modem performs modulation known as line coding. Line coding is used to modulate the digital signal in such a way that they can be transmitted over the digital line. DSL, ADSL and ISDN modem are the examples of digital modem</a:t>
            </a:r>
            <a:endParaRPr lang="en-IN" dirty="0"/>
          </a:p>
        </p:txBody>
      </p:sp>
    </p:spTree>
    <p:extLst>
      <p:ext uri="{BB962C8B-B14F-4D97-AF65-F5344CB8AC3E}">
        <p14:creationId xmlns:p14="http://schemas.microsoft.com/office/powerpoint/2010/main" val="4649080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7913" y="1700784"/>
            <a:ext cx="1856232" cy="566928"/>
          </a:xfrm>
        </p:spPr>
        <p:txBody>
          <a:bodyPr/>
          <a:lstStyle/>
          <a:p>
            <a:r>
              <a:rPr lang="en-IN" dirty="0" smtClean="0"/>
              <a:t>Router</a:t>
            </a:r>
            <a:endParaRPr lang="en-IN" dirty="0"/>
          </a:p>
        </p:txBody>
      </p:sp>
      <p:sp>
        <p:nvSpPr>
          <p:cNvPr id="3" name="Rectangle 2"/>
          <p:cNvSpPr/>
          <p:nvPr/>
        </p:nvSpPr>
        <p:spPr>
          <a:xfrm>
            <a:off x="411480" y="2267712"/>
            <a:ext cx="11780520" cy="3990708"/>
          </a:xfrm>
          <a:prstGeom prst="rect">
            <a:avLst/>
          </a:prstGeom>
        </p:spPr>
        <p:txBody>
          <a:bodyPr wrap="square">
            <a:spAutoFit/>
          </a:bodyPr>
          <a:lstStyle/>
          <a:p>
            <a:pPr algn="just"/>
            <a:r>
              <a:rPr lang="en-IN" sz="2000" dirty="0">
                <a:solidFill>
                  <a:srgbClr val="212529"/>
                </a:solidFill>
                <a:latin typeface="Segoe UI" panose="020B0502040204020203" pitchFamily="34" charset="0"/>
                <a:ea typeface="Times New Roman" panose="02020603050405020304" pitchFamily="18" charset="0"/>
              </a:rPr>
              <a:t>Router is a layer three device which forwards data packet from one logical network segment to another. Router forwards packets on the bases of their destination address. These records are maintained in a database table known as routing table. Routing table can be built statically or dynamically.</a:t>
            </a:r>
            <a:endParaRPr lang="en-IN" sz="2000" dirty="0">
              <a:latin typeface="Times New Roman" panose="02020603050405020304" pitchFamily="18" charset="0"/>
              <a:ea typeface="Times New Roman" panose="02020603050405020304" pitchFamily="18" charset="0"/>
            </a:endParaRPr>
          </a:p>
          <a:p>
            <a:r>
              <a:rPr lang="en-IN" sz="2000" dirty="0">
                <a:solidFill>
                  <a:srgbClr val="212529"/>
                </a:solidFill>
                <a:latin typeface="Segoe UI" panose="020B0502040204020203" pitchFamily="34" charset="0"/>
                <a:ea typeface="Times New Roman" panose="02020603050405020304" pitchFamily="18" charset="0"/>
              </a:rPr>
              <a:t>Basically routers are used :-</a:t>
            </a:r>
            <a:endParaRPr lang="en-IN" sz="2000" dirty="0">
              <a:latin typeface="Times New Roman" panose="02020603050405020304" pitchFamily="18" charset="0"/>
              <a:ea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different network segments.</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different network protocols such as IP and IPX.</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several smaller networks into a large network (known as internetwork)</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break a large network in smaller networks (Known as subnet usually created to improve the performance or manageability)</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two different media types such as UTP and </a:t>
            </a:r>
            <a:r>
              <a:rPr lang="en-IN" dirty="0" err="1">
                <a:solidFill>
                  <a:srgbClr val="212529"/>
                </a:solidFill>
                <a:latin typeface="Segoe UI" panose="020B0502040204020203" pitchFamily="34" charset="0"/>
                <a:ea typeface="Calibri" panose="020F0502020204030204" pitchFamily="34" charset="0"/>
                <a:cs typeface="Times New Roman" panose="02020603050405020304" pitchFamily="18" charset="0"/>
              </a:rPr>
              <a:t>fiber</a:t>
            </a: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 optical.</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two different network architectures such as token ring and Ethernet.</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connect LAN network with Telco company’s office (Known as DTE device).</a:t>
            </a:r>
            <a:endParaRPr lang="en-IN"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en-IN" dirty="0">
                <a:solidFill>
                  <a:srgbClr val="212529"/>
                </a:solidFill>
                <a:latin typeface="Segoe UI" panose="020B0502040204020203" pitchFamily="34" charset="0"/>
                <a:ea typeface="Calibri" panose="020F0502020204030204" pitchFamily="34" charset="0"/>
                <a:cs typeface="Times New Roman" panose="02020603050405020304" pitchFamily="18" charset="0"/>
              </a:rPr>
              <a:t>To access DSL services (known as DSL Router).</a:t>
            </a:r>
            <a:endParaRPr lang="en-IN"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921093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87368" y="1435608"/>
            <a:ext cx="5828999" cy="704088"/>
          </a:xfrm>
        </p:spPr>
        <p:txBody>
          <a:bodyPr/>
          <a:lstStyle/>
          <a:p>
            <a:r>
              <a:rPr lang="en-IN" dirty="0" err="1" smtClean="0"/>
              <a:t>Brouter</a:t>
            </a:r>
            <a:endParaRPr lang="en-IN" dirty="0"/>
          </a:p>
        </p:txBody>
      </p:sp>
      <p:sp>
        <p:nvSpPr>
          <p:cNvPr id="3" name="Rectangle 2"/>
          <p:cNvSpPr/>
          <p:nvPr/>
        </p:nvSpPr>
        <p:spPr>
          <a:xfrm>
            <a:off x="1645920" y="2706624"/>
            <a:ext cx="7138893" cy="1323439"/>
          </a:xfrm>
          <a:prstGeom prst="rect">
            <a:avLst/>
          </a:prstGeom>
        </p:spPr>
        <p:txBody>
          <a:bodyPr wrap="square">
            <a:spAutoFit/>
          </a:bodyPr>
          <a:lstStyle/>
          <a:p>
            <a:pPr algn="just"/>
            <a:r>
              <a:rPr lang="en-IN" sz="4000" dirty="0" err="1">
                <a:solidFill>
                  <a:srgbClr val="212529"/>
                </a:solidFill>
                <a:latin typeface="Segoe UI" panose="020B0502040204020203" pitchFamily="34" charset="0"/>
                <a:ea typeface="Times New Roman" panose="02020603050405020304" pitchFamily="18" charset="0"/>
              </a:rPr>
              <a:t>Brouters</a:t>
            </a:r>
            <a:r>
              <a:rPr lang="en-IN" sz="4000" dirty="0">
                <a:solidFill>
                  <a:srgbClr val="212529"/>
                </a:solidFill>
                <a:latin typeface="Segoe UI" panose="020B0502040204020203" pitchFamily="34" charset="0"/>
                <a:ea typeface="Times New Roman" panose="02020603050405020304" pitchFamily="18" charset="0"/>
              </a:rPr>
              <a:t> are the combination of router and bridge. </a:t>
            </a:r>
            <a:endParaRPr lang="en-IN"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4328759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357</TotalTime>
  <Words>894</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Calibri Light</vt:lpstr>
      <vt:lpstr>Century Gothic</vt:lpstr>
      <vt:lpstr>Segoe UI</vt:lpstr>
      <vt:lpstr>Symbol</vt:lpstr>
      <vt:lpstr>Times New Roman</vt:lpstr>
      <vt:lpstr>Wingdings</vt:lpstr>
      <vt:lpstr>Wingdings 3</vt:lpstr>
      <vt:lpstr>Ion Boardroom</vt:lpstr>
      <vt:lpstr> Some common networking devices. </vt:lpstr>
      <vt:lpstr> Types of NICs </vt:lpstr>
      <vt:lpstr>HUB</vt:lpstr>
      <vt:lpstr>BRIDGE</vt:lpstr>
      <vt:lpstr>SWITCH</vt:lpstr>
      <vt:lpstr>MODEM and Connection Lines</vt:lpstr>
      <vt:lpstr> Modem and others</vt:lpstr>
      <vt:lpstr>Router</vt:lpstr>
      <vt:lpstr>Brouter</vt:lpstr>
      <vt:lpstr>Gateway</vt:lpstr>
      <vt:lpstr>Proxy</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Windows User</cp:lastModifiedBy>
  <cp:revision>96</cp:revision>
  <dcterms:created xsi:type="dcterms:W3CDTF">2018-04-07T10:23:28Z</dcterms:created>
  <dcterms:modified xsi:type="dcterms:W3CDTF">2018-04-12T06:40:59Z</dcterms:modified>
</cp:coreProperties>
</file>