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75" r:id="rId3"/>
    <p:sldId id="258" r:id="rId4"/>
    <p:sldId id="276" r:id="rId5"/>
    <p:sldId id="259" r:id="rId6"/>
    <p:sldId id="260" r:id="rId7"/>
    <p:sldId id="261" r:id="rId8"/>
    <p:sldId id="277" r:id="rId9"/>
    <p:sldId id="262" r:id="rId10"/>
    <p:sldId id="263" r:id="rId11"/>
    <p:sldId id="278" r:id="rId12"/>
    <p:sldId id="264" r:id="rId13"/>
    <p:sldId id="27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103" autoAdjust="0"/>
  </p:normalViewPr>
  <p:slideViewPr>
    <p:cSldViewPr snapToGrid="0">
      <p:cViewPr varScale="1">
        <p:scale>
          <a:sx n="70" d="100"/>
          <a:sy n="70" d="100"/>
        </p:scale>
        <p:origin x="536"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4/12/2018</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pPr/>
              <a:t>4/12/2018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pPr/>
              <a:t>4/12/2018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pPr/>
              <a:t>4/12/2018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pPr/>
              <a:t>4/12/2018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pPr/>
              <a:t>4/12/2018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pPr/>
              <a:t>4/12/2018</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pPr/>
              <a:t>4/12/2018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pPr/>
              <a:t>4/12/2018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pPr/>
              <a:t>4/12/2018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pPr/>
              <a:t>4/12/2018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pPr/>
              <a:t>4/12/2018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pPr/>
              <a:t>4/12/2018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pPr/>
              <a:t>4/12/2018</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pPr/>
              <a:t>4/12/2018</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pPr/>
              <a:t>4/12/2018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pPr/>
              <a:t>4/12/2018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pPr/>
              <a:t>4/12/2018</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8890" y="1229700"/>
            <a:ext cx="8761413" cy="706964"/>
          </a:xfrm>
        </p:spPr>
        <p:txBody>
          <a:bodyPr/>
          <a:lstStyle/>
          <a:p>
            <a:r>
              <a:rPr lang="en-US" b="1" dirty="0" smtClean="0"/>
              <a:t/>
            </a:r>
            <a:br>
              <a:rPr lang="en-US" b="1" dirty="0" smtClean="0"/>
            </a:br>
            <a:r>
              <a:rPr lang="en-US" b="1" dirty="0" smtClean="0"/>
              <a:t>COMPUTER NETWORKING</a:t>
            </a:r>
            <a:endParaRPr lang="en-US" b="1" dirty="0"/>
          </a:p>
        </p:txBody>
      </p:sp>
      <p:sp>
        <p:nvSpPr>
          <p:cNvPr id="3" name="TextBox 2"/>
          <p:cNvSpPr txBox="1"/>
          <p:nvPr/>
        </p:nvSpPr>
        <p:spPr>
          <a:xfrm>
            <a:off x="356616" y="2304289"/>
            <a:ext cx="11576304" cy="4401205"/>
          </a:xfrm>
          <a:prstGeom prst="rect">
            <a:avLst/>
          </a:prstGeom>
          <a:noFill/>
        </p:spPr>
        <p:txBody>
          <a:bodyPr wrap="square" rtlCol="0">
            <a:spAutoFit/>
          </a:bodyPr>
          <a:lstStyle/>
          <a:p>
            <a:r>
              <a:rPr lang="en-IN" sz="2800" dirty="0"/>
              <a:t>Networking is nothing but a process of connecting two or more computers for sharing file, documents, email and resources such as printer, internet and disk storage.</a:t>
            </a:r>
          </a:p>
          <a:p>
            <a:r>
              <a:rPr lang="en-IN" sz="2800" dirty="0"/>
              <a:t>Networking has single purpose and that is sharing. Computer networking is not a new concept. It has used to look like abacuses. At that time networking was used to share abacus answer with others. Over the time abacuses became computers and networking became more sophisticated. To achieve this goal networks now we use electrical cables, fibre optic cables, and wireless radio signals.</a:t>
            </a:r>
          </a:p>
        </p:txBody>
      </p:sp>
    </p:spTree>
    <p:extLst>
      <p:ext uri="{BB962C8B-B14F-4D97-AF65-F5344CB8AC3E}">
        <p14:creationId xmlns:p14="http://schemas.microsoft.com/office/powerpoint/2010/main" val="31228448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7248" y="1517904"/>
            <a:ext cx="7584647" cy="555920"/>
          </a:xfrm>
        </p:spPr>
        <p:txBody>
          <a:bodyPr/>
          <a:lstStyle/>
          <a:p>
            <a:r>
              <a:rPr lang="en-US" b="1" dirty="0" smtClean="0"/>
              <a:t>Application sharing</a:t>
            </a:r>
            <a:endParaRPr lang="en-US" b="1" dirty="0"/>
          </a:p>
        </p:txBody>
      </p:sp>
      <p:sp>
        <p:nvSpPr>
          <p:cNvPr id="3" name="TextBox 2"/>
          <p:cNvSpPr txBox="1"/>
          <p:nvPr/>
        </p:nvSpPr>
        <p:spPr>
          <a:xfrm>
            <a:off x="91440" y="2203704"/>
            <a:ext cx="11557680" cy="3416320"/>
          </a:xfrm>
          <a:prstGeom prst="rect">
            <a:avLst/>
          </a:prstGeom>
          <a:noFill/>
        </p:spPr>
        <p:txBody>
          <a:bodyPr wrap="square" rtlCol="0">
            <a:spAutoFit/>
          </a:bodyPr>
          <a:lstStyle/>
          <a:p>
            <a:r>
              <a:rPr lang="en-IN" sz="2400" dirty="0"/>
              <a:t>Application sharing is the most common in companies. Companies may have business application that needs to be update by several users. Sharing make it possible. It allows several users to work together on a single application.</a:t>
            </a:r>
          </a:p>
          <a:p>
            <a:r>
              <a:rPr lang="en-IN" sz="2400" dirty="0"/>
              <a:t>Workgroup and Home group both terms are used to define a group of computers those are set to share the resources. Workgroup and Home group both terms are used synonymously in networking but they have some differences based on how computers and other resources are managed in the group.</a:t>
            </a:r>
          </a:p>
        </p:txBody>
      </p:sp>
    </p:spTree>
    <p:extLst>
      <p:ext uri="{BB962C8B-B14F-4D97-AF65-F5344CB8AC3E}">
        <p14:creationId xmlns:p14="http://schemas.microsoft.com/office/powerpoint/2010/main" val="6613067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91117" y="2186854"/>
            <a:ext cx="11217498" cy="4154984"/>
          </a:xfrm>
          <a:prstGeom prst="rect">
            <a:avLst/>
          </a:prstGeom>
          <a:noFill/>
        </p:spPr>
        <p:txBody>
          <a:bodyPr wrap="square" rtlCol="0">
            <a:spAutoFit/>
          </a:bodyPr>
          <a:lstStyle/>
          <a:p>
            <a:pPr lvl="0"/>
            <a:r>
              <a:rPr lang="en-IN" sz="2400" dirty="0"/>
              <a:t>In workgroup all computers have equal rights.</a:t>
            </a:r>
          </a:p>
          <a:p>
            <a:pPr lvl="0"/>
            <a:r>
              <a:rPr lang="en-IN" sz="2400" dirty="0"/>
              <a:t>Workgroup cannot be password protected.</a:t>
            </a:r>
          </a:p>
          <a:p>
            <a:pPr lvl="0"/>
            <a:r>
              <a:rPr lang="en-IN" sz="2400" dirty="0"/>
              <a:t>Workgroup has a limit of twenty computers.</a:t>
            </a:r>
          </a:p>
          <a:p>
            <a:pPr lvl="0"/>
            <a:r>
              <a:rPr lang="en-IN" sz="2400" dirty="0"/>
              <a:t>In workgroup all computers must be on same local network.</a:t>
            </a:r>
          </a:p>
          <a:p>
            <a:pPr lvl="0"/>
            <a:r>
              <a:rPr lang="en-IN" sz="2400" dirty="0"/>
              <a:t>Workgroup works on all windows version.</a:t>
            </a:r>
          </a:p>
          <a:p>
            <a:pPr lvl="0"/>
            <a:r>
              <a:rPr lang="en-IN" sz="2400" dirty="0"/>
              <a:t>Workgroup works on both IP versions: IPv4 and IPv6.</a:t>
            </a:r>
          </a:p>
          <a:p>
            <a:pPr lvl="0"/>
            <a:r>
              <a:rPr lang="en-IN" sz="2400" dirty="0"/>
              <a:t>In workgroup every computer requires same workgroup name.</a:t>
            </a:r>
          </a:p>
          <a:p>
            <a:pPr lvl="0"/>
            <a:r>
              <a:rPr lang="en-IN" sz="2400" dirty="0"/>
              <a:t>Workgroup needs technical knowledge to setup.</a:t>
            </a:r>
          </a:p>
          <a:p>
            <a:pPr lvl="0"/>
            <a:r>
              <a:rPr lang="en-IN" sz="2400" dirty="0"/>
              <a:t>Workgroup requires security and sharing permissions to be set.</a:t>
            </a:r>
          </a:p>
          <a:p>
            <a:pPr lvl="0"/>
            <a:r>
              <a:rPr lang="en-IN" sz="2400" dirty="0"/>
              <a:t>To use a workgroup computer you need to have a user account on that computer.</a:t>
            </a:r>
          </a:p>
        </p:txBody>
      </p:sp>
      <p:sp>
        <p:nvSpPr>
          <p:cNvPr id="4" name="Title 3"/>
          <p:cNvSpPr>
            <a:spLocks noGrp="1"/>
          </p:cNvSpPr>
          <p:nvPr>
            <p:ph type="title"/>
          </p:nvPr>
        </p:nvSpPr>
        <p:spPr>
          <a:xfrm>
            <a:off x="1243584" y="1005840"/>
            <a:ext cx="9393257" cy="1088136"/>
          </a:xfrm>
        </p:spPr>
        <p:txBody>
          <a:bodyPr/>
          <a:lstStyle/>
          <a:p>
            <a:r>
              <a:rPr lang="en-IN" sz="2400" b="1" dirty="0" smtClean="0"/>
              <a:t/>
            </a:r>
            <a:br>
              <a:rPr lang="en-IN" sz="2400" b="1" dirty="0" smtClean="0"/>
            </a:br>
            <a:r>
              <a:rPr lang="en-IN" sz="2400" b="1" dirty="0" smtClean="0"/>
              <a:t>Difference </a:t>
            </a:r>
            <a:r>
              <a:rPr lang="en-IN" sz="2400" b="1" dirty="0"/>
              <a:t>between Workgroup and Home </a:t>
            </a:r>
            <a:r>
              <a:rPr lang="en-IN" sz="2400" b="1" dirty="0" err="1" smtClean="0"/>
              <a:t>GroupWorkgroup</a:t>
            </a:r>
            <a:r>
              <a:rPr lang="en-IN" sz="2400" b="1" dirty="0"/>
              <a:t/>
            </a:r>
            <a:br>
              <a:rPr lang="en-IN" sz="2400" b="1" dirty="0"/>
            </a:br>
            <a:endParaRPr lang="en-IN" sz="2400" dirty="0"/>
          </a:p>
        </p:txBody>
      </p:sp>
    </p:spTree>
    <p:extLst>
      <p:ext uri="{BB962C8B-B14F-4D97-AF65-F5344CB8AC3E}">
        <p14:creationId xmlns:p14="http://schemas.microsoft.com/office/powerpoint/2010/main" val="6613067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6200" y="1371600"/>
            <a:ext cx="6030167" cy="877824"/>
          </a:xfrm>
        </p:spPr>
        <p:txBody>
          <a:bodyPr/>
          <a:lstStyle/>
          <a:p>
            <a:r>
              <a:rPr lang="en-US" b="1" dirty="0" smtClean="0"/>
              <a:t>Home group</a:t>
            </a:r>
            <a:endParaRPr lang="en-US" b="1" dirty="0"/>
          </a:p>
        </p:txBody>
      </p:sp>
      <p:sp>
        <p:nvSpPr>
          <p:cNvPr id="8" name="TextBox 7"/>
          <p:cNvSpPr txBox="1"/>
          <p:nvPr/>
        </p:nvSpPr>
        <p:spPr>
          <a:xfrm>
            <a:off x="786384" y="2148840"/>
            <a:ext cx="11713463" cy="4493538"/>
          </a:xfrm>
          <a:prstGeom prst="rect">
            <a:avLst/>
          </a:prstGeom>
          <a:noFill/>
        </p:spPr>
        <p:txBody>
          <a:bodyPr wrap="square" rtlCol="0">
            <a:spAutoFit/>
          </a:bodyPr>
          <a:lstStyle/>
          <a:p>
            <a:pPr lvl="0"/>
            <a:r>
              <a:rPr lang="en-IN" sz="2600" dirty="0"/>
              <a:t>Home group does not have a limit of computers.</a:t>
            </a:r>
          </a:p>
          <a:p>
            <a:pPr lvl="0"/>
            <a:r>
              <a:rPr lang="en-IN" sz="2600" dirty="0"/>
              <a:t>You can join as much computers as you want.</a:t>
            </a:r>
          </a:p>
          <a:p>
            <a:pPr lvl="0"/>
            <a:r>
              <a:rPr lang="en-IN" sz="2600" dirty="0"/>
              <a:t>Home group can be password protected.</a:t>
            </a:r>
          </a:p>
          <a:p>
            <a:pPr lvl="0"/>
            <a:r>
              <a:rPr lang="en-IN" sz="2600" dirty="0"/>
              <a:t>Home group is easy to setup. All sharing options are enabled automatically.</a:t>
            </a:r>
          </a:p>
          <a:p>
            <a:pPr lvl="0"/>
            <a:r>
              <a:rPr lang="en-IN" sz="2600" dirty="0"/>
              <a:t>Home group requires IPv6 to work.</a:t>
            </a:r>
          </a:p>
          <a:p>
            <a:pPr lvl="0"/>
            <a:r>
              <a:rPr lang="en-IN" sz="2600" dirty="0"/>
              <a:t>Home group can be span over the subnet.</a:t>
            </a:r>
          </a:p>
          <a:p>
            <a:pPr lvl="0"/>
            <a:r>
              <a:rPr lang="en-IN" sz="2600" dirty="0"/>
              <a:t>Home group requires window7 or higher version</a:t>
            </a:r>
            <a:r>
              <a:rPr lang="en-IN" sz="2600" dirty="0" smtClean="0"/>
              <a:t>.</a:t>
            </a:r>
          </a:p>
          <a:p>
            <a:r>
              <a:rPr lang="en-IN" sz="2600" dirty="0"/>
              <a:t>A computer network is basically a group of multiple networking devices connected together for data sharing. Collectively networking devices have single purpose “</a:t>
            </a:r>
            <a:r>
              <a:rPr lang="en-IN" sz="2600" i="1" dirty="0"/>
              <a:t>securely transfer data as fast as they can</a:t>
            </a:r>
            <a:r>
              <a:rPr lang="en-IN" sz="2600" dirty="0" smtClean="0"/>
              <a:t>”.</a:t>
            </a:r>
            <a:endParaRPr lang="en-IN" sz="2600" dirty="0"/>
          </a:p>
        </p:txBody>
      </p:sp>
    </p:spTree>
    <p:extLst>
      <p:ext uri="{BB962C8B-B14F-4D97-AF65-F5344CB8AC3E}">
        <p14:creationId xmlns:p14="http://schemas.microsoft.com/office/powerpoint/2010/main" val="18758638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50" y="3492016"/>
            <a:ext cx="8761413" cy="706964"/>
          </a:xfrm>
        </p:spPr>
        <p:txBody>
          <a:bodyPr/>
          <a:lstStyle/>
          <a:p>
            <a:pPr algn="ctr"/>
            <a:r>
              <a:rPr lang="en-IN" b="1" dirty="0" smtClean="0">
                <a:solidFill>
                  <a:schemeClr val="tx1"/>
                </a:solidFill>
              </a:rPr>
              <a:t>THANK YOU</a:t>
            </a:r>
            <a:endParaRPr lang="en-IN" b="1" dirty="0">
              <a:solidFill>
                <a:schemeClr val="tx1"/>
              </a:solidFill>
            </a:endParaRPr>
          </a:p>
        </p:txBody>
      </p:sp>
    </p:spTree>
    <p:extLst>
      <p:ext uri="{BB962C8B-B14F-4D97-AF65-F5344CB8AC3E}">
        <p14:creationId xmlns:p14="http://schemas.microsoft.com/office/powerpoint/2010/main" val="41291831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289304"/>
            <a:ext cx="8544767" cy="391328"/>
          </a:xfrm>
        </p:spPr>
        <p:txBody>
          <a:bodyPr/>
          <a:lstStyle/>
          <a:p>
            <a:r>
              <a:rPr lang="en-US" b="1" dirty="0"/>
              <a:t>COMPUTER </a:t>
            </a:r>
            <a:r>
              <a:rPr lang="en-US" b="1" dirty="0" smtClean="0"/>
              <a:t>NETWORKING CONTD……</a:t>
            </a:r>
            <a:endParaRPr lang="en-US" b="1" dirty="0"/>
          </a:p>
        </p:txBody>
      </p:sp>
      <p:sp>
        <p:nvSpPr>
          <p:cNvPr id="3" name="TextBox 2"/>
          <p:cNvSpPr txBox="1"/>
          <p:nvPr/>
        </p:nvSpPr>
        <p:spPr>
          <a:xfrm>
            <a:off x="722375" y="2340864"/>
            <a:ext cx="11244771" cy="3963377"/>
          </a:xfrm>
          <a:prstGeom prst="rect">
            <a:avLst/>
          </a:prstGeom>
          <a:noFill/>
        </p:spPr>
        <p:txBody>
          <a:bodyPr wrap="square" rtlCol="0">
            <a:spAutoFit/>
          </a:bodyPr>
          <a:lstStyle/>
          <a:p>
            <a:r>
              <a:rPr lang="en-IN" sz="2800" dirty="0"/>
              <a:t>A complex network may have thousands of computers connected via different communication links. For example Internet that is the largest computer network ever created by mankind.</a:t>
            </a:r>
          </a:p>
          <a:p>
            <a:r>
              <a:rPr lang="en-IN" sz="2800" dirty="0"/>
              <a:t>Internet interconnects thousands of millions of computing devices including PCs, Laptops, Workstations, Server, Smartphones, tablets, TVs, Webcams, Environmental devices. In Networking all these devices are known as Hosts or End system or End devices.</a:t>
            </a:r>
          </a:p>
        </p:txBody>
      </p:sp>
    </p:spTree>
    <p:extLst>
      <p:ext uri="{BB962C8B-B14F-4D97-AF65-F5344CB8AC3E}">
        <p14:creationId xmlns:p14="http://schemas.microsoft.com/office/powerpoint/2010/main" val="31228448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4082" y="1382488"/>
            <a:ext cx="8761413" cy="584268"/>
          </a:xfrm>
        </p:spPr>
        <p:txBody>
          <a:bodyPr/>
          <a:lstStyle/>
          <a:p>
            <a:r>
              <a:rPr lang="en-US" b="1" dirty="0"/>
              <a:t>COMPUTER NETWORKING CONTD</a:t>
            </a:r>
          </a:p>
        </p:txBody>
      </p:sp>
      <p:sp>
        <p:nvSpPr>
          <p:cNvPr id="3" name="TextBox 2"/>
          <p:cNvSpPr txBox="1"/>
          <p:nvPr/>
        </p:nvSpPr>
        <p:spPr>
          <a:xfrm>
            <a:off x="560332" y="2253621"/>
            <a:ext cx="11432962" cy="2677656"/>
          </a:xfrm>
          <a:prstGeom prst="rect">
            <a:avLst/>
          </a:prstGeom>
          <a:noFill/>
        </p:spPr>
        <p:txBody>
          <a:bodyPr wrap="square" rtlCol="0">
            <a:spAutoFit/>
          </a:bodyPr>
          <a:lstStyle/>
          <a:p>
            <a:r>
              <a:rPr lang="en-IN" sz="2800" dirty="0"/>
              <a:t>Computer networks use communication links to connection end devices with each other's. When a computer has data for another computer in network it initiates a session for transmission. During this process both computers finalized the rules of transmission such as speed of transmission, size of data file, security measurement of transmission, flow control etc. </a:t>
            </a:r>
          </a:p>
        </p:txBody>
      </p:sp>
    </p:spTree>
    <p:extLst>
      <p:ext uri="{BB962C8B-B14F-4D97-AF65-F5344CB8AC3E}">
        <p14:creationId xmlns:p14="http://schemas.microsoft.com/office/powerpoint/2010/main" val="2966901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8808" y="1426464"/>
            <a:ext cx="7913831" cy="722376"/>
          </a:xfrm>
        </p:spPr>
        <p:txBody>
          <a:bodyPr/>
          <a:lstStyle/>
          <a:p>
            <a:r>
              <a:rPr lang="en-US" b="1" dirty="0" smtClean="0"/>
              <a:t>PROTOCOLS</a:t>
            </a:r>
            <a:endParaRPr lang="en-US" b="1" dirty="0"/>
          </a:p>
        </p:txBody>
      </p:sp>
      <p:sp>
        <p:nvSpPr>
          <p:cNvPr id="3" name="TextBox 2"/>
          <p:cNvSpPr txBox="1"/>
          <p:nvPr/>
        </p:nvSpPr>
        <p:spPr>
          <a:xfrm>
            <a:off x="146304" y="2231136"/>
            <a:ext cx="11624986" cy="5047536"/>
          </a:xfrm>
          <a:prstGeom prst="rect">
            <a:avLst/>
          </a:prstGeom>
          <a:noFill/>
        </p:spPr>
        <p:txBody>
          <a:bodyPr wrap="square" rtlCol="0">
            <a:spAutoFit/>
          </a:bodyPr>
          <a:lstStyle/>
          <a:p>
            <a:r>
              <a:rPr lang="en-IN" sz="2800" smtClean="0"/>
              <a:t>The rules </a:t>
            </a:r>
            <a:r>
              <a:rPr lang="en-IN" sz="2800" dirty="0"/>
              <a:t>and regulations to transmit data.  Protocols control the entire data transmission through the network. Protocols are defined in various network models such as TCP/IP Layer model, OSI Layer model.</a:t>
            </a:r>
          </a:p>
          <a:p>
            <a:r>
              <a:rPr lang="en-IN" sz="2800" dirty="0"/>
              <a:t>During the data transmission sender computer break the data file in small pieces. These pieces are called segment. Each segment properly wrapped with network information. Resulting segments are known as </a:t>
            </a:r>
            <a:r>
              <a:rPr lang="en-IN" sz="2800" b="1" dirty="0"/>
              <a:t>packets</a:t>
            </a:r>
            <a:r>
              <a:rPr lang="en-IN" sz="2800" dirty="0"/>
              <a:t>. </a:t>
            </a:r>
          </a:p>
          <a:p>
            <a:r>
              <a:rPr lang="en-IN" sz="2800" dirty="0"/>
              <a:t>Packets are sent to the destination computer through the network, where they are reassembled into the original data.</a:t>
            </a:r>
          </a:p>
          <a:p>
            <a:pPr>
              <a:lnSpc>
                <a:spcPct val="150000"/>
              </a:lnSpc>
            </a:pPr>
            <a:endParaRPr lang="en-US" sz="2800" dirty="0"/>
          </a:p>
        </p:txBody>
      </p:sp>
    </p:spTree>
    <p:extLst>
      <p:ext uri="{BB962C8B-B14F-4D97-AF65-F5344CB8AC3E}">
        <p14:creationId xmlns:p14="http://schemas.microsoft.com/office/powerpoint/2010/main" val="29669012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0592" y="1197864"/>
            <a:ext cx="7465775" cy="962982"/>
          </a:xfrm>
        </p:spPr>
        <p:txBody>
          <a:bodyPr/>
          <a:lstStyle/>
          <a:p>
            <a:r>
              <a:rPr lang="en-IN" b="1" dirty="0"/>
              <a:t>Requirement of Networking</a:t>
            </a:r>
            <a:endParaRPr lang="en-IN" dirty="0"/>
          </a:p>
        </p:txBody>
      </p:sp>
      <p:sp>
        <p:nvSpPr>
          <p:cNvPr id="5" name="Rectangle 4"/>
          <p:cNvSpPr/>
          <p:nvPr/>
        </p:nvSpPr>
        <p:spPr>
          <a:xfrm>
            <a:off x="402336" y="2160846"/>
            <a:ext cx="11173968" cy="3888629"/>
          </a:xfrm>
          <a:prstGeom prst="rect">
            <a:avLst/>
          </a:prstGeom>
        </p:spPr>
        <p:txBody>
          <a:bodyPr wrap="square">
            <a:spAutoFit/>
          </a:bodyPr>
          <a:lstStyle/>
          <a:p>
            <a:pPr algn="just"/>
            <a:r>
              <a:rPr lang="en-IN" sz="2400" dirty="0">
                <a:solidFill>
                  <a:srgbClr val="212529"/>
                </a:solidFill>
                <a:latin typeface="Segoe UI" panose="020B0502040204020203" pitchFamily="34" charset="0"/>
                <a:ea typeface="Times New Roman" panose="02020603050405020304" pitchFamily="18" charset="0"/>
              </a:rPr>
              <a:t>Every network requires specialized hardware and software to make them work. Following are the essential components for network:</a:t>
            </a:r>
            <a:endParaRPr lang="en-IN" sz="2400" dirty="0">
              <a:latin typeface="Times New Roman" panose="02020603050405020304" pitchFamily="18" charset="0"/>
              <a:ea typeface="Times New Roman" panose="02020603050405020304" pitchFamily="18" charset="0"/>
            </a:endParaRPr>
          </a:p>
          <a:p>
            <a:pPr>
              <a:lnSpc>
                <a:spcPct val="107000"/>
              </a:lnSpc>
              <a:spcBef>
                <a:spcPts val="200"/>
              </a:spcBef>
            </a:pPr>
            <a:r>
              <a:rPr lang="en-IN" sz="2400" b="1" dirty="0">
                <a:solidFill>
                  <a:srgbClr val="2E74B5"/>
                </a:solidFill>
                <a:latin typeface="Segoe UI" panose="020B0502040204020203" pitchFamily="34" charset="0"/>
                <a:ea typeface="Times New Roman" panose="02020603050405020304" pitchFamily="18" charset="0"/>
                <a:cs typeface="Times New Roman" panose="02020603050405020304" pitchFamily="18" charset="0"/>
              </a:rPr>
              <a:t>Client computers</a:t>
            </a:r>
            <a:endParaRPr lang="en-IN" sz="2400" b="1" i="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r>
              <a:rPr lang="en-IN" sz="2400" dirty="0">
                <a:solidFill>
                  <a:srgbClr val="212529"/>
                </a:solidFill>
                <a:latin typeface="Segoe UI" panose="020B0502040204020203" pitchFamily="34" charset="0"/>
                <a:ea typeface="Times New Roman" panose="02020603050405020304" pitchFamily="18" charset="0"/>
              </a:rPr>
              <a:t>End devices that users use to access the shared resources. Usually they run desktop version of OS such as Window 10, Window 7, and Window XP. Client computers are also known as </a:t>
            </a:r>
            <a:r>
              <a:rPr lang="en-IN" sz="2400" b="1" dirty="0">
                <a:latin typeface="Segoe UI" panose="020B0502040204020203" pitchFamily="34" charset="0"/>
                <a:ea typeface="Times New Roman" panose="02020603050405020304" pitchFamily="18" charset="0"/>
              </a:rPr>
              <a:t>workstations</a:t>
            </a:r>
            <a:r>
              <a:rPr lang="en-IN" sz="2400" dirty="0">
                <a:solidFill>
                  <a:srgbClr val="212529"/>
                </a:solidFill>
                <a:latin typeface="Segoe UI" panose="020B0502040204020203" pitchFamily="34" charset="0"/>
                <a:ea typeface="Times New Roman" panose="02020603050405020304" pitchFamily="18" charset="0"/>
              </a:rPr>
              <a:t>.</a:t>
            </a:r>
            <a:endParaRPr lang="en-IN" sz="2400" dirty="0">
              <a:latin typeface="Times New Roman" panose="02020603050405020304" pitchFamily="18" charset="0"/>
              <a:ea typeface="Times New Roman" panose="02020603050405020304" pitchFamily="18" charset="0"/>
            </a:endParaRPr>
          </a:p>
          <a:p>
            <a:pPr>
              <a:lnSpc>
                <a:spcPct val="107000"/>
              </a:lnSpc>
              <a:spcBef>
                <a:spcPts val="200"/>
              </a:spcBef>
            </a:pPr>
            <a:r>
              <a:rPr lang="en-IN" sz="2400" b="1" dirty="0">
                <a:solidFill>
                  <a:srgbClr val="2E74B5"/>
                </a:solidFill>
                <a:latin typeface="Segoe UI" panose="020B0502040204020203" pitchFamily="34" charset="0"/>
                <a:ea typeface="Times New Roman" panose="02020603050405020304" pitchFamily="18" charset="0"/>
                <a:cs typeface="Times New Roman" panose="02020603050405020304" pitchFamily="18" charset="0"/>
              </a:rPr>
              <a:t>Server computers</a:t>
            </a:r>
            <a:endParaRPr lang="en-IN" sz="2400" b="1" i="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r>
              <a:rPr lang="en-IN" sz="2400" dirty="0">
                <a:solidFill>
                  <a:srgbClr val="212529"/>
                </a:solidFill>
                <a:latin typeface="Segoe UI" panose="020B0502040204020203" pitchFamily="34" charset="0"/>
                <a:ea typeface="Times New Roman" panose="02020603050405020304" pitchFamily="18" charset="0"/>
              </a:rPr>
              <a:t>Computers that provide shared resources. Usually they run sever version of OS such as Window Server 8 or 2003, Linux and NetWare. Server computers run many specialized services to control the shared resources.</a:t>
            </a:r>
            <a:endParaRPr lang="en-IN"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28005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8538" y="1385148"/>
            <a:ext cx="8761413" cy="706964"/>
          </a:xfrm>
        </p:spPr>
        <p:txBody>
          <a:bodyPr/>
          <a:lstStyle/>
          <a:p>
            <a:r>
              <a:rPr lang="en-IN" b="1" dirty="0"/>
              <a:t>Network interface card</a:t>
            </a:r>
            <a:endParaRPr lang="en-IN" b="1" i="1" dirty="0"/>
          </a:p>
        </p:txBody>
      </p:sp>
      <p:sp>
        <p:nvSpPr>
          <p:cNvPr id="3" name="TextBox 2"/>
          <p:cNvSpPr txBox="1"/>
          <p:nvPr/>
        </p:nvSpPr>
        <p:spPr>
          <a:xfrm>
            <a:off x="588065" y="2386286"/>
            <a:ext cx="11812248" cy="3046988"/>
          </a:xfrm>
          <a:prstGeom prst="rect">
            <a:avLst/>
          </a:prstGeom>
          <a:noFill/>
        </p:spPr>
        <p:txBody>
          <a:bodyPr wrap="square" rtlCol="0">
            <a:spAutoFit/>
          </a:bodyPr>
          <a:lstStyle/>
          <a:p>
            <a:r>
              <a:rPr lang="en-IN" sz="3200" dirty="0"/>
              <a:t>NIC is an interface that enables the computer to communicate over the network. Every computer must have a NIC in order to connect with the network. In earlier time it was a separate card and need to be installed on motherboard. All modern computers have it as the integral part of motherboard</a:t>
            </a:r>
            <a:r>
              <a:rPr lang="en-IN" sz="3200" dirty="0" smtClean="0"/>
              <a:t>.</a:t>
            </a:r>
            <a:endParaRPr lang="en-IN" sz="3200" dirty="0"/>
          </a:p>
        </p:txBody>
      </p:sp>
    </p:spTree>
    <p:extLst>
      <p:ext uri="{BB962C8B-B14F-4D97-AF65-F5344CB8AC3E}">
        <p14:creationId xmlns:p14="http://schemas.microsoft.com/office/powerpoint/2010/main" val="15722011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45536" y="1335024"/>
            <a:ext cx="6770831" cy="923544"/>
          </a:xfrm>
        </p:spPr>
        <p:txBody>
          <a:bodyPr/>
          <a:lstStyle/>
          <a:p>
            <a:r>
              <a:rPr lang="en-IN" b="1" dirty="0"/>
              <a:t>Communication links</a:t>
            </a:r>
            <a:endParaRPr lang="en-IN" b="1" i="1" dirty="0"/>
          </a:p>
        </p:txBody>
      </p:sp>
      <p:sp>
        <p:nvSpPr>
          <p:cNvPr id="3" name="TextBox 2"/>
          <p:cNvSpPr txBox="1"/>
          <p:nvPr/>
        </p:nvSpPr>
        <p:spPr>
          <a:xfrm>
            <a:off x="420624" y="2285095"/>
            <a:ext cx="11311128" cy="4154984"/>
          </a:xfrm>
          <a:prstGeom prst="rect">
            <a:avLst/>
          </a:prstGeom>
          <a:noFill/>
        </p:spPr>
        <p:txBody>
          <a:bodyPr wrap="square" rtlCol="0">
            <a:spAutoFit/>
          </a:bodyPr>
          <a:lstStyle/>
          <a:p>
            <a:r>
              <a:rPr lang="en-IN" sz="2400" dirty="0" smtClean="0"/>
              <a:t>Communication </a:t>
            </a:r>
            <a:r>
              <a:rPr lang="en-IN" sz="2400" dirty="0"/>
              <a:t>links are physical media. Every computer network needs some sort of media to transmit the data</a:t>
            </a:r>
            <a:r>
              <a:rPr lang="en-IN" sz="2400" dirty="0" smtClean="0"/>
              <a:t>.</a:t>
            </a:r>
          </a:p>
          <a:p>
            <a:r>
              <a:rPr lang="en-IN" sz="2400" b="1" dirty="0"/>
              <a:t>Switches</a:t>
            </a:r>
            <a:endParaRPr lang="en-IN" sz="2400" b="1" i="1" dirty="0"/>
          </a:p>
          <a:p>
            <a:r>
              <a:rPr lang="en-IN" sz="2400" dirty="0"/>
              <a:t>The media to connect more than two computers in network, we cannot connect them directly. We need a mediator device that allows us to connect all computers together. Switches do this job happily. Each switch contains a certain number of ports. We can use an eight port switch to connect eight computers.</a:t>
            </a:r>
          </a:p>
          <a:p>
            <a:r>
              <a:rPr lang="en-IN" sz="2400" b="1" dirty="0"/>
              <a:t>Routers</a:t>
            </a:r>
            <a:endParaRPr lang="en-IN" sz="2400" b="1" i="1" dirty="0"/>
          </a:p>
          <a:p>
            <a:r>
              <a:rPr lang="en-IN" sz="2400" dirty="0"/>
              <a:t>Router is an intermediate device that speaks all language of network. It makes communication between two different networks</a:t>
            </a:r>
            <a:r>
              <a:rPr lang="en-IN" sz="2400" dirty="0" smtClean="0"/>
              <a:t>.</a:t>
            </a:r>
            <a:endParaRPr lang="en-IN" sz="2400" dirty="0"/>
          </a:p>
        </p:txBody>
      </p:sp>
    </p:spTree>
    <p:extLst>
      <p:ext uri="{BB962C8B-B14F-4D97-AF65-F5344CB8AC3E}">
        <p14:creationId xmlns:p14="http://schemas.microsoft.com/office/powerpoint/2010/main" val="3067057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8930" y="1403436"/>
            <a:ext cx="8761413" cy="706964"/>
          </a:xfrm>
        </p:spPr>
        <p:txBody>
          <a:bodyPr/>
          <a:lstStyle/>
          <a:p>
            <a:r>
              <a:rPr lang="en-IN" b="1" dirty="0"/>
              <a:t>Benefits of Networking</a:t>
            </a:r>
          </a:p>
        </p:txBody>
      </p:sp>
      <p:sp>
        <p:nvSpPr>
          <p:cNvPr id="3" name="TextBox 2"/>
          <p:cNvSpPr txBox="1"/>
          <p:nvPr/>
        </p:nvSpPr>
        <p:spPr>
          <a:xfrm>
            <a:off x="192024" y="2331720"/>
            <a:ext cx="11650205" cy="3046988"/>
          </a:xfrm>
          <a:prstGeom prst="rect">
            <a:avLst/>
          </a:prstGeom>
          <a:noFill/>
        </p:spPr>
        <p:txBody>
          <a:bodyPr wrap="square" rtlCol="0">
            <a:spAutoFit/>
          </a:bodyPr>
          <a:lstStyle/>
          <a:p>
            <a:r>
              <a:rPr lang="en-IN" sz="2400" dirty="0"/>
              <a:t>Networking is all about sharing. Networking allows us to share three main things: information, resources and applications.</a:t>
            </a:r>
          </a:p>
          <a:p>
            <a:r>
              <a:rPr lang="en-IN" sz="2400" b="1" dirty="0"/>
              <a:t>Information sharing</a:t>
            </a:r>
          </a:p>
          <a:p>
            <a:r>
              <a:rPr lang="en-IN" sz="2400" dirty="0"/>
              <a:t>Networking makes it easy to share the information across the network. We can send or receive data files from other computers. We can communicate with each other in network via messaging application for example email service, chat service etc. We can store data in a centralized sever for easy management.</a:t>
            </a:r>
          </a:p>
        </p:txBody>
      </p:sp>
    </p:spTree>
    <p:extLst>
      <p:ext uri="{BB962C8B-B14F-4D97-AF65-F5344CB8AC3E}">
        <p14:creationId xmlns:p14="http://schemas.microsoft.com/office/powerpoint/2010/main" val="3067057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5869" y="1440012"/>
            <a:ext cx="8761413" cy="706964"/>
          </a:xfrm>
        </p:spPr>
        <p:txBody>
          <a:bodyPr/>
          <a:lstStyle/>
          <a:p>
            <a:r>
              <a:rPr lang="en-IN" b="1" dirty="0"/>
              <a:t>Resources Sharing</a:t>
            </a:r>
          </a:p>
        </p:txBody>
      </p:sp>
      <p:sp>
        <p:nvSpPr>
          <p:cNvPr id="3" name="TextBox 2"/>
          <p:cNvSpPr txBox="1"/>
          <p:nvPr/>
        </p:nvSpPr>
        <p:spPr>
          <a:xfrm>
            <a:off x="329184" y="2223492"/>
            <a:ext cx="11378098" cy="2677656"/>
          </a:xfrm>
          <a:prstGeom prst="rect">
            <a:avLst/>
          </a:prstGeom>
          <a:noFill/>
        </p:spPr>
        <p:txBody>
          <a:bodyPr wrap="square" rtlCol="0">
            <a:spAutoFit/>
          </a:bodyPr>
          <a:lstStyle/>
          <a:p>
            <a:r>
              <a:rPr lang="en-IN" sz="2800" dirty="0" smtClean="0"/>
              <a:t>Certain </a:t>
            </a:r>
            <a:r>
              <a:rPr lang="en-IN" sz="2800" dirty="0"/>
              <a:t>computer resources can be shared in the network such as hard disk, printer, scanner, modem etc. This allows us to track down the uses of resources. For example a network administrator can setup a printer server and share it in network. Then user can use printer server for printing. Now administrator needs only to monitor the print server instead of individual workstations.</a:t>
            </a:r>
          </a:p>
        </p:txBody>
      </p:sp>
    </p:spTree>
    <p:extLst>
      <p:ext uri="{BB962C8B-B14F-4D97-AF65-F5344CB8AC3E}">
        <p14:creationId xmlns:p14="http://schemas.microsoft.com/office/powerpoint/2010/main" val="31934549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359</TotalTime>
  <Words>971</Words>
  <Application>Microsoft Office PowerPoint</Application>
  <PresentationFormat>Widescreen</PresentationFormat>
  <Paragraphs>56</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 Light</vt:lpstr>
      <vt:lpstr>Century Gothic</vt:lpstr>
      <vt:lpstr>Segoe UI</vt:lpstr>
      <vt:lpstr>Times New Roman</vt:lpstr>
      <vt:lpstr>Wingdings 3</vt:lpstr>
      <vt:lpstr>Ion Boardroom</vt:lpstr>
      <vt:lpstr> COMPUTER NETWORKING</vt:lpstr>
      <vt:lpstr>COMPUTER NETWORKING CONTD……</vt:lpstr>
      <vt:lpstr>COMPUTER NETWORKING CONTD</vt:lpstr>
      <vt:lpstr>PROTOCOLS</vt:lpstr>
      <vt:lpstr>Requirement of Networking</vt:lpstr>
      <vt:lpstr>Network interface card</vt:lpstr>
      <vt:lpstr>Communication links</vt:lpstr>
      <vt:lpstr>Benefits of Networking</vt:lpstr>
      <vt:lpstr>Resources Sharing</vt:lpstr>
      <vt:lpstr>Application sharing</vt:lpstr>
      <vt:lpstr> Difference between Workgroup and Home GroupWorkgroup </vt:lpstr>
      <vt:lpstr>Home group</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ANTONYM</dc:title>
  <dc:creator>Lenovo</dc:creator>
  <cp:lastModifiedBy>Windows User</cp:lastModifiedBy>
  <cp:revision>97</cp:revision>
  <dcterms:created xsi:type="dcterms:W3CDTF">2018-04-07T10:23:28Z</dcterms:created>
  <dcterms:modified xsi:type="dcterms:W3CDTF">2018-04-12T06:45:59Z</dcterms:modified>
</cp:coreProperties>
</file>