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68802" y="429768"/>
            <a:ext cx="31695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BOAT AND STREAM 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6424" y="2011680"/>
            <a:ext cx="8183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IN" sz="3200" dirty="0"/>
              <a:t>When we move upstream the speed gets deducted from the speed of the stream and when we move down stream our speed gets added to the speed of the stream.</a:t>
            </a:r>
          </a:p>
        </p:txBody>
      </p:sp>
    </p:spTree>
    <p:extLst>
      <p:ext uri="{BB962C8B-B14F-4D97-AF65-F5344CB8AC3E}">
        <p14:creationId xmlns:p14="http://schemas.microsoft.com/office/powerpoint/2010/main" val="90428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38860" y="831880"/>
            <a:ext cx="8382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IN" sz="2800" dirty="0">
                <a:solidFill>
                  <a:prstClr val="black"/>
                </a:solidFill>
              </a:rPr>
              <a:t>If the speed of the boat in still water is A </a:t>
            </a:r>
            <a:r>
              <a:rPr lang="en-IN" sz="2800" dirty="0" smtClean="0">
                <a:solidFill>
                  <a:prstClr val="black"/>
                </a:solidFill>
              </a:rPr>
              <a:t>km/hr and </a:t>
            </a:r>
            <a:r>
              <a:rPr lang="en-IN" sz="2800" dirty="0">
                <a:solidFill>
                  <a:prstClr val="black"/>
                </a:solidFill>
              </a:rPr>
              <a:t>speed of the stream be B km/hr, then</a:t>
            </a:r>
          </a:p>
          <a:p>
            <a:pPr lvl="0"/>
            <a:r>
              <a:rPr lang="en-IN" sz="2800" dirty="0" smtClean="0">
                <a:solidFill>
                  <a:prstClr val="black"/>
                </a:solidFill>
              </a:rPr>
              <a:t>    Speed </a:t>
            </a:r>
            <a:r>
              <a:rPr lang="en-IN" sz="2800" dirty="0">
                <a:solidFill>
                  <a:prstClr val="black"/>
                </a:solidFill>
              </a:rPr>
              <a:t>of boat with the stream </a:t>
            </a:r>
            <a:r>
              <a:rPr lang="en-IN" sz="2800" dirty="0" err="1">
                <a:solidFill>
                  <a:prstClr val="black"/>
                </a:solidFill>
              </a:rPr>
              <a:t>i.e</a:t>
            </a:r>
            <a:r>
              <a:rPr lang="en-IN" sz="2800" dirty="0">
                <a:solidFill>
                  <a:prstClr val="black"/>
                </a:solidFill>
              </a:rPr>
              <a:t> speed </a:t>
            </a:r>
            <a:r>
              <a:rPr lang="en-IN" sz="2800" dirty="0" smtClean="0">
                <a:solidFill>
                  <a:prstClr val="black"/>
                </a:solidFill>
              </a:rPr>
              <a:t>       	downstream= </a:t>
            </a:r>
            <a:r>
              <a:rPr lang="en-IN" sz="2800" dirty="0">
                <a:solidFill>
                  <a:prstClr val="black"/>
                </a:solidFill>
              </a:rPr>
              <a:t>(</a:t>
            </a:r>
            <a:r>
              <a:rPr lang="en-IN" sz="2800" dirty="0" smtClean="0">
                <a:solidFill>
                  <a:prstClr val="black"/>
                </a:solidFill>
              </a:rPr>
              <a:t>A+B)km/hr</a:t>
            </a:r>
          </a:p>
          <a:p>
            <a:pPr lvl="0"/>
            <a:endParaRPr lang="en-IN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IN" sz="2800" dirty="0" smtClean="0"/>
              <a:t>	Speed </a:t>
            </a:r>
            <a:r>
              <a:rPr lang="en-IN" sz="2800" dirty="0"/>
              <a:t>of boat against the stream </a:t>
            </a:r>
            <a:r>
              <a:rPr lang="en-IN" sz="2800" dirty="0" err="1"/>
              <a:t>i.e</a:t>
            </a:r>
            <a:endParaRPr lang="en-IN" sz="2800" dirty="0"/>
          </a:p>
          <a:p>
            <a:r>
              <a:rPr lang="en-IN" sz="2800" dirty="0" smtClean="0"/>
              <a:t>	Speed upstream =(</a:t>
            </a:r>
            <a:r>
              <a:rPr lang="en-IN" sz="2800" dirty="0"/>
              <a:t>A-B)km/hr</a:t>
            </a:r>
          </a:p>
          <a:p>
            <a:pPr lvl="0"/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25296" y="192025"/>
            <a:ext cx="79187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>
                <a:solidFill>
                  <a:srgbClr val="FF0000"/>
                </a:solidFill>
              </a:rPr>
              <a:t>CONDITION FOR UPSTREAM </a:t>
            </a:r>
            <a:r>
              <a:rPr lang="en-IN" sz="2800" dirty="0" smtClean="0">
                <a:solidFill>
                  <a:srgbClr val="FF0000"/>
                </a:solidFill>
              </a:rPr>
              <a:t>AND DOWNSTREAM</a:t>
            </a:r>
            <a:endParaRPr lang="en-IN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47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784"/>
              <p:cNvSpPr txBox="1">
                <a:spLocks noChangeArrowheads="1"/>
              </p:cNvSpPr>
              <p:nvPr/>
            </p:nvSpPr>
            <p:spPr bwMode="auto">
              <a:xfrm>
                <a:off x="780375" y="508965"/>
                <a:ext cx="8077200" cy="32817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34290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en-IN" sz="3600" dirty="0" smtClean="0">
                  <a:solidFill>
                    <a:srgbClr val="385623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r>
                  <a:rPr lang="en-IN" sz="4400" dirty="0" smtClean="0">
                    <a:solidFill>
                      <a:srgbClr val="385623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Speed </a:t>
                </a:r>
                <a:r>
                  <a:rPr lang="en-IN" sz="4400" dirty="0">
                    <a:solidFill>
                      <a:srgbClr val="385623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of boat in still </a:t>
                </a:r>
                <a:r>
                  <a:rPr lang="en-IN" sz="4400" dirty="0" smtClean="0">
                    <a:solidFill>
                      <a:srgbClr val="385623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water</a:t>
                </a:r>
              </a:p>
              <a:p>
                <a:r>
                  <a:rPr lang="en-IN" sz="4400" dirty="0">
                    <a:solidFill>
                      <a:srgbClr val="385623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	</a:t>
                </a:r>
                <a:r>
                  <a:rPr lang="en-IN" sz="4400" dirty="0" smtClean="0">
                    <a:solidFill>
                      <a:srgbClr val="385623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								</a:t>
                </a:r>
                <a:r>
                  <a:rPr lang="en-IN" sz="4400" dirty="0" smtClean="0">
                    <a:solidFill>
                      <a:srgbClr val="385623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= </a:t>
                </a:r>
                <a:endParaRPr lang="en-IN" sz="4400" dirty="0" smtClean="0">
                  <a:solidFill>
                    <a:srgbClr val="385623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4400" i="1">
                              <a:solidFill>
                                <a:srgbClr val="385623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IN" sz="4400" i="1">
                              <a:solidFill>
                                <a:srgbClr val="385623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𝑆𝑝𝑒𝑒𝑑</m:t>
                          </m:r>
                          <m:r>
                            <a:rPr lang="en-IN" sz="4400" i="1">
                              <a:solidFill>
                                <a:srgbClr val="385623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en-IN" sz="4400" i="1">
                              <a:solidFill>
                                <a:srgbClr val="385623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𝑑𝑜𝑤𝑛𝑠𝑡𝑟𝑒𝑎𝑚</m:t>
                          </m:r>
                          <m:r>
                            <a:rPr lang="en-IN" sz="4400" i="1">
                              <a:solidFill>
                                <a:srgbClr val="385623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+</m:t>
                          </m:r>
                          <m:r>
                            <a:rPr lang="en-IN" sz="4400" i="1">
                              <a:solidFill>
                                <a:srgbClr val="385623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𝑠𝑝𝑒𝑒𝑑</m:t>
                          </m:r>
                          <m:r>
                            <a:rPr lang="en-IN" sz="4400" i="1">
                              <a:solidFill>
                                <a:srgbClr val="385623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en-IN" sz="4400" i="1">
                              <a:solidFill>
                                <a:srgbClr val="385623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𝑢𝑝𝑠𝑡𝑟𝑒𝑎𝑚</m:t>
                          </m:r>
                        </m:num>
                        <m:den>
                          <m:r>
                            <a:rPr lang="en-IN" sz="4400" i="1">
                              <a:solidFill>
                                <a:srgbClr val="385623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4400" dirty="0"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5" name="Text Box 7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0375" y="508965"/>
                <a:ext cx="8077200" cy="3281732"/>
              </a:xfrm>
              <a:prstGeom prst="rect">
                <a:avLst/>
              </a:prstGeom>
              <a:blipFill rotWithShape="0">
                <a:blip r:embed="rId2"/>
                <a:stretch>
                  <a:fillRect r="-2301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193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PAnswers"/>
              <p:cNvSpPr>
                <a:spLocks noChangeArrowheads="1"/>
              </p:cNvSpPr>
              <p:nvPr>
                <p:custDataLst>
                  <p:tags r:id="rId1"/>
                </p:custDataLst>
              </p:nvPr>
            </p:nvSpPr>
            <p:spPr bwMode="auto">
              <a:xfrm>
                <a:off x="365760" y="2029968"/>
                <a:ext cx="5303520" cy="27072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2286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IN" sz="3600" dirty="0"/>
                  <a:t>Speed of </a:t>
                </a:r>
                <a:r>
                  <a:rPr lang="en-IN" sz="3600" dirty="0" smtClean="0"/>
                  <a:t>Current </a:t>
                </a:r>
              </a:p>
              <a:p>
                <a:pPr marL="2286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IN" sz="3600" dirty="0"/>
                  <a:t>	</a:t>
                </a:r>
                <a:r>
                  <a:rPr lang="en-IN" sz="3600" dirty="0" smtClean="0"/>
                  <a:t>				</a:t>
                </a:r>
                <a:r>
                  <a:rPr lang="en-IN" sz="3600" dirty="0" smtClean="0"/>
                  <a:t>= </a:t>
                </a:r>
                <a:endParaRPr lang="en-IN" sz="3600" dirty="0"/>
              </a:p>
              <a:p>
                <a:pPr marL="22860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sz="3600" i="1">
                              <a:latin typeface="Cambria Math" panose="02040503050406030204" pitchFamily="18" charset="0"/>
                            </a:rPr>
                            <m:t>𝑆𝑝𝑒𝑒𝑑</m:t>
                          </m:r>
                          <m:r>
                            <a:rPr lang="en-IN" sz="3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IN" sz="3600" i="1">
                              <a:latin typeface="Cambria Math" panose="02040503050406030204" pitchFamily="18" charset="0"/>
                            </a:rPr>
                            <m:t>𝑑𝑜𝑤𝑛𝑠𝑡𝑟𝑒𝑎𝑚</m:t>
                          </m:r>
                          <m:r>
                            <a:rPr lang="en-IN" sz="3600" i="1">
                              <a:latin typeface="Cambria Math" panose="02040503050406030204" pitchFamily="18" charset="0"/>
                            </a:rPr>
                            <m:t> − </m:t>
                          </m:r>
                          <m:r>
                            <a:rPr lang="en-IN" sz="3600" i="1">
                              <a:latin typeface="Cambria Math" panose="02040503050406030204" pitchFamily="18" charset="0"/>
                            </a:rPr>
                            <m:t>𝑠𝑝𝑒𝑒𝑑</m:t>
                          </m:r>
                          <m:r>
                            <a:rPr lang="en-IN" sz="3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IN" sz="3600" i="1">
                              <a:latin typeface="Cambria Math" panose="02040503050406030204" pitchFamily="18" charset="0"/>
                            </a:rPr>
                            <m:t>𝑢𝑝𝑠𝑡𝑟𝑒𝑎𝑚</m:t>
                          </m:r>
                        </m:num>
                        <m:den>
                          <m:r>
                            <a:rPr lang="en-IN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t-BR" sz="3600" b="1" dirty="0">
                  <a:sym typeface="Symbol" pitchFamily="18" charset="2"/>
                </a:endParaRPr>
              </a:p>
            </p:txBody>
          </p:sp>
        </mc:Choice>
        <mc:Fallback>
          <p:sp>
            <p:nvSpPr>
              <p:cNvPr id="4" name="TPAnswers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"/>
                </p:custDataLst>
              </p:nvPr>
            </p:nvSpPr>
            <p:spPr bwMode="auto">
              <a:xfrm>
                <a:off x="365760" y="2029968"/>
                <a:ext cx="5303520" cy="2707216"/>
              </a:xfrm>
              <a:prstGeom prst="rect">
                <a:avLst/>
              </a:prstGeom>
              <a:blipFill rotWithShape="0">
                <a:blip r:embed="rId3"/>
                <a:stretch>
                  <a:fillRect t="-3378" r="-562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761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45001" y="925456"/>
            <a:ext cx="4872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EXAMPLE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70836" y="1427751"/>
                <a:ext cx="9316789" cy="44939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IN" sz="2800" dirty="0"/>
                  <a:t>If a boat moves equal distances down stream  at a speed 20 km/hr and upstream at a speed 10 km/hr,  then what is the speed of boat in still water</a:t>
                </a: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.  </a:t>
                </a:r>
              </a:p>
              <a:p>
                <a:r>
                  <a:rPr lang="en-IN" sz="2800" dirty="0"/>
                  <a:t>Sol-  Speed of boat in still water </a:t>
                </a:r>
              </a:p>
              <a:p>
                <a:r>
                  <a:rPr lang="en-IN" sz="36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600" b="1" i="1">
                            <a:latin typeface="Cambria Math" panose="02040503050406030204" pitchFamily="18" charset="0"/>
                          </a:rPr>
                          <m:t>𝑺𝒑𝒆𝒆𝒅</m:t>
                        </m:r>
                        <m:r>
                          <a:rPr lang="en-IN" sz="3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sz="3600" b="1" i="1">
                            <a:latin typeface="Cambria Math" panose="02040503050406030204" pitchFamily="18" charset="0"/>
                          </a:rPr>
                          <m:t>𝒅𝒐𝒘𝒏𝒔𝒕𝒓𝒆𝒂𝒎</m:t>
                        </m:r>
                        <m:r>
                          <a:rPr lang="en-IN" sz="36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IN" sz="3600" b="1" i="1">
                            <a:latin typeface="Cambria Math" panose="02040503050406030204" pitchFamily="18" charset="0"/>
                          </a:rPr>
                          <m:t>𝒔𝒑𝒆𝒆𝒅</m:t>
                        </m:r>
                        <m:r>
                          <a:rPr lang="en-IN" sz="3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sz="3600" b="1" i="1">
                            <a:latin typeface="Cambria Math" panose="02040503050406030204" pitchFamily="18" charset="0"/>
                          </a:rPr>
                          <m:t>𝒖𝒑𝒔𝒕𝒓𝒆𝒂𝒎</m:t>
                        </m:r>
                      </m:num>
                      <m:den>
                        <m:r>
                          <a:rPr lang="en-IN" sz="36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IN" sz="3600" b="1" dirty="0"/>
                  <a:t> </a:t>
                </a:r>
              </a:p>
              <a:p>
                <a:r>
                  <a:rPr lang="en-IN" sz="36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600" b="1" i="1">
                            <a:latin typeface="Cambria Math" panose="02040503050406030204" pitchFamily="18" charset="0"/>
                          </a:rPr>
                          <m:t>𝟐𝟎</m:t>
                        </m:r>
                        <m:r>
                          <a:rPr lang="en-IN" sz="3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sz="3600" b="1" i="1">
                            <a:latin typeface="Cambria Math" panose="02040503050406030204" pitchFamily="18" charset="0"/>
                          </a:rPr>
                          <m:t>𝒌𝒎</m:t>
                        </m:r>
                        <m:r>
                          <a:rPr lang="en-IN" sz="3600" b="1" i="1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IN" sz="3600" b="1" i="1">
                            <a:latin typeface="Cambria Math" panose="02040503050406030204" pitchFamily="18" charset="0"/>
                          </a:rPr>
                          <m:t>𝒉𝒓</m:t>
                        </m:r>
                        <m:r>
                          <a:rPr lang="en-IN" sz="36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IN" sz="36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IN" sz="3600" b="1" i="1">
                            <a:latin typeface="Cambria Math" panose="02040503050406030204" pitchFamily="18" charset="0"/>
                          </a:rPr>
                          <m:t>𝒌𝒎</m:t>
                        </m:r>
                        <m:r>
                          <a:rPr lang="en-IN" sz="3600" b="1" i="1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IN" sz="3600" b="1" i="1">
                            <a:latin typeface="Cambria Math" panose="02040503050406030204" pitchFamily="18" charset="0"/>
                          </a:rPr>
                          <m:t>𝒉𝒓</m:t>
                        </m:r>
                      </m:num>
                      <m:den>
                        <m:r>
                          <a:rPr lang="en-IN" sz="36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IN" sz="2800" dirty="0"/>
                  <a:t> </a:t>
                </a:r>
              </a:p>
              <a:p>
                <a:r>
                  <a:rPr lang="en-IN" sz="2800" dirty="0"/>
                  <a:t>=30/2 = 15 km/hr 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36" y="1427751"/>
                <a:ext cx="9316789" cy="4493923"/>
              </a:xfrm>
              <a:prstGeom prst="rect">
                <a:avLst/>
              </a:prstGeom>
              <a:blipFill rotWithShape="0">
                <a:blip r:embed="rId2"/>
                <a:stretch>
                  <a:fillRect l="-2029" r="-1636" b="-312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408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/>
          </a:p>
          <a:p>
            <a:pPr lvl="5"/>
            <a:r>
              <a:rPr lang="en-IN" sz="4000" dirty="0" smtClean="0"/>
              <a:t>Thank you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18002528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37"/>
  <p:tag name="FONTSIZE" val="24"/>
  <p:tag name="BULLETTYPE" val="ppBulletAlphaUCPeriod"/>
  <p:tag name="ANSWERTEXT" val="b = 11 &#10;b = –37&#10;b = –11&#10;b = 37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122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Cambria Math</vt:lpstr>
      <vt:lpstr>Symbol</vt:lpstr>
      <vt:lpstr>Times New Roman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Windows User</cp:lastModifiedBy>
  <cp:revision>16</cp:revision>
  <dcterms:created xsi:type="dcterms:W3CDTF">2018-03-24T10:02:39Z</dcterms:created>
  <dcterms:modified xsi:type="dcterms:W3CDTF">2018-03-26T14:18:03Z</dcterms:modified>
</cp:coreProperties>
</file>