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22-03-2018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BODMAS RULE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371600"/>
            <a:ext cx="10695432" cy="5180267"/>
          </a:xfrm>
        </p:spPr>
        <p:txBody>
          <a:bodyPr>
            <a:noAutofit/>
          </a:bodyPr>
          <a:lstStyle/>
          <a:p>
            <a:r>
              <a:rPr lang="en-IN" sz="3200" dirty="0" smtClean="0"/>
              <a:t>This rule says the correct sequence in which the operations are to be executed, to find out the value of given expression.</a:t>
            </a:r>
          </a:p>
          <a:p>
            <a:pPr marL="0" indent="0">
              <a:buNone/>
            </a:pPr>
            <a:r>
              <a:rPr lang="en-IN" sz="3200" dirty="0" smtClean="0"/>
              <a:t>B </a:t>
            </a:r>
            <a:r>
              <a:rPr lang="en-IN" sz="3200" dirty="0"/>
              <a:t>- Bracket, </a:t>
            </a:r>
            <a:br>
              <a:rPr lang="en-IN" sz="3200" dirty="0"/>
            </a:br>
            <a:r>
              <a:rPr lang="en-IN" sz="3200" dirty="0"/>
              <a:t>O - of, </a:t>
            </a:r>
            <a:r>
              <a:rPr lang="en-IN" sz="3200" dirty="0" smtClean="0"/>
              <a:t>or order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3200" dirty="0"/>
              <a:t>D - Division, </a:t>
            </a:r>
            <a:br>
              <a:rPr lang="en-IN" sz="3200" dirty="0"/>
            </a:br>
            <a:r>
              <a:rPr lang="en-IN" sz="3200" dirty="0"/>
              <a:t>M - Multiplication, </a:t>
            </a:r>
            <a:br>
              <a:rPr lang="en-IN" sz="3200" dirty="0"/>
            </a:br>
            <a:r>
              <a:rPr lang="en-IN" sz="3200" dirty="0"/>
              <a:t>A - Addition and </a:t>
            </a:r>
            <a:br>
              <a:rPr lang="en-IN" sz="3200" dirty="0"/>
            </a:br>
            <a:r>
              <a:rPr lang="en-IN" sz="3200" dirty="0"/>
              <a:t>S - Subtraction</a:t>
            </a:r>
          </a:p>
          <a:p>
            <a:pPr marL="0" indent="0">
              <a:buNone/>
            </a:pPr>
            <a:endParaRPr lang="en-IN" sz="3200" dirty="0" smtClean="0"/>
          </a:p>
          <a:p>
            <a:pPr marL="0" indent="0">
              <a:buNone/>
            </a:pPr>
            <a:endParaRPr lang="en-IN" sz="3200" dirty="0"/>
          </a:p>
          <a:p>
            <a:pPr marL="0" indent="0">
              <a:buNone/>
            </a:pPr>
            <a:r>
              <a:rPr lang="en-IN" sz="3200" dirty="0" smtClean="0"/>
              <a:t>				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40083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BODMAS Rule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sz="3200" dirty="0"/>
                  <a:t>Thus, in simplifying an expression, first of all the brackets must be removed, strictly in the order ( ) </a:t>
                </a:r>
                <a:r>
                  <a:rPr lang="en-IN" sz="3200" dirty="0" err="1"/>
                  <a:t>i.e</a:t>
                </a:r>
                <a:r>
                  <a:rPr lang="en-IN" sz="3200" dirty="0"/>
                  <a:t> </a:t>
                </a:r>
                <a:r>
                  <a:rPr lang="en-IN" sz="3200" dirty="0" smtClean="0"/>
                  <a:t>round bracket, </a:t>
                </a:r>
              </a:p>
              <a:p>
                <a:r>
                  <a:rPr lang="en-IN" sz="3200" dirty="0" smtClean="0"/>
                  <a:t>  </a:t>
                </a:r>
                <a:r>
                  <a:rPr lang="en-IN" sz="3200" dirty="0"/>
                  <a:t>{ } </a:t>
                </a:r>
                <a:r>
                  <a:rPr lang="en-IN" sz="3200" dirty="0" err="1"/>
                  <a:t>i.e</a:t>
                </a:r>
                <a:r>
                  <a:rPr lang="en-IN" sz="3200" dirty="0"/>
                  <a:t> </a:t>
                </a:r>
                <a:r>
                  <a:rPr lang="en-IN" sz="3200" dirty="0" smtClean="0"/>
                  <a:t>curly bracket </a:t>
                </a:r>
                <a:r>
                  <a:rPr lang="en-IN" sz="3200" dirty="0"/>
                  <a:t>and | | </a:t>
                </a:r>
                <a:r>
                  <a:rPr lang="en-IN" sz="3200" dirty="0" err="1"/>
                  <a:t>i.e</a:t>
                </a:r>
                <a:r>
                  <a:rPr lang="en-IN" sz="3200" dirty="0"/>
                  <a:t> square or </a:t>
                </a:r>
                <a:r>
                  <a:rPr lang="en-IN" sz="3200" dirty="0" smtClean="0"/>
                  <a:t>box bracket..</a:t>
                </a:r>
                <a:endParaRPr lang="en-IN" sz="3200" dirty="0"/>
              </a:p>
              <a:p>
                <a:r>
                  <a:rPr lang="en-IN" sz="3200" dirty="0"/>
                  <a:t>After removing the brackets, we must use the following operations strictly in the order:</a:t>
                </a:r>
              </a:p>
              <a:p>
                <a:pPr marL="0" lvl="0" indent="0">
                  <a:buNone/>
                </a:pPr>
                <a:r>
                  <a:rPr lang="en-IN" sz="3200" dirty="0"/>
                  <a:t>Of or order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IN" sz="3200" dirty="0"/>
                  <a:t> 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32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IN" sz="32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3200" dirty="0"/>
                  <a:t> (ii) Division (iii) Multiplication (iv) Addition (v) Subtraction</a:t>
                </a:r>
                <a:r>
                  <a:rPr lang="en-IN" sz="3200" dirty="0" smtClean="0"/>
                  <a:t>.</a:t>
                </a:r>
                <a:endParaRPr lang="en-IN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07" t="-29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1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</a:t>
            </a:r>
            <a:r>
              <a:rPr lang="en-US" dirty="0"/>
              <a:t>will come in place of question mark (?) in the following question?</a:t>
            </a:r>
          </a:p>
          <a:p>
            <a:r>
              <a:rPr lang="en-US" dirty="0"/>
              <a:t>24 + 13 – 5 × ½ of 10 - {45 ÷ (17 – 2)} =?</a:t>
            </a:r>
          </a:p>
          <a:p>
            <a:pPr marL="0" indent="0">
              <a:buNone/>
            </a:pPr>
            <a:r>
              <a:rPr lang="en-US" b="1" dirty="0" err="1" smtClean="0"/>
              <a:t>Ans</a:t>
            </a:r>
            <a:r>
              <a:rPr lang="en-US" b="1" dirty="0" smtClean="0"/>
              <a:t>- </a:t>
            </a:r>
            <a:r>
              <a:rPr lang="en-US" dirty="0"/>
              <a:t>24 + 13 – 5 × ½ of 10 - {45 ÷ (</a:t>
            </a:r>
            <a:r>
              <a:rPr lang="en-US" dirty="0" smtClean="0"/>
              <a:t>15)} =?</a:t>
            </a:r>
          </a:p>
          <a:p>
            <a:pPr marL="0" indent="0">
              <a:buNone/>
            </a:pPr>
            <a:r>
              <a:rPr lang="en-US" dirty="0" smtClean="0"/>
              <a:t>=&gt;24 </a:t>
            </a:r>
            <a:r>
              <a:rPr lang="en-US" dirty="0"/>
              <a:t>+ 13 – 5 × ½ of 10 - </a:t>
            </a:r>
            <a:r>
              <a:rPr lang="en-US" dirty="0" smtClean="0"/>
              <a:t>{3} =?</a:t>
            </a:r>
          </a:p>
          <a:p>
            <a:pPr marL="0" indent="0">
              <a:buNone/>
            </a:pPr>
            <a:r>
              <a:rPr lang="en-US" dirty="0" smtClean="0"/>
              <a:t>=&gt;24 </a:t>
            </a:r>
            <a:r>
              <a:rPr lang="en-US" dirty="0"/>
              <a:t>+ 13 – 5 × </a:t>
            </a:r>
            <a:r>
              <a:rPr lang="en-US" dirty="0" smtClean="0"/>
              <a:t>5 - 3 =?</a:t>
            </a:r>
          </a:p>
          <a:p>
            <a:pPr marL="0" indent="0">
              <a:buNone/>
            </a:pPr>
            <a:r>
              <a:rPr lang="en-US" dirty="0" smtClean="0"/>
              <a:t>=&gt;24 </a:t>
            </a:r>
            <a:r>
              <a:rPr lang="en-US" dirty="0"/>
              <a:t>+ 13 </a:t>
            </a:r>
            <a:r>
              <a:rPr lang="en-US" dirty="0" smtClean="0"/>
              <a:t>– 25 - 3 </a:t>
            </a:r>
            <a:r>
              <a:rPr lang="en-US" dirty="0"/>
              <a:t>=?</a:t>
            </a:r>
          </a:p>
          <a:p>
            <a:pPr marL="0" indent="0">
              <a:buNone/>
            </a:pPr>
            <a:r>
              <a:rPr lang="en-US" dirty="0" smtClean="0"/>
              <a:t>=&gt;37 </a:t>
            </a:r>
            <a:r>
              <a:rPr lang="en-US" dirty="0"/>
              <a:t>– </a:t>
            </a:r>
            <a:r>
              <a:rPr lang="en-US" dirty="0" smtClean="0"/>
              <a:t>25 - 3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/>
              <a:t> 12 </a:t>
            </a:r>
            <a:r>
              <a:rPr lang="en-US" dirty="0"/>
              <a:t>– </a:t>
            </a:r>
            <a:r>
              <a:rPr lang="en-US" dirty="0" smtClean="0"/>
              <a:t>3 = 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/>
              <a:t>? = 9 (</a:t>
            </a:r>
            <a:r>
              <a:rPr lang="en-US" dirty="0" err="1" smtClean="0"/>
              <a:t>AnS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46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987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Problem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3152" y="896112"/>
            <a:ext cx="11426952" cy="576986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will come in place of question mark (?) in the following question?</a:t>
            </a:r>
          </a:p>
          <a:p>
            <a:pPr marL="0" indent="0">
              <a:buNone/>
            </a:pPr>
            <a:r>
              <a:rPr lang="en-US" dirty="0"/>
              <a:t>240 ÷ 8 × 512 ÷ 4 + ½ of {1800 ÷ (11 × 24 ÷ 8 × 3 – 69)</a:t>
            </a:r>
            <a:r>
              <a:rPr lang="en-US" baseline="30000" dirty="0"/>
              <a:t>2</a:t>
            </a:r>
            <a:r>
              <a:rPr lang="en-US" dirty="0"/>
              <a:t>} = ?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-</a:t>
            </a:r>
            <a:r>
              <a:rPr lang="en-US" dirty="0"/>
              <a:t>Given expression is,</a:t>
            </a:r>
          </a:p>
          <a:p>
            <a:pPr marL="0" indent="0">
              <a:buNone/>
            </a:pPr>
            <a:r>
              <a:rPr lang="en-US" dirty="0"/>
              <a:t>240 ÷ 8 × 512 ÷ 4 + ½ of {1800 ÷ (11 × 24 ÷ 8 × 3 – 69)</a:t>
            </a:r>
            <a:r>
              <a:rPr lang="en-US" baseline="30000" dirty="0"/>
              <a:t>2</a:t>
            </a:r>
            <a:r>
              <a:rPr lang="en-US" dirty="0"/>
              <a:t>} = ?</a:t>
            </a:r>
          </a:p>
          <a:p>
            <a:r>
              <a:rPr lang="en-US" dirty="0"/>
              <a:t>According to the BODMAS, first we need to solve the Brackets.</a:t>
            </a:r>
          </a:p>
          <a:p>
            <a:r>
              <a:rPr lang="en-US" dirty="0"/>
              <a:t>⇒ 240 ÷ 8 × 512 ÷ 4 + ½ of {1800 ÷ (264 ÷ 8 × 3 – 69)</a:t>
            </a:r>
            <a:r>
              <a:rPr lang="en-US" baseline="30000" dirty="0"/>
              <a:t>2</a:t>
            </a:r>
            <a:r>
              <a:rPr lang="en-US" dirty="0"/>
              <a:t>} = ?</a:t>
            </a:r>
          </a:p>
          <a:p>
            <a:r>
              <a:rPr lang="en-US" dirty="0"/>
              <a:t>⇒ 240 ÷ 8 × 512 ÷ 4 + ½ of {1800 ÷ (33 × 3 – 69)</a:t>
            </a:r>
            <a:r>
              <a:rPr lang="en-US" baseline="30000" dirty="0"/>
              <a:t>2</a:t>
            </a:r>
            <a:r>
              <a:rPr lang="en-US" dirty="0"/>
              <a:t>} = </a:t>
            </a:r>
            <a:r>
              <a:rPr lang="en-US" dirty="0" smtClean="0"/>
              <a:t>? </a:t>
            </a:r>
          </a:p>
          <a:p>
            <a:r>
              <a:rPr lang="en-US" dirty="0" smtClean="0"/>
              <a:t>⇒ </a:t>
            </a:r>
            <a:r>
              <a:rPr lang="en-US" dirty="0"/>
              <a:t>240 ÷ 8 × 512 ÷ 4 + ½ of {1800 ÷ (99 – 69)</a:t>
            </a:r>
            <a:r>
              <a:rPr lang="en-US" baseline="30000" dirty="0"/>
              <a:t>2</a:t>
            </a:r>
            <a:r>
              <a:rPr lang="en-US" dirty="0"/>
              <a:t>} = ?</a:t>
            </a:r>
          </a:p>
          <a:p>
            <a:r>
              <a:rPr lang="en-US" dirty="0"/>
              <a:t>⇒ 240 ÷ 8 × 512 ÷ 4 + ½ of {1800 ÷ 30</a:t>
            </a:r>
            <a:r>
              <a:rPr lang="en-US" baseline="30000" dirty="0"/>
              <a:t>2</a:t>
            </a:r>
            <a:r>
              <a:rPr lang="en-US" dirty="0"/>
              <a:t>} = </a:t>
            </a:r>
            <a:r>
              <a:rPr lang="en-US" dirty="0" smtClean="0"/>
              <a:t>? </a:t>
            </a:r>
          </a:p>
          <a:p>
            <a:r>
              <a:rPr lang="en-US" dirty="0" smtClean="0"/>
              <a:t>⇒ </a:t>
            </a:r>
            <a:r>
              <a:rPr lang="en-US" dirty="0"/>
              <a:t>240 ÷ 8 × 512 ÷ 4 + ½ of {1800 ÷ 900} = </a:t>
            </a:r>
            <a:r>
              <a:rPr lang="en-US" dirty="0" smtClean="0"/>
              <a:t>? </a:t>
            </a:r>
          </a:p>
          <a:p>
            <a:r>
              <a:rPr lang="en-US" dirty="0" smtClean="0"/>
              <a:t>⇒ </a:t>
            </a:r>
            <a:r>
              <a:rPr lang="en-US" dirty="0"/>
              <a:t>240 ÷ 8 × 512 ÷ 4 + ½ of 2 = </a:t>
            </a:r>
            <a:r>
              <a:rPr lang="en-US" dirty="0" smtClean="0"/>
              <a:t>? </a:t>
            </a:r>
          </a:p>
          <a:p>
            <a:r>
              <a:rPr lang="en-IN" dirty="0" smtClean="0"/>
              <a:t>⇒ </a:t>
            </a:r>
            <a:r>
              <a:rPr lang="en-IN" dirty="0"/>
              <a:t>240 ÷ 8 × 512 ÷ 4 + ½ × 2 = ?</a:t>
            </a:r>
          </a:p>
          <a:p>
            <a:r>
              <a:rPr lang="en-IN" dirty="0"/>
              <a:t>⇒ 240 ÷ 8 × 512 ÷ 4 + 1 = </a:t>
            </a:r>
            <a:r>
              <a:rPr lang="en-IN" dirty="0" smtClean="0"/>
              <a:t>? </a:t>
            </a:r>
          </a:p>
          <a:p>
            <a:r>
              <a:rPr lang="en-IN" dirty="0" smtClean="0"/>
              <a:t>⇒ </a:t>
            </a:r>
            <a:r>
              <a:rPr lang="en-IN" dirty="0"/>
              <a:t>30 × 512 ÷ 4 + 1 = </a:t>
            </a:r>
            <a:r>
              <a:rPr lang="en-IN" dirty="0" smtClean="0"/>
              <a:t>?  </a:t>
            </a:r>
          </a:p>
          <a:p>
            <a:r>
              <a:rPr lang="en-IN" dirty="0" smtClean="0"/>
              <a:t>⇒ </a:t>
            </a:r>
            <a:r>
              <a:rPr lang="en-IN" dirty="0"/>
              <a:t>15360 ÷ 4 + 1 = </a:t>
            </a:r>
            <a:r>
              <a:rPr lang="en-IN" dirty="0" smtClean="0"/>
              <a:t>? </a:t>
            </a:r>
          </a:p>
          <a:p>
            <a:r>
              <a:rPr lang="en-IN" dirty="0" smtClean="0"/>
              <a:t>⇒ </a:t>
            </a:r>
            <a:r>
              <a:rPr lang="en-IN" dirty="0"/>
              <a:t>3840 + 1 = ?</a:t>
            </a:r>
          </a:p>
          <a:p>
            <a:r>
              <a:rPr lang="en-IN" dirty="0"/>
              <a:t>⇒ ? = </a:t>
            </a:r>
            <a:r>
              <a:rPr lang="en-IN" dirty="0" smtClean="0"/>
              <a:t>3841 (</a:t>
            </a:r>
            <a:r>
              <a:rPr lang="en-IN" dirty="0" err="1" smtClean="0"/>
              <a:t>Ans</a:t>
            </a:r>
            <a:r>
              <a:rPr lang="en-IN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401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457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Symbol</vt:lpstr>
      <vt:lpstr>Office Theme</vt:lpstr>
      <vt:lpstr>BODMAS RULE</vt:lpstr>
      <vt:lpstr>BODMAS Rule</vt:lpstr>
      <vt:lpstr>Example</vt:lpstr>
      <vt:lpstr>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38</cp:revision>
  <dcterms:created xsi:type="dcterms:W3CDTF">2018-03-19T04:38:16Z</dcterms:created>
  <dcterms:modified xsi:type="dcterms:W3CDTF">2018-03-22T15:30:58Z</dcterms:modified>
</cp:coreProperties>
</file>