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7" r:id="rId3"/>
    <p:sldId id="268" r:id="rId4"/>
    <p:sldId id="269" r:id="rId5"/>
    <p:sldId id="27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1" d="100"/>
          <a:sy n="81" d="100"/>
        </p:scale>
        <p:origin x="10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6971E9A2-D425-4D44-98A2-BBEB180CBBDF}" type="datetimeFigureOut">
              <a:rPr lang="en-IN" smtClean="0"/>
              <a:t>20-03-2018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DE9365-6803-4DF7-87D2-1CA8021DAA6C}" type="slidenum">
              <a:rPr lang="en-IN" smtClean="0"/>
              <a:t>‹#›</a:t>
            </a:fld>
            <a:endParaRPr lang="en-IN"/>
          </a:p>
        </p:txBody>
      </p:sp>
    </p:spTree>
    <p:extLst>
      <p:ext uri="{BB962C8B-B14F-4D97-AF65-F5344CB8AC3E}">
        <p14:creationId xmlns:p14="http://schemas.microsoft.com/office/powerpoint/2010/main" val="2762072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971E9A2-D425-4D44-98A2-BBEB180CBBDF}" type="datetimeFigureOut">
              <a:rPr lang="en-IN" smtClean="0"/>
              <a:t>20-03-2018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DE9365-6803-4DF7-87D2-1CA8021DAA6C}" type="slidenum">
              <a:rPr lang="en-IN" smtClean="0"/>
              <a:t>‹#›</a:t>
            </a:fld>
            <a:endParaRPr lang="en-IN"/>
          </a:p>
        </p:txBody>
      </p:sp>
    </p:spTree>
    <p:extLst>
      <p:ext uri="{BB962C8B-B14F-4D97-AF65-F5344CB8AC3E}">
        <p14:creationId xmlns:p14="http://schemas.microsoft.com/office/powerpoint/2010/main" val="3699737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971E9A2-D425-4D44-98A2-BBEB180CBBDF}" type="datetimeFigureOut">
              <a:rPr lang="en-IN" smtClean="0"/>
              <a:t>20-03-2018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DE9365-6803-4DF7-87D2-1CA8021DAA6C}" type="slidenum">
              <a:rPr lang="en-IN" smtClean="0"/>
              <a:t>‹#›</a:t>
            </a:fld>
            <a:endParaRPr lang="en-IN"/>
          </a:p>
        </p:txBody>
      </p:sp>
    </p:spTree>
    <p:extLst>
      <p:ext uri="{BB962C8B-B14F-4D97-AF65-F5344CB8AC3E}">
        <p14:creationId xmlns:p14="http://schemas.microsoft.com/office/powerpoint/2010/main" val="904961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971E9A2-D425-4D44-98A2-BBEB180CBBDF}" type="datetimeFigureOut">
              <a:rPr lang="en-IN" smtClean="0"/>
              <a:t>20-03-2018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DE9365-6803-4DF7-87D2-1CA8021DAA6C}" type="slidenum">
              <a:rPr lang="en-IN" smtClean="0"/>
              <a:t>‹#›</a:t>
            </a:fld>
            <a:endParaRPr lang="en-IN"/>
          </a:p>
        </p:txBody>
      </p:sp>
    </p:spTree>
    <p:extLst>
      <p:ext uri="{BB962C8B-B14F-4D97-AF65-F5344CB8AC3E}">
        <p14:creationId xmlns:p14="http://schemas.microsoft.com/office/powerpoint/2010/main" val="670790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71E9A2-D425-4D44-98A2-BBEB180CBBDF}" type="datetimeFigureOut">
              <a:rPr lang="en-IN" smtClean="0"/>
              <a:t>20-03-2018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DE9365-6803-4DF7-87D2-1CA8021DAA6C}" type="slidenum">
              <a:rPr lang="en-IN" smtClean="0"/>
              <a:t>‹#›</a:t>
            </a:fld>
            <a:endParaRPr lang="en-IN"/>
          </a:p>
        </p:txBody>
      </p:sp>
    </p:spTree>
    <p:extLst>
      <p:ext uri="{BB962C8B-B14F-4D97-AF65-F5344CB8AC3E}">
        <p14:creationId xmlns:p14="http://schemas.microsoft.com/office/powerpoint/2010/main" val="4145626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6971E9A2-D425-4D44-98A2-BBEB180CBBDF}" type="datetimeFigureOut">
              <a:rPr lang="en-IN" smtClean="0"/>
              <a:t>20-03-2018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EDE9365-6803-4DF7-87D2-1CA8021DAA6C}" type="slidenum">
              <a:rPr lang="en-IN" smtClean="0"/>
              <a:t>‹#›</a:t>
            </a:fld>
            <a:endParaRPr lang="en-IN"/>
          </a:p>
        </p:txBody>
      </p:sp>
    </p:spTree>
    <p:extLst>
      <p:ext uri="{BB962C8B-B14F-4D97-AF65-F5344CB8AC3E}">
        <p14:creationId xmlns:p14="http://schemas.microsoft.com/office/powerpoint/2010/main" val="2423670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6971E9A2-D425-4D44-98A2-BBEB180CBBDF}" type="datetimeFigureOut">
              <a:rPr lang="en-IN" smtClean="0"/>
              <a:t>20-03-2018</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EDE9365-6803-4DF7-87D2-1CA8021DAA6C}" type="slidenum">
              <a:rPr lang="en-IN" smtClean="0"/>
              <a:t>‹#›</a:t>
            </a:fld>
            <a:endParaRPr lang="en-IN"/>
          </a:p>
        </p:txBody>
      </p:sp>
    </p:spTree>
    <p:extLst>
      <p:ext uri="{BB962C8B-B14F-4D97-AF65-F5344CB8AC3E}">
        <p14:creationId xmlns:p14="http://schemas.microsoft.com/office/powerpoint/2010/main" val="1098166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6971E9A2-D425-4D44-98A2-BBEB180CBBDF}" type="datetimeFigureOut">
              <a:rPr lang="en-IN" smtClean="0"/>
              <a:t>20-03-2018</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EDE9365-6803-4DF7-87D2-1CA8021DAA6C}" type="slidenum">
              <a:rPr lang="en-IN" smtClean="0"/>
              <a:t>‹#›</a:t>
            </a:fld>
            <a:endParaRPr lang="en-IN"/>
          </a:p>
        </p:txBody>
      </p:sp>
    </p:spTree>
    <p:extLst>
      <p:ext uri="{BB962C8B-B14F-4D97-AF65-F5344CB8AC3E}">
        <p14:creationId xmlns:p14="http://schemas.microsoft.com/office/powerpoint/2010/main" val="4034016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71E9A2-D425-4D44-98A2-BBEB180CBBDF}" type="datetimeFigureOut">
              <a:rPr lang="en-IN" smtClean="0"/>
              <a:t>20-03-2018</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EDE9365-6803-4DF7-87D2-1CA8021DAA6C}" type="slidenum">
              <a:rPr lang="en-IN" smtClean="0"/>
              <a:t>‹#›</a:t>
            </a:fld>
            <a:endParaRPr lang="en-IN"/>
          </a:p>
        </p:txBody>
      </p:sp>
    </p:spTree>
    <p:extLst>
      <p:ext uri="{BB962C8B-B14F-4D97-AF65-F5344CB8AC3E}">
        <p14:creationId xmlns:p14="http://schemas.microsoft.com/office/powerpoint/2010/main" val="2463725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71E9A2-D425-4D44-98A2-BBEB180CBBDF}" type="datetimeFigureOut">
              <a:rPr lang="en-IN" smtClean="0"/>
              <a:t>20-03-2018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EDE9365-6803-4DF7-87D2-1CA8021DAA6C}" type="slidenum">
              <a:rPr lang="en-IN" smtClean="0"/>
              <a:t>‹#›</a:t>
            </a:fld>
            <a:endParaRPr lang="en-IN"/>
          </a:p>
        </p:txBody>
      </p:sp>
    </p:spTree>
    <p:extLst>
      <p:ext uri="{BB962C8B-B14F-4D97-AF65-F5344CB8AC3E}">
        <p14:creationId xmlns:p14="http://schemas.microsoft.com/office/powerpoint/2010/main" val="4235662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71E9A2-D425-4D44-98A2-BBEB180CBBDF}" type="datetimeFigureOut">
              <a:rPr lang="en-IN" smtClean="0"/>
              <a:t>20-03-2018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EDE9365-6803-4DF7-87D2-1CA8021DAA6C}" type="slidenum">
              <a:rPr lang="en-IN" smtClean="0"/>
              <a:t>‹#›</a:t>
            </a:fld>
            <a:endParaRPr lang="en-IN"/>
          </a:p>
        </p:txBody>
      </p:sp>
    </p:spTree>
    <p:extLst>
      <p:ext uri="{BB962C8B-B14F-4D97-AF65-F5344CB8AC3E}">
        <p14:creationId xmlns:p14="http://schemas.microsoft.com/office/powerpoint/2010/main" val="1588743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71E9A2-D425-4D44-98A2-BBEB180CBBDF}" type="datetimeFigureOut">
              <a:rPr lang="en-IN" smtClean="0"/>
              <a:t>20-03-2018</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DE9365-6803-4DF7-87D2-1CA8021DAA6C}" type="slidenum">
              <a:rPr lang="en-IN" smtClean="0"/>
              <a:t>‹#›</a:t>
            </a:fld>
            <a:endParaRPr lang="en-IN"/>
          </a:p>
        </p:txBody>
      </p:sp>
    </p:spTree>
    <p:extLst>
      <p:ext uri="{BB962C8B-B14F-4D97-AF65-F5344CB8AC3E}">
        <p14:creationId xmlns:p14="http://schemas.microsoft.com/office/powerpoint/2010/main" val="42318298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583324" y="1261242"/>
                <a:ext cx="10770476" cy="4915722"/>
              </a:xfrm>
            </p:spPr>
            <p:txBody>
              <a:bodyPr>
                <a:normAutofit/>
              </a:bodyPr>
              <a:lstStyle/>
              <a:p>
                <a:r>
                  <a:rPr lang="en-IN" sz="4000" dirty="0"/>
                  <a:t>Average is calculated by adding a given number of values and then dividing them the number of items.</a:t>
                </a:r>
              </a:p>
              <a:p>
                <a:r>
                  <a:rPr lang="en-IN" sz="4000" dirty="0"/>
                  <a:t>In statistics average is the arithmetic mean and denoted by </a:t>
                </a:r>
                <a14:m>
                  <m:oMath xmlns:m="http://schemas.openxmlformats.org/officeDocument/2006/math">
                    <m:acc>
                      <m:accPr>
                        <m:chr m:val="⃑"/>
                        <m:ctrlPr>
                          <a:rPr lang="en-IN" sz="4000" i="1">
                            <a:latin typeface="Cambria Math" panose="02040503050406030204" pitchFamily="18" charset="0"/>
                          </a:rPr>
                        </m:ctrlPr>
                      </m:accPr>
                      <m:e>
                        <m:r>
                          <a:rPr lang="en-IN" sz="4000" b="0" i="1">
                            <a:latin typeface="Cambria Math" panose="02040503050406030204" pitchFamily="18" charset="0"/>
                          </a:rPr>
                          <m:t>𝑋</m:t>
                        </m:r>
                      </m:e>
                    </m:acc>
                  </m:oMath>
                </a14:m>
                <a:r>
                  <a:rPr lang="en-IN" sz="4000" dirty="0"/>
                  <a:t> = </a:t>
                </a:r>
                <a14:m>
                  <m:oMath xmlns:m="http://schemas.openxmlformats.org/officeDocument/2006/math">
                    <m:f>
                      <m:fPr>
                        <m:ctrlPr>
                          <a:rPr lang="en-IN" sz="4000" i="1">
                            <a:latin typeface="Cambria Math" panose="02040503050406030204" pitchFamily="18" charset="0"/>
                          </a:rPr>
                        </m:ctrlPr>
                      </m:fPr>
                      <m:num>
                        <m:r>
                          <a:rPr lang="en-IN" sz="4000" b="0" i="1">
                            <a:latin typeface="Cambria Math" panose="02040503050406030204" pitchFamily="18" charset="0"/>
                          </a:rPr>
                          <m:t>𝑆𝑢𝑚</m:t>
                        </m:r>
                        <m:r>
                          <a:rPr lang="en-IN" sz="4000" b="0">
                            <a:latin typeface="Cambria Math" panose="02040503050406030204" pitchFamily="18" charset="0"/>
                          </a:rPr>
                          <m:t> </m:t>
                        </m:r>
                        <m:r>
                          <a:rPr lang="en-IN" sz="4000" b="0" i="1">
                            <a:latin typeface="Cambria Math" panose="02040503050406030204" pitchFamily="18" charset="0"/>
                          </a:rPr>
                          <m:t>𝑜𝑓</m:t>
                        </m:r>
                        <m:r>
                          <a:rPr lang="en-IN" sz="4000" b="0">
                            <a:latin typeface="Cambria Math" panose="02040503050406030204" pitchFamily="18" charset="0"/>
                          </a:rPr>
                          <m:t> </m:t>
                        </m:r>
                        <m:r>
                          <a:rPr lang="en-IN" sz="4000" b="0" i="1">
                            <a:latin typeface="Cambria Math" panose="02040503050406030204" pitchFamily="18" charset="0"/>
                          </a:rPr>
                          <m:t>𝑒𝑙𝑒𝑚𝑒𝑛𝑡𝑠</m:t>
                        </m:r>
                      </m:num>
                      <m:den>
                        <m:r>
                          <a:rPr lang="en-IN" sz="4000" b="0" i="1">
                            <a:latin typeface="Cambria Math" panose="02040503050406030204" pitchFamily="18" charset="0"/>
                          </a:rPr>
                          <m:t>𝑁𝑢𝑚𝑏𝑒𝑟</m:t>
                        </m:r>
                        <m:r>
                          <a:rPr lang="en-IN" sz="4000" b="0">
                            <a:latin typeface="Cambria Math" panose="02040503050406030204" pitchFamily="18" charset="0"/>
                          </a:rPr>
                          <m:t> </m:t>
                        </m:r>
                        <m:r>
                          <a:rPr lang="en-IN" sz="4000" b="0" i="1">
                            <a:latin typeface="Cambria Math" panose="02040503050406030204" pitchFamily="18" charset="0"/>
                          </a:rPr>
                          <m:t>𝑜𝑓</m:t>
                        </m:r>
                        <m:r>
                          <a:rPr lang="en-IN" sz="4000" b="0">
                            <a:latin typeface="Cambria Math" panose="02040503050406030204" pitchFamily="18" charset="0"/>
                          </a:rPr>
                          <m:t> </m:t>
                        </m:r>
                        <m:r>
                          <a:rPr lang="en-IN" sz="4000" b="0" i="1">
                            <a:latin typeface="Cambria Math" panose="02040503050406030204" pitchFamily="18" charset="0"/>
                          </a:rPr>
                          <m:t>𝑒𝑙𝑒𝑚𝑒𝑛𝑡𝑠</m:t>
                        </m:r>
                      </m:den>
                    </m:f>
                  </m:oMath>
                </a14:m>
                <a:r>
                  <a:rPr lang="en-IN" sz="4000" dirty="0"/>
                  <a:t> = </a:t>
                </a:r>
                <a14:m>
                  <m:oMath xmlns:m="http://schemas.openxmlformats.org/officeDocument/2006/math">
                    <m:f>
                      <m:fPr>
                        <m:ctrlPr>
                          <a:rPr lang="en-IN" sz="4000" i="1">
                            <a:latin typeface="Cambria Math" panose="02040503050406030204" pitchFamily="18" charset="0"/>
                          </a:rPr>
                        </m:ctrlPr>
                      </m:fPr>
                      <m:num>
                        <m:nary>
                          <m:naryPr>
                            <m:chr m:val="∑"/>
                            <m:limLoc m:val="undOvr"/>
                            <m:subHide m:val="on"/>
                            <m:supHide m:val="on"/>
                            <m:ctrlPr>
                              <a:rPr lang="en-IN" sz="4000" i="1">
                                <a:latin typeface="Cambria Math" panose="02040503050406030204" pitchFamily="18" charset="0"/>
                              </a:rPr>
                            </m:ctrlPr>
                          </m:naryPr>
                          <m:sub/>
                          <m:sup/>
                          <m:e>
                            <m:r>
                              <a:rPr lang="en-IN" sz="4000" b="0" i="1">
                                <a:latin typeface="Cambria Math" panose="02040503050406030204" pitchFamily="18" charset="0"/>
                              </a:rPr>
                              <m:t>𝑋</m:t>
                            </m:r>
                          </m:e>
                        </m:nary>
                      </m:num>
                      <m:den>
                        <m:r>
                          <a:rPr lang="en-IN" sz="4000" b="0" i="1">
                            <a:latin typeface="Cambria Math" panose="02040503050406030204" pitchFamily="18" charset="0"/>
                          </a:rPr>
                          <m:t>𝑁</m:t>
                        </m:r>
                      </m:den>
                    </m:f>
                  </m:oMath>
                </a14:m>
                <a:r>
                  <a:rPr lang="en-IN" sz="4000" dirty="0"/>
                  <a:t> </a:t>
                </a:r>
              </a:p>
              <a:p>
                <a:pPr marL="0" indent="0">
                  <a:buNone/>
                </a:pPr>
                <a:r>
                  <a:rPr lang="en-IN" sz="4000" dirty="0"/>
                  <a:t>Example- Average of 3, 5 and 7 is </a:t>
                </a:r>
                <a14:m>
                  <m:oMath xmlns:m="http://schemas.openxmlformats.org/officeDocument/2006/math">
                    <m:f>
                      <m:fPr>
                        <m:ctrlPr>
                          <a:rPr lang="en-IN" sz="4000" i="1">
                            <a:latin typeface="Cambria Math" panose="02040503050406030204" pitchFamily="18" charset="0"/>
                          </a:rPr>
                        </m:ctrlPr>
                      </m:fPr>
                      <m:num>
                        <m:r>
                          <a:rPr lang="en-IN" sz="4000" b="0" i="1">
                            <a:latin typeface="Cambria Math" panose="02040503050406030204" pitchFamily="18" charset="0"/>
                          </a:rPr>
                          <m:t>3+5+7</m:t>
                        </m:r>
                      </m:num>
                      <m:den>
                        <m:r>
                          <a:rPr lang="en-IN" sz="4000" b="0" i="1">
                            <a:latin typeface="Cambria Math" panose="02040503050406030204" pitchFamily="18" charset="0"/>
                          </a:rPr>
                          <m:t>3</m:t>
                        </m:r>
                      </m:den>
                    </m:f>
                  </m:oMath>
                </a14:m>
                <a:r>
                  <a:rPr lang="en-IN" sz="4000" dirty="0"/>
                  <a:t>  = </a:t>
                </a:r>
                <a14:m>
                  <m:oMath xmlns:m="http://schemas.openxmlformats.org/officeDocument/2006/math">
                    <m:f>
                      <m:fPr>
                        <m:ctrlPr>
                          <a:rPr lang="en-IN" sz="4000" i="1">
                            <a:latin typeface="Cambria Math" panose="02040503050406030204" pitchFamily="18" charset="0"/>
                          </a:rPr>
                        </m:ctrlPr>
                      </m:fPr>
                      <m:num>
                        <m:r>
                          <a:rPr lang="en-IN" sz="4000" b="0" i="1">
                            <a:latin typeface="Cambria Math" panose="02040503050406030204" pitchFamily="18" charset="0"/>
                          </a:rPr>
                          <m:t>15</m:t>
                        </m:r>
                      </m:num>
                      <m:den>
                        <m:r>
                          <a:rPr lang="en-IN" sz="4000" b="0" i="1">
                            <a:latin typeface="Cambria Math" panose="02040503050406030204" pitchFamily="18" charset="0"/>
                          </a:rPr>
                          <m:t>3</m:t>
                        </m:r>
                      </m:den>
                    </m:f>
                  </m:oMath>
                </a14:m>
                <a:r>
                  <a:rPr lang="en-IN" sz="4000" dirty="0"/>
                  <a:t>  = 5</a:t>
                </a:r>
              </a:p>
              <a:p>
                <a:pPr marL="0" indent="0">
                  <a:buNone/>
                </a:pPr>
                <a:endParaRPr lang="en-IN" sz="40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583324" y="1261242"/>
                <a:ext cx="10770476" cy="4915722"/>
              </a:xfrm>
              <a:blipFill rotWithShape="0">
                <a:blip r:embed="rId2"/>
                <a:stretch>
                  <a:fillRect l="-2037" t="-3474" r="-2264"/>
                </a:stretch>
              </a:blipFill>
            </p:spPr>
            <p:txBody>
              <a:bodyPr/>
              <a:lstStyle/>
              <a:p>
                <a:r>
                  <a:rPr lang="en-IN">
                    <a:noFill/>
                  </a:rPr>
                  <a:t> </a:t>
                </a:r>
              </a:p>
            </p:txBody>
          </p:sp>
        </mc:Fallback>
      </mc:AlternateContent>
      <p:sp>
        <p:nvSpPr>
          <p:cNvPr id="4" name="Title 3"/>
          <p:cNvSpPr>
            <a:spLocks noGrp="1"/>
          </p:cNvSpPr>
          <p:nvPr>
            <p:ph type="title"/>
          </p:nvPr>
        </p:nvSpPr>
        <p:spPr/>
        <p:txBody>
          <a:bodyPr/>
          <a:lstStyle/>
          <a:p>
            <a:r>
              <a:rPr lang="en-IN" dirty="0" smtClean="0"/>
              <a:t>Average</a:t>
            </a:r>
            <a:endParaRPr lang="en-IN" dirty="0"/>
          </a:p>
        </p:txBody>
      </p:sp>
    </p:spTree>
    <p:extLst>
      <p:ext uri="{BB962C8B-B14F-4D97-AF65-F5344CB8AC3E}">
        <p14:creationId xmlns:p14="http://schemas.microsoft.com/office/powerpoint/2010/main" val="40083878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Mean</a:t>
            </a:r>
            <a:endParaRPr lang="en-IN"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lnSpcReduction="10000"/>
              </a:bodyPr>
              <a:lstStyle/>
              <a:p>
                <a:r>
                  <a:rPr lang="en-IN" b="1" dirty="0" smtClean="0"/>
                  <a:t>Arithmetic Mean(Average</a:t>
                </a:r>
                <a:r>
                  <a:rPr lang="en-IN" b="1" dirty="0"/>
                  <a:t>) - The sum of all of the numbers in a list divided by the number of items in that list</a:t>
                </a:r>
                <a:r>
                  <a:rPr lang="en-IN" b="1" dirty="0" smtClean="0"/>
                  <a:t>.</a:t>
                </a:r>
              </a:p>
              <a:p>
                <a:r>
                  <a:rPr lang="en-IN" dirty="0"/>
                  <a:t>For example, the mean of the numbers 2, 3, 7 is 4 since 2+3+7 = 12 and 12 divided by 3 [there are three numbers] is 4.</a:t>
                </a:r>
              </a:p>
              <a:p>
                <a:r>
                  <a:rPr lang="en-US" dirty="0"/>
                  <a:t>The M</a:t>
                </a:r>
                <a:r>
                  <a:rPr lang="en-US" dirty="0" smtClean="0"/>
                  <a:t>athematical </a:t>
                </a:r>
                <a:r>
                  <a:rPr lang="en-US" dirty="0"/>
                  <a:t>formula for the arithmetic mean (average).</a:t>
                </a:r>
                <a:endParaRPr lang="en-IN" dirty="0"/>
              </a:p>
              <a:p>
                <a:r>
                  <a:rPr lang="en-US" dirty="0"/>
                  <a:t>Let x</a:t>
                </a:r>
                <a:r>
                  <a:rPr lang="en-US" baseline="-25000" dirty="0"/>
                  <a:t>1</a:t>
                </a:r>
                <a:r>
                  <a:rPr lang="en-US" dirty="0"/>
                  <a:t>, x</a:t>
                </a:r>
                <a:r>
                  <a:rPr lang="en-US" baseline="-25000" dirty="0"/>
                  <a:t>2</a:t>
                </a:r>
                <a:r>
                  <a:rPr lang="en-US" dirty="0"/>
                  <a:t>, x</a:t>
                </a:r>
                <a:r>
                  <a:rPr lang="en-US" baseline="-25000" dirty="0"/>
                  <a:t>3</a:t>
                </a:r>
                <a:r>
                  <a:rPr lang="en-US" dirty="0"/>
                  <a:t>, …</a:t>
                </a:r>
                <a:r>
                  <a:rPr lang="en-US" dirty="0" err="1"/>
                  <a:t>x</a:t>
                </a:r>
                <a:r>
                  <a:rPr lang="en-US" baseline="-25000" dirty="0" err="1"/>
                  <a:t>n</a:t>
                </a:r>
                <a:r>
                  <a:rPr lang="en-US" dirty="0"/>
                  <a:t> denote a set of n numbers.  x</a:t>
                </a:r>
                <a:r>
                  <a:rPr lang="en-US" baseline="-25000" dirty="0"/>
                  <a:t>1</a:t>
                </a:r>
                <a:r>
                  <a:rPr lang="en-US" dirty="0"/>
                  <a:t> is the first number in the set. x</a:t>
                </a:r>
                <a:r>
                  <a:rPr lang="en-US" baseline="-25000" dirty="0"/>
                  <a:t>i</a:t>
                </a:r>
                <a:r>
                  <a:rPr lang="en-US" dirty="0"/>
                  <a:t> represents the </a:t>
                </a:r>
                <a:r>
                  <a:rPr lang="en-US" dirty="0" err="1"/>
                  <a:t>i</a:t>
                </a:r>
                <a:r>
                  <a:rPr lang="en-US" dirty="0" err="1" smtClean="0"/>
                  <a:t>’th</a:t>
                </a:r>
                <a:r>
                  <a:rPr lang="en-US" dirty="0" smtClean="0"/>
                  <a:t> </a:t>
                </a:r>
                <a:r>
                  <a:rPr lang="en-US" dirty="0"/>
                  <a:t>number in the set</a:t>
                </a:r>
                <a:r>
                  <a:rPr lang="en-IN" dirty="0"/>
                  <a:t/>
                </a:r>
                <a:br>
                  <a:rPr lang="en-IN" dirty="0"/>
                </a:br>
                <a:r>
                  <a:rPr lang="en-US" dirty="0" smtClean="0"/>
                  <a:t>The </a:t>
                </a:r>
                <a:r>
                  <a:rPr lang="en-US" dirty="0"/>
                  <a:t>summation </a:t>
                </a:r>
                <a:r>
                  <a:rPr lang="en-US" dirty="0" smtClean="0"/>
                  <a:t>sign,</a:t>
                </a:r>
                <a14:m>
                  <m:oMath xmlns:m="http://schemas.openxmlformats.org/officeDocument/2006/math">
                    <m:nary>
                      <m:naryPr>
                        <m:chr m:val="∑"/>
                        <m:ctrlPr>
                          <a:rPr lang="en-US" i="1" smtClean="0">
                            <a:latin typeface="Cambria Math" panose="02040503050406030204" pitchFamily="18" charset="0"/>
                          </a:rPr>
                        </m:ctrlPr>
                      </m:naryPr>
                      <m:sub>
                        <m:r>
                          <m:rPr>
                            <m:brk m:alnAt="23"/>
                          </m:rPr>
                          <a:rPr lang="en-IN" b="0" i="1" smtClean="0">
                            <a:latin typeface="Cambria Math" panose="02040503050406030204" pitchFamily="18" charset="0"/>
                          </a:rPr>
                          <m:t>𝑖</m:t>
                        </m:r>
                        <m:r>
                          <a:rPr lang="en-IN" b="0" i="1" smtClean="0">
                            <a:latin typeface="Cambria Math" panose="02040503050406030204" pitchFamily="18" charset="0"/>
                          </a:rPr>
                          <m:t>=1</m:t>
                        </m:r>
                      </m:sub>
                      <m:sup>
                        <m:r>
                          <a:rPr lang="en-IN" b="0" i="1" smtClean="0">
                            <a:latin typeface="Cambria Math" panose="02040503050406030204" pitchFamily="18" charset="0"/>
                          </a:rPr>
                          <m:t>𝑖</m:t>
                        </m:r>
                        <m:r>
                          <a:rPr lang="en-IN" b="0" i="1" smtClean="0">
                            <a:latin typeface="Cambria Math" panose="02040503050406030204" pitchFamily="18" charset="0"/>
                          </a:rPr>
                          <m:t>=</m:t>
                        </m:r>
                        <m:r>
                          <a:rPr lang="en-IN" b="0" i="1" smtClean="0">
                            <a:latin typeface="Cambria Math" panose="02040503050406030204" pitchFamily="18" charset="0"/>
                          </a:rPr>
                          <m:t>𝑛</m:t>
                        </m:r>
                      </m:sup>
                      <m:e>
                        <m:r>
                          <m:rPr>
                            <m:nor/>
                          </m:rPr>
                          <a:rPr lang="en-US" dirty="0"/>
                          <m:t>x</m:t>
                        </m:r>
                        <m:r>
                          <m:rPr>
                            <m:nor/>
                          </m:rPr>
                          <a:rPr lang="en-US" baseline="-25000" dirty="0"/>
                          <m:t>i</m:t>
                        </m:r>
                      </m:e>
                    </m:nary>
                  </m:oMath>
                </a14:m>
                <a:r>
                  <a:rPr lang="en-US" dirty="0" smtClean="0"/>
                  <a:t> represents sum </a:t>
                </a:r>
                <a:r>
                  <a:rPr lang="en-US" dirty="0"/>
                  <a:t>the elements of a </a:t>
                </a:r>
                <a:r>
                  <a:rPr lang="en-US" dirty="0" smtClean="0"/>
                  <a:t>sequence from </a:t>
                </a:r>
              </a:p>
              <a:p>
                <a:pPr marL="0" indent="0">
                  <a:buNone/>
                </a:pPr>
                <a:r>
                  <a:rPr lang="en-US" dirty="0" smtClean="0"/>
                  <a:t>   x</a:t>
                </a:r>
                <a:r>
                  <a:rPr lang="en-US" baseline="-25000" dirty="0" smtClean="0"/>
                  <a:t>1</a:t>
                </a:r>
                <a:r>
                  <a:rPr lang="en-US" dirty="0"/>
                  <a:t>, x</a:t>
                </a:r>
                <a:r>
                  <a:rPr lang="en-US" baseline="-25000" dirty="0"/>
                  <a:t>2</a:t>
                </a:r>
                <a:r>
                  <a:rPr lang="en-US" dirty="0"/>
                  <a:t>, x</a:t>
                </a:r>
                <a:r>
                  <a:rPr lang="en-US" baseline="-25000" dirty="0"/>
                  <a:t>3</a:t>
                </a:r>
                <a:r>
                  <a:rPr lang="en-US" dirty="0"/>
                  <a:t>, </a:t>
                </a:r>
                <a:r>
                  <a:rPr lang="en-US" dirty="0" smtClean="0"/>
                  <a:t>… to </a:t>
                </a:r>
                <a:r>
                  <a:rPr lang="en-US" dirty="0" err="1" smtClean="0"/>
                  <a:t>x</a:t>
                </a:r>
                <a:r>
                  <a:rPr lang="en-US" baseline="-25000" dirty="0" err="1" smtClean="0"/>
                  <a:t>n</a:t>
                </a:r>
                <a:endParaRPr lang="en-IN"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043" t="-3081"/>
                </a:stretch>
              </a:blipFill>
            </p:spPr>
            <p:txBody>
              <a:bodyPr/>
              <a:lstStyle/>
              <a:p>
                <a:r>
                  <a:rPr lang="en-IN">
                    <a:noFill/>
                  </a:rPr>
                  <a:t> </a:t>
                </a:r>
              </a:p>
            </p:txBody>
          </p:sp>
        </mc:Fallback>
      </mc:AlternateContent>
      <p:sp>
        <p:nvSpPr>
          <p:cNvPr id="6" name="TextBox 5"/>
          <p:cNvSpPr txBox="1"/>
          <p:nvPr/>
        </p:nvSpPr>
        <p:spPr>
          <a:xfrm>
            <a:off x="5640114" y="2971800"/>
            <a:ext cx="65" cy="276999"/>
          </a:xfrm>
          <a:prstGeom prst="rect">
            <a:avLst/>
          </a:prstGeom>
          <a:noFill/>
        </p:spPr>
        <p:txBody>
          <a:bodyPr wrap="none" lIns="0" tIns="0" rIns="0" bIns="0" rtlCol="0">
            <a:spAutoFit/>
          </a:bodyPr>
          <a:lstStyle/>
          <a:p>
            <a:endParaRPr lang="en-IN" dirty="0"/>
          </a:p>
        </p:txBody>
      </p:sp>
    </p:spTree>
    <p:extLst>
      <p:ext uri="{BB962C8B-B14F-4D97-AF65-F5344CB8AC3E}">
        <p14:creationId xmlns:p14="http://schemas.microsoft.com/office/powerpoint/2010/main" val="22638531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Arithmetic </a:t>
            </a:r>
            <a:r>
              <a:rPr lang="en-IN" dirty="0" smtClean="0"/>
              <a:t>Mean</a:t>
            </a:r>
            <a:endParaRPr lang="en-IN"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IN" dirty="0" smtClean="0"/>
                  <a:t>A = average (or arithmetic mean)</a:t>
                </a:r>
                <a:br>
                  <a:rPr lang="en-IN" dirty="0" smtClean="0"/>
                </a:br>
                <a:r>
                  <a:rPr lang="en-IN" dirty="0" smtClean="0"/>
                  <a:t>n = the number of terms (e.g., the number of items or numbers being averaged)</a:t>
                </a:r>
                <a:br>
                  <a:rPr lang="en-IN" dirty="0" smtClean="0"/>
                </a:br>
                <a:r>
                  <a:rPr lang="en-IN" dirty="0" smtClean="0"/>
                  <a:t>x</a:t>
                </a:r>
                <a:r>
                  <a:rPr lang="en-IN" baseline="-25000" dirty="0"/>
                  <a:t>1</a:t>
                </a:r>
                <a:r>
                  <a:rPr lang="en-IN" dirty="0"/>
                  <a:t> = the value of each individual item in the list of numbers being </a:t>
                </a:r>
                <a:r>
                  <a:rPr lang="en-IN" dirty="0" smtClean="0"/>
                  <a:t>averaged</a:t>
                </a:r>
              </a:p>
              <a:p>
                <a:pPr marL="0" indent="0">
                  <a:buNone/>
                </a:pPr>
                <a:r>
                  <a:rPr lang="en-IN" dirty="0"/>
                  <a:t>S = the sum of the numbers in the set </a:t>
                </a:r>
                <a:r>
                  <a:rPr lang="en-IN" dirty="0" smtClean="0"/>
                  <a:t>(</a:t>
                </a:r>
                <a:r>
                  <a:rPr lang="en-IN" dirty="0"/>
                  <a:t>e.g., the sum of the </a:t>
                </a:r>
                <a:r>
                  <a:rPr lang="en-IN" dirty="0" smtClean="0"/>
                  <a:t>numbers)</a:t>
                </a:r>
                <a:endParaRPr lang="en-IN" dirty="0"/>
              </a:p>
              <a:p>
                <a:r>
                  <a:rPr lang="en-US" dirty="0"/>
                  <a:t>The following is the formula for the arithmetic mean, stated in a more readable and understandable form</a:t>
                </a:r>
                <a:r>
                  <a:rPr lang="en-US" dirty="0" smtClean="0"/>
                  <a:t>.</a:t>
                </a:r>
              </a:p>
              <a:p>
                <a:r>
                  <a:rPr lang="en-US" dirty="0" smtClean="0"/>
                  <a:t>A = </a:t>
                </a:r>
                <a14:m>
                  <m:oMath xmlns:m="http://schemas.openxmlformats.org/officeDocument/2006/math">
                    <m:f>
                      <m:fPr>
                        <m:ctrlPr>
                          <a:rPr lang="en-US" i="1" smtClean="0">
                            <a:latin typeface="Cambria Math" panose="02040503050406030204" pitchFamily="18" charset="0"/>
                          </a:rPr>
                        </m:ctrlPr>
                      </m:fPr>
                      <m:num>
                        <m:r>
                          <a:rPr lang="en-IN" b="0" i="1" smtClean="0">
                            <a:latin typeface="Cambria Math" panose="02040503050406030204" pitchFamily="18" charset="0"/>
                          </a:rPr>
                          <m:t>𝑆</m:t>
                        </m:r>
                      </m:num>
                      <m:den>
                        <m:r>
                          <a:rPr lang="en-IN" b="0" i="1" smtClean="0">
                            <a:latin typeface="Cambria Math" panose="02040503050406030204" pitchFamily="18" charset="0"/>
                          </a:rPr>
                          <m:t>𝑛</m:t>
                        </m:r>
                      </m:den>
                    </m:f>
                  </m:oMath>
                </a14:m>
                <a:r>
                  <a:rPr lang="en-IN" dirty="0" smtClean="0"/>
                  <a:t> (Where S = </a:t>
                </a:r>
                <a:r>
                  <a:rPr lang="en-US" dirty="0" smtClean="0"/>
                  <a:t>x</a:t>
                </a:r>
                <a:r>
                  <a:rPr lang="en-US" baseline="-25000" dirty="0" smtClean="0"/>
                  <a:t>1</a:t>
                </a:r>
                <a:r>
                  <a:rPr lang="en-US" dirty="0" smtClean="0"/>
                  <a:t>+ x</a:t>
                </a:r>
                <a:r>
                  <a:rPr lang="en-US" baseline="-25000" dirty="0" smtClean="0"/>
                  <a:t>2</a:t>
                </a:r>
                <a:r>
                  <a:rPr lang="en-US" dirty="0" smtClean="0"/>
                  <a:t>+ x</a:t>
                </a:r>
                <a:r>
                  <a:rPr lang="en-US" baseline="-25000" dirty="0" smtClean="0"/>
                  <a:t>3</a:t>
                </a:r>
                <a:r>
                  <a:rPr lang="en-US" dirty="0" smtClean="0"/>
                  <a:t>+ …….</a:t>
                </a:r>
                <a:r>
                  <a:rPr lang="en-US" dirty="0"/>
                  <a:t> +</a:t>
                </a:r>
                <a:r>
                  <a:rPr lang="en-US" dirty="0" err="1"/>
                  <a:t>x</a:t>
                </a:r>
                <a:r>
                  <a:rPr lang="en-US" baseline="-25000" dirty="0" err="1"/>
                  <a:t>n</a:t>
                </a:r>
                <a:r>
                  <a:rPr lang="en-US" dirty="0" smtClean="0"/>
                  <a:t>)</a:t>
                </a:r>
                <a:endParaRPr lang="en-IN" dirty="0" smtClean="0"/>
              </a:p>
              <a:p>
                <a:endParaRPr lang="en-IN"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3"/>
                <a:stretch>
                  <a:fillRect l="-1217" t="-2241" r="-1565"/>
                </a:stretch>
              </a:blipFill>
            </p:spPr>
            <p:txBody>
              <a:bodyPr/>
              <a:lstStyle/>
              <a:p>
                <a:r>
                  <a:rPr lang="en-IN">
                    <a:noFill/>
                  </a:rPr>
                  <a:t> </a:t>
                </a:r>
              </a:p>
            </p:txBody>
          </p:sp>
        </mc:Fallback>
      </mc:AlternateContent>
    </p:spTree>
    <p:extLst>
      <p:ext uri="{BB962C8B-B14F-4D97-AF65-F5344CB8AC3E}">
        <p14:creationId xmlns:p14="http://schemas.microsoft.com/office/powerpoint/2010/main" val="29914324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Example</a:t>
            </a:r>
            <a:endParaRPr lang="en-IN"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marL="0" indent="0">
                  <a:buNone/>
                </a:pPr>
                <a:r>
                  <a:rPr lang="en-IN" dirty="0" smtClean="0"/>
                  <a:t>If a teacher tutored five students and they subsequently scored 96, 94, 92, 87, and 81, what was the average score of the students whom the teacher tutored?</a:t>
                </a:r>
              </a:p>
              <a:p>
                <a:pPr marL="0" indent="0">
                  <a:buNone/>
                </a:pPr>
                <a:r>
                  <a:rPr lang="en-IN" dirty="0" err="1" smtClean="0"/>
                  <a:t>Ans</a:t>
                </a:r>
                <a:r>
                  <a:rPr lang="en-IN" dirty="0" smtClean="0"/>
                  <a:t>-</a:t>
                </a:r>
                <a:r>
                  <a:rPr lang="en-IN" dirty="0"/>
                  <a:t/>
                </a:r>
                <a:br>
                  <a:rPr lang="en-IN" dirty="0"/>
                </a:br>
                <a:r>
                  <a:rPr lang="en-IN" dirty="0"/>
                  <a:t>N = 5 since there are 5 students</a:t>
                </a:r>
                <a:br>
                  <a:rPr lang="en-IN" dirty="0"/>
                </a:br>
                <a:r>
                  <a:rPr lang="en-IN" dirty="0"/>
                  <a:t>S = 96 + 94 + 92 + 87 + 81 = </a:t>
                </a:r>
                <a:r>
                  <a:rPr lang="en-IN" dirty="0" smtClean="0"/>
                  <a:t>450</a:t>
                </a:r>
              </a:p>
              <a:p>
                <a:pPr marL="0" indent="0">
                  <a:buNone/>
                </a:pPr>
                <a:r>
                  <a:rPr lang="en-IN" dirty="0" smtClean="0"/>
                  <a:t>Average A = </a:t>
                </a:r>
                <a14:m>
                  <m:oMath xmlns:m="http://schemas.openxmlformats.org/officeDocument/2006/math">
                    <m:f>
                      <m:fPr>
                        <m:ctrlPr>
                          <a:rPr lang="en-US" i="1">
                            <a:latin typeface="Cambria Math" panose="02040503050406030204" pitchFamily="18" charset="0"/>
                          </a:rPr>
                        </m:ctrlPr>
                      </m:fPr>
                      <m:num>
                        <m:r>
                          <a:rPr lang="en-IN" i="1">
                            <a:latin typeface="Cambria Math" panose="02040503050406030204" pitchFamily="18" charset="0"/>
                          </a:rPr>
                          <m:t>𝑆</m:t>
                        </m:r>
                      </m:num>
                      <m:den>
                        <m:r>
                          <a:rPr lang="en-IN" i="1">
                            <a:latin typeface="Cambria Math" panose="02040503050406030204" pitchFamily="18" charset="0"/>
                          </a:rPr>
                          <m:t>𝑛</m:t>
                        </m:r>
                      </m:den>
                    </m:f>
                  </m:oMath>
                </a14:m>
                <a:r>
                  <a:rPr lang="en-IN" dirty="0"/>
                  <a:t> </a:t>
                </a:r>
                <a:r>
                  <a:rPr lang="en-IN" dirty="0" smtClean="0"/>
                  <a:t>= </a:t>
                </a:r>
                <a14:m>
                  <m:oMath xmlns:m="http://schemas.openxmlformats.org/officeDocument/2006/math">
                    <m:f>
                      <m:fPr>
                        <m:ctrlPr>
                          <a:rPr lang="en-US" i="1">
                            <a:latin typeface="Cambria Math" panose="02040503050406030204" pitchFamily="18" charset="0"/>
                          </a:rPr>
                        </m:ctrlPr>
                      </m:fPr>
                      <m:num>
                        <m:r>
                          <a:rPr lang="en-IN" b="0" i="1" smtClean="0">
                            <a:latin typeface="Cambria Math" panose="02040503050406030204" pitchFamily="18" charset="0"/>
                          </a:rPr>
                          <m:t>450</m:t>
                        </m:r>
                      </m:num>
                      <m:den>
                        <m:r>
                          <a:rPr lang="en-IN" b="0" i="1" smtClean="0">
                            <a:latin typeface="Cambria Math" panose="02040503050406030204" pitchFamily="18" charset="0"/>
                          </a:rPr>
                          <m:t>5</m:t>
                        </m:r>
                      </m:den>
                    </m:f>
                  </m:oMath>
                </a14:m>
                <a:r>
                  <a:rPr lang="en-IN" dirty="0"/>
                  <a:t> </a:t>
                </a:r>
                <a:r>
                  <a:rPr lang="en-IN" dirty="0" smtClean="0"/>
                  <a:t>= 90</a:t>
                </a:r>
              </a:p>
              <a:p>
                <a:pPr marL="0" indent="0">
                  <a:buNone/>
                </a:pPr>
                <a:r>
                  <a:rPr lang="en-IN" dirty="0"/>
                  <a:t/>
                </a:r>
                <a:br>
                  <a:rPr lang="en-IN" dirty="0"/>
                </a:br>
                <a:endParaRPr lang="en-IN"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217" t="-2241" r="-522"/>
                </a:stretch>
              </a:blipFill>
            </p:spPr>
            <p:txBody>
              <a:bodyPr/>
              <a:lstStyle/>
              <a:p>
                <a:r>
                  <a:rPr lang="en-IN">
                    <a:noFill/>
                  </a:rPr>
                  <a:t> </a:t>
                </a:r>
              </a:p>
            </p:txBody>
          </p:sp>
        </mc:Fallback>
      </mc:AlternateContent>
    </p:spTree>
    <p:extLst>
      <p:ext uri="{BB962C8B-B14F-4D97-AF65-F5344CB8AC3E}">
        <p14:creationId xmlns:p14="http://schemas.microsoft.com/office/powerpoint/2010/main" val="4248277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Example</a:t>
            </a:r>
            <a:endParaRPr lang="en-IN" dirty="0"/>
          </a:p>
        </p:txBody>
      </p:sp>
      <p:sp>
        <p:nvSpPr>
          <p:cNvPr id="3" name="Content Placeholder 2"/>
          <p:cNvSpPr>
            <a:spLocks noGrp="1"/>
          </p:cNvSpPr>
          <p:nvPr>
            <p:ph idx="1"/>
          </p:nvPr>
        </p:nvSpPr>
        <p:spPr/>
        <p:txBody>
          <a:bodyPr/>
          <a:lstStyle/>
          <a:p>
            <a:r>
              <a:rPr lang="en-IN" dirty="0"/>
              <a:t>If a baseball pitcher throws three straight strikes to the first batter, two strikes to the second batter, one strike to the third batter, and zero strikes to the fourth batter, what is the average number of strikes the pitcher threw to each of the four batters?</a:t>
            </a:r>
            <a:br>
              <a:rPr lang="en-IN" dirty="0"/>
            </a:br>
            <a:r>
              <a:rPr lang="en-IN" dirty="0" smtClean="0"/>
              <a:t>Solution-</a:t>
            </a:r>
          </a:p>
          <a:p>
            <a:r>
              <a:rPr lang="en-IN" dirty="0" smtClean="0"/>
              <a:t>N </a:t>
            </a:r>
            <a:r>
              <a:rPr lang="en-IN" dirty="0"/>
              <a:t>= 4 since there are four </a:t>
            </a:r>
            <a:r>
              <a:rPr lang="en-IN" dirty="0" smtClean="0"/>
              <a:t>batters</a:t>
            </a:r>
          </a:p>
          <a:p>
            <a:r>
              <a:rPr lang="en-IN" dirty="0"/>
              <a:t>S = 3 + 2 + 1 + 0 = 6</a:t>
            </a:r>
            <a:br>
              <a:rPr lang="en-IN" dirty="0"/>
            </a:br>
            <a:r>
              <a:rPr lang="en-IN" dirty="0"/>
              <a:t/>
            </a:r>
            <a:br>
              <a:rPr lang="en-IN" dirty="0"/>
            </a:br>
            <a:endParaRPr lang="en-IN" dirty="0"/>
          </a:p>
        </p:txBody>
      </p:sp>
      <p:pic>
        <p:nvPicPr>
          <p:cNvPr id="4" name="Picture 3" descr="mean example"/>
          <p:cNvPicPr/>
          <p:nvPr/>
        </p:nvPicPr>
        <p:blipFill>
          <a:blip r:embed="rId2">
            <a:extLst>
              <a:ext uri="{28A0092B-C50C-407E-A947-70E740481C1C}">
                <a14:useLocalDpi xmlns:a14="http://schemas.microsoft.com/office/drawing/2010/main" val="0"/>
              </a:ext>
            </a:extLst>
          </a:blip>
          <a:srcRect/>
          <a:stretch>
            <a:fillRect/>
          </a:stretch>
        </p:blipFill>
        <p:spPr bwMode="auto">
          <a:xfrm>
            <a:off x="924910" y="4816366"/>
            <a:ext cx="4120056" cy="848381"/>
          </a:xfrm>
          <a:prstGeom prst="rect">
            <a:avLst/>
          </a:prstGeom>
          <a:noFill/>
          <a:ln>
            <a:noFill/>
          </a:ln>
        </p:spPr>
      </p:pic>
    </p:spTree>
    <p:extLst>
      <p:ext uri="{BB962C8B-B14F-4D97-AF65-F5344CB8AC3E}">
        <p14:creationId xmlns:p14="http://schemas.microsoft.com/office/powerpoint/2010/main" val="29079043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TotalTime>
  <Words>206</Words>
  <Application>Microsoft Office PowerPoint</Application>
  <PresentationFormat>Widescreen</PresentationFormat>
  <Paragraphs>24</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Cambria Math</vt:lpstr>
      <vt:lpstr>Office Theme</vt:lpstr>
      <vt:lpstr>Average</vt:lpstr>
      <vt:lpstr>Mean</vt:lpstr>
      <vt:lpstr>Arithmetic Mean</vt:lpstr>
      <vt:lpstr>Example</vt:lpstr>
      <vt:lpstr>Example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SYFT</dc:title>
  <dc:creator>Windows User</dc:creator>
  <cp:lastModifiedBy>Windows User</cp:lastModifiedBy>
  <cp:revision>35</cp:revision>
  <dcterms:created xsi:type="dcterms:W3CDTF">2018-03-19T04:38:16Z</dcterms:created>
  <dcterms:modified xsi:type="dcterms:W3CDTF">2018-03-20T08:37:28Z</dcterms:modified>
</cp:coreProperties>
</file>