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21-03-2018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isfun.com/triangle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isfun.com/geometry/rectangle.htm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mathsisfun.com/geometry/square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Area of close shapes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Triangles</a:t>
            </a:r>
            <a:r>
              <a:rPr lang="en-US" sz="2400" dirty="0"/>
              <a:t>: A </a:t>
            </a:r>
            <a:r>
              <a:rPr lang="en-US" sz="2400" dirty="0" err="1"/>
              <a:t>triange</a:t>
            </a:r>
            <a:r>
              <a:rPr lang="en-US" sz="2400" dirty="0"/>
              <a:t> is a polygon having three sides and three angles.</a:t>
            </a:r>
            <a:endParaRPr lang="en-IN" sz="2400" dirty="0"/>
          </a:p>
          <a:p>
            <a:pPr lvl="1"/>
            <a:r>
              <a:rPr lang="en-US" dirty="0"/>
              <a:t>Sum of the angles of a triangle is 180°.</a:t>
            </a:r>
            <a:endParaRPr lang="en-IN" sz="2800" dirty="0"/>
          </a:p>
          <a:p>
            <a:pPr marL="0" indent="0">
              <a:buNone/>
            </a:pPr>
            <a:r>
              <a:rPr lang="en-IN" sz="4800" dirty="0" smtClean="0"/>
              <a:t>		</a:t>
            </a:r>
          </a:p>
          <a:p>
            <a:pPr marL="0" indent="0">
              <a:buNone/>
            </a:pPr>
            <a:endParaRPr lang="en-IN" sz="4800" dirty="0"/>
          </a:p>
          <a:p>
            <a:pPr marL="0" indent="0">
              <a:buNone/>
            </a:pPr>
            <a:r>
              <a:rPr lang="en-IN" dirty="0" smtClean="0"/>
              <a:t>Area =</a:t>
            </a:r>
            <a:r>
              <a:rPr lang="en-IN" dirty="0"/>
              <a:t>½ × b × </a:t>
            </a:r>
            <a:r>
              <a:rPr lang="en-IN" dirty="0" smtClean="0"/>
              <a:t>h</a:t>
            </a:r>
          </a:p>
          <a:p>
            <a:pPr marL="0" indent="0">
              <a:buNone/>
            </a:pPr>
            <a:r>
              <a:rPr lang="en-IN" sz="3200" dirty="0" err="1" smtClean="0"/>
              <a:t>Peremeter</a:t>
            </a:r>
            <a:r>
              <a:rPr lang="en-IN" sz="3200" dirty="0" smtClean="0"/>
              <a:t> = a + b +c , </a:t>
            </a:r>
          </a:p>
          <a:p>
            <a:pPr marL="0" indent="0">
              <a:buNone/>
            </a:pPr>
            <a:r>
              <a:rPr lang="en-IN" dirty="0" smtClean="0"/>
              <a:t>where a, b, c are three sides of triangle</a:t>
            </a:r>
            <a:endParaRPr lang="en-IN" dirty="0"/>
          </a:p>
        </p:txBody>
      </p:sp>
      <p:pic>
        <p:nvPicPr>
          <p:cNvPr id="4" name="Picture 3" descr="ScaleneTriangl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349" y="2427890"/>
            <a:ext cx="4637471" cy="169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riangle base height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579" y="4059621"/>
            <a:ext cx="1937188" cy="1390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u="sng" dirty="0" smtClean="0"/>
              <a:t>Area of triangle</a:t>
            </a:r>
            <a:endParaRPr lang="en-IN" sz="32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12379" y="1245476"/>
                <a:ext cx="10841421" cy="4931487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The sum of any two sides of a triangle is greater than the third side.</a:t>
                </a:r>
                <a:endParaRPr lang="en-IN" dirty="0"/>
              </a:p>
              <a:p>
                <a:r>
                  <a:rPr lang="en-US" dirty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IN" dirty="0"/>
                  <a:t>x Base x Height.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IN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IN" dirty="0"/>
                  <a:t> b x h</a:t>
                </a:r>
              </a:p>
              <a:p>
                <a:r>
                  <a:rPr lang="en-IN" dirty="0"/>
                  <a:t>Area of a triangle = 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IN" i="1" dirty="0"/>
                          <m:t>s</m:t>
                        </m:r>
                        <m:r>
                          <m:rPr>
                            <m:nor/>
                          </m:rPr>
                          <a:rPr lang="en-IN" dirty="0"/>
                          <m:t>(</m:t>
                        </m:r>
                        <m:r>
                          <m:rPr>
                            <m:nor/>
                          </m:rPr>
                          <a:rPr lang="en-IN" i="1" dirty="0"/>
                          <m:t>s</m:t>
                        </m:r>
                        <m:r>
                          <m:rPr>
                            <m:nor/>
                          </m:rPr>
                          <a:rPr lang="en-IN" dirty="0"/>
                          <m:t>−</m:t>
                        </m:r>
                        <m:r>
                          <m:rPr>
                            <m:nor/>
                          </m:rPr>
                          <a:rPr lang="en-IN" i="1" dirty="0"/>
                          <m:t>a</m:t>
                        </m:r>
                        <m:r>
                          <m:rPr>
                            <m:nor/>
                          </m:rPr>
                          <a:rPr lang="en-IN" dirty="0"/>
                          <m:t>)(</m:t>
                        </m:r>
                        <m:r>
                          <m:rPr>
                            <m:nor/>
                          </m:rPr>
                          <a:rPr lang="en-IN" i="1" dirty="0"/>
                          <m:t>s</m:t>
                        </m:r>
                        <m:r>
                          <m:rPr>
                            <m:nor/>
                          </m:rPr>
                          <a:rPr lang="en-IN" dirty="0"/>
                          <m:t>−</m:t>
                        </m:r>
                        <m:r>
                          <m:rPr>
                            <m:nor/>
                          </m:rPr>
                          <a:rPr lang="en-IN" i="1" dirty="0"/>
                          <m:t>b</m:t>
                        </m:r>
                        <m:r>
                          <m:rPr>
                            <m:nor/>
                          </m:rPr>
                          <a:rPr lang="en-IN" dirty="0"/>
                          <m:t>)(</m:t>
                        </m:r>
                        <m:r>
                          <m:rPr>
                            <m:nor/>
                          </m:rPr>
                          <a:rPr lang="en-IN" i="1" dirty="0"/>
                          <m:t>s</m:t>
                        </m:r>
                        <m:r>
                          <m:rPr>
                            <m:nor/>
                          </m:rPr>
                          <a:rPr lang="en-IN" dirty="0"/>
                          <m:t>−</m:t>
                        </m:r>
                        <m:r>
                          <m:rPr>
                            <m:nor/>
                          </m:rPr>
                          <a:rPr lang="en-IN" i="1" dirty="0"/>
                          <m:t>c</m:t>
                        </m:r>
                        <m:r>
                          <m:rPr>
                            <m:nor/>
                          </m:rPr>
                          <a:rPr lang="en-IN" dirty="0"/>
                          <m:t>) </m:t>
                        </m:r>
                      </m:e>
                    </m:rad>
                  </m:oMath>
                </a14:m>
                <a:r>
                  <a:rPr lang="en-IN" dirty="0"/>
                  <a:t/>
                </a:r>
                <a:br>
                  <a:rPr lang="en-IN" dirty="0"/>
                </a:br>
                <a:r>
                  <a:rPr lang="en-IN" dirty="0"/>
                  <a:t>      where </a:t>
                </a:r>
                <a:r>
                  <a:rPr lang="en-IN" i="1" dirty="0"/>
                  <a:t>a</a:t>
                </a:r>
                <a:r>
                  <a:rPr lang="en-IN" dirty="0"/>
                  <a:t>, </a:t>
                </a:r>
                <a:r>
                  <a:rPr lang="en-IN" i="1" dirty="0"/>
                  <a:t>b</a:t>
                </a:r>
                <a:r>
                  <a:rPr lang="en-IN" dirty="0"/>
                  <a:t>, </a:t>
                </a:r>
                <a:r>
                  <a:rPr lang="en-IN" i="1" dirty="0"/>
                  <a:t>c</a:t>
                </a:r>
                <a:r>
                  <a:rPr lang="en-IN" dirty="0"/>
                  <a:t> are the sides of the triangle and </a:t>
                </a:r>
                <a:r>
                  <a:rPr lang="en-IN" i="1" dirty="0"/>
                  <a:t>s</a:t>
                </a:r>
                <a:r>
                  <a:rPr lang="en-IN" dirty="0"/>
                  <a:t> 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N" dirty="0"/>
                  <a:t> (</a:t>
                </a:r>
                <a:r>
                  <a:rPr lang="en-IN" i="1" dirty="0"/>
                  <a:t>a</a:t>
                </a:r>
                <a:r>
                  <a:rPr lang="en-IN" dirty="0"/>
                  <a:t> + </a:t>
                </a:r>
                <a:r>
                  <a:rPr lang="en-IN" i="1" dirty="0"/>
                  <a:t>b</a:t>
                </a:r>
                <a:r>
                  <a:rPr lang="en-IN" dirty="0"/>
                  <a:t> + </a:t>
                </a:r>
                <a:r>
                  <a:rPr lang="en-IN" i="1" dirty="0"/>
                  <a:t>c</a:t>
                </a:r>
                <a:r>
                  <a:rPr lang="en-IN" dirty="0" smtClean="0"/>
                  <a:t>).</a:t>
                </a:r>
              </a:p>
              <a:p>
                <a:r>
                  <a:rPr lang="en-US" dirty="0"/>
                  <a:t>If all angles of a triangle is less than 90 degree called ACUTE angled triangle</a:t>
                </a:r>
                <a:endParaRPr lang="en-IN" dirty="0"/>
              </a:p>
              <a:p>
                <a:r>
                  <a:rPr lang="en-US" dirty="0"/>
                  <a:t>If one angle of a triangle is more than 90 degree then it is called OBTUSE angled </a:t>
                </a:r>
                <a:r>
                  <a:rPr lang="en-US" dirty="0" err="1"/>
                  <a:t>triange</a:t>
                </a:r>
                <a:endParaRPr lang="en-IN" dirty="0"/>
              </a:p>
              <a:p>
                <a:r>
                  <a:rPr lang="en-US" dirty="0"/>
                  <a:t>And if one angle of a triangle is 90 degree is called RIGHT angled </a:t>
                </a:r>
                <a:r>
                  <a:rPr lang="en-US" dirty="0" err="1"/>
                  <a:t>triange</a:t>
                </a:r>
                <a:r>
                  <a:rPr lang="en-US" dirty="0" smtClean="0"/>
                  <a:t>.</a:t>
                </a:r>
                <a:endParaRPr lang="en-IN" dirty="0"/>
              </a:p>
              <a:p>
                <a:r>
                  <a:rPr lang="en-US" b="1" dirty="0"/>
                  <a:t>Pythagoras Theorem</a:t>
                </a:r>
                <a:r>
                  <a:rPr lang="en-US" b="1" dirty="0" smtClean="0"/>
                  <a:t>:</a:t>
                </a:r>
              </a:p>
              <a:p>
                <a:r>
                  <a:rPr lang="en-US" dirty="0"/>
                  <a:t>In a right-angled triangle, (Hypotenuse)</a:t>
                </a:r>
                <a:r>
                  <a:rPr lang="en-US" baseline="30000" dirty="0"/>
                  <a:t>2</a:t>
                </a:r>
                <a:r>
                  <a:rPr lang="en-US" dirty="0"/>
                  <a:t> = (Base)</a:t>
                </a:r>
                <a:r>
                  <a:rPr lang="en-US" baseline="30000" dirty="0"/>
                  <a:t>2</a:t>
                </a:r>
                <a:r>
                  <a:rPr lang="en-US" dirty="0"/>
                  <a:t> + (Height)</a:t>
                </a:r>
                <a:r>
                  <a:rPr lang="en-US" baseline="30000" dirty="0"/>
                  <a:t>2</a:t>
                </a:r>
                <a:r>
                  <a:rPr lang="en-US" dirty="0"/>
                  <a:t>.</a:t>
                </a:r>
                <a:endParaRPr lang="en-IN" dirty="0"/>
              </a:p>
              <a:p>
                <a:r>
                  <a:rPr lang="en-US" dirty="0"/>
                  <a:t>In above diagram angle C is right angle </a:t>
                </a:r>
                <a:r>
                  <a:rPr lang="en-US" dirty="0" err="1"/>
                  <a:t>i.e</a:t>
                </a:r>
                <a:r>
                  <a:rPr lang="en-US" dirty="0"/>
                  <a:t> 90</a:t>
                </a:r>
                <a:r>
                  <a:rPr lang="en-US" dirty="0" smtClean="0"/>
                  <a:t>°</a:t>
                </a:r>
                <a:endParaRPr lang="en-IN" dirty="0"/>
              </a:p>
              <a:p>
                <a:r>
                  <a:rPr lang="en-US" dirty="0"/>
                  <a:t>(AB)</a:t>
                </a:r>
                <a:r>
                  <a:rPr lang="en-US" baseline="30000" dirty="0"/>
                  <a:t>2 </a:t>
                </a:r>
                <a:r>
                  <a:rPr lang="en-US" dirty="0"/>
                  <a:t>= (AC)</a:t>
                </a:r>
                <a:r>
                  <a:rPr lang="en-US" baseline="30000" dirty="0"/>
                  <a:t>2 </a:t>
                </a:r>
                <a:r>
                  <a:rPr lang="en-US" dirty="0"/>
                  <a:t>+</a:t>
                </a:r>
                <a:r>
                  <a:rPr lang="en-US" baseline="30000" dirty="0" smtClean="0"/>
                  <a:t>  </a:t>
                </a:r>
                <a:r>
                  <a:rPr lang="en-US" dirty="0" smtClean="0"/>
                  <a:t>(BC)</a:t>
                </a:r>
                <a:r>
                  <a:rPr lang="en-US" baseline="30000" dirty="0" smtClean="0"/>
                  <a:t>2</a:t>
                </a:r>
                <a:endParaRPr lang="en-IN" dirty="0"/>
              </a:p>
              <a:p>
                <a:r>
                  <a:rPr lang="en-US" dirty="0"/>
                  <a:t>c</a:t>
                </a:r>
                <a:r>
                  <a:rPr lang="en-US" baseline="30000" dirty="0"/>
                  <a:t>2 </a:t>
                </a:r>
                <a:r>
                  <a:rPr lang="en-US" dirty="0"/>
                  <a:t>= b</a:t>
                </a:r>
                <a:r>
                  <a:rPr lang="en-US" baseline="30000" dirty="0"/>
                  <a:t>2 </a:t>
                </a:r>
                <a:r>
                  <a:rPr lang="en-US" dirty="0"/>
                  <a:t>+ a</a:t>
                </a:r>
                <a:r>
                  <a:rPr lang="en-US" baseline="30000" dirty="0"/>
                  <a:t>2 </a:t>
                </a:r>
                <a:endParaRPr lang="en-IN" dirty="0"/>
              </a:p>
              <a:p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2379" y="1245476"/>
                <a:ext cx="10841421" cy="4931487"/>
              </a:xfrm>
              <a:blipFill rotWithShape="0">
                <a:blip r:embed="rId2"/>
                <a:stretch>
                  <a:fillRect l="-618" t="-24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https://upload.wikimedia.org/wikipedia/commons/thumb/6/6f/Rtriangle.svg/220px-Rtriangle.svg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799" y="4635293"/>
            <a:ext cx="2095500" cy="176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46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Triange</a:t>
            </a:r>
            <a:r>
              <a:rPr lang="en-IN" dirty="0" smtClean="0"/>
              <a:t>… </a:t>
            </a:r>
            <a:r>
              <a:rPr lang="en-IN" dirty="0" err="1" smtClean="0"/>
              <a:t>contd</a:t>
            </a:r>
            <a:r>
              <a:rPr lang="en-IN" dirty="0" smtClean="0"/>
              <a:t>………….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lvl="1" indent="0">
                  <a:buNone/>
                </a:pPr>
                <a:r>
                  <a:rPr lang="en-US" dirty="0"/>
                  <a:t>The line joining the mid-point of a side of a triangle to the positive vertex is called the </a:t>
                </a:r>
                <a:r>
                  <a:rPr lang="en-US" b="1" dirty="0"/>
                  <a:t>median</a:t>
                </a:r>
                <a:r>
                  <a:rPr lang="en-US" dirty="0" smtClean="0"/>
                  <a:t>.</a:t>
                </a:r>
                <a:endParaRPr lang="en-IN" sz="3200" dirty="0"/>
              </a:p>
              <a:p>
                <a:pPr marL="457200" lvl="1" indent="0">
                  <a:buNone/>
                </a:pPr>
                <a:r>
                  <a:rPr lang="en-US" dirty="0"/>
                  <a:t>The point where the three medians of a triangle meet, is called </a:t>
                </a:r>
                <a:r>
                  <a:rPr lang="en-US" b="1" dirty="0"/>
                  <a:t>centroid.</a:t>
                </a:r>
                <a:r>
                  <a:rPr lang="en-US" dirty="0"/>
                  <a:t> The centroid divided each of the medians in the ratio 2 : </a:t>
                </a:r>
                <a:r>
                  <a:rPr lang="en-US" dirty="0" smtClean="0"/>
                  <a:t>1.</a:t>
                </a:r>
                <a:endParaRPr lang="en-IN" sz="2800" dirty="0"/>
              </a:p>
              <a:p>
                <a:pPr marL="457200" lvl="1" indent="0">
                  <a:buNone/>
                </a:pPr>
                <a:r>
                  <a:rPr lang="en-US" dirty="0" smtClean="0"/>
                  <a:t>In </a:t>
                </a:r>
                <a:r>
                  <a:rPr lang="en-US" dirty="0"/>
                  <a:t>an </a:t>
                </a:r>
                <a:r>
                  <a:rPr lang="en-US" b="1" dirty="0"/>
                  <a:t>isosceles</a:t>
                </a:r>
                <a:r>
                  <a:rPr lang="en-US" dirty="0"/>
                  <a:t> triangle, the altitude from the vertex bisects the base.</a:t>
                </a:r>
                <a:endParaRPr lang="en-IN" sz="2800" dirty="0"/>
              </a:p>
              <a:p>
                <a:r>
                  <a:rPr lang="en-US" sz="2400" dirty="0"/>
                  <a:t>Perimeter </a:t>
                </a:r>
                <a:r>
                  <a:rPr lang="en-US" sz="2400" dirty="0" smtClean="0"/>
                  <a:t>of an isosceles triangle = </a:t>
                </a:r>
                <a:r>
                  <a:rPr lang="en-US" sz="2400" dirty="0"/>
                  <a:t>a + a + b = 2a + b</a:t>
                </a:r>
                <a:endParaRPr lang="en-IN" sz="2400" dirty="0"/>
              </a:p>
              <a:p>
                <a:r>
                  <a:rPr lang="en-US" sz="2400" dirty="0"/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N" sz="24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IN" sz="2400" dirty="0"/>
                  <a:t>x Base x Height.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en-IN" sz="2400" dirty="0"/>
                  <a:t> b x h</a:t>
                </a:r>
              </a:p>
              <a:p>
                <a:r>
                  <a:rPr lang="en-IN" sz="2400" dirty="0"/>
                  <a:t>Here h</a:t>
                </a:r>
                <a:r>
                  <a:rPr lang="en-IN" sz="2400" baseline="30000" dirty="0"/>
                  <a:t>2</a:t>
                </a:r>
                <a:r>
                  <a:rPr lang="en-IN" sz="2400" dirty="0"/>
                  <a:t> = a</a:t>
                </a:r>
                <a:r>
                  <a:rPr lang="en-IN" sz="2400" baseline="30000" dirty="0"/>
                  <a:t>2 </a:t>
                </a:r>
                <a:r>
                  <a:rPr lang="en-US" sz="2400" dirty="0"/>
                  <a:t>-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)</a:t>
                </a:r>
                <a:r>
                  <a:rPr lang="en-US" sz="2400" baseline="30000" dirty="0"/>
                  <a:t>2</a:t>
                </a:r>
                <a:endParaRPr lang="en-IN" sz="2400" dirty="0"/>
              </a:p>
              <a:p>
                <a:r>
                  <a:rPr lang="en-US" sz="2400" dirty="0"/>
                  <a:t>The median of a </a:t>
                </a:r>
                <a:r>
                  <a:rPr lang="en-US" sz="2400" dirty="0" smtClean="0"/>
                  <a:t>triangle </a:t>
                </a:r>
                <a:r>
                  <a:rPr lang="en-US" sz="2400" dirty="0"/>
                  <a:t>divides it into two triangles of the same area.</a:t>
                </a:r>
                <a:endParaRPr lang="en-IN" sz="2400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sosceles Triangl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081" y="3655305"/>
            <a:ext cx="2101850" cy="2038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248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Equilateral </a:t>
            </a:r>
            <a:r>
              <a:rPr lang="en-IN" dirty="0" err="1" smtClean="0"/>
              <a:t>triange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676" y="1269124"/>
            <a:ext cx="10794124" cy="490783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area of the triangle formed by joining the mid-points of the sides of a given triangle is one-fourth of </a:t>
            </a:r>
            <a:r>
              <a:rPr lang="en-US" sz="2800" dirty="0" smtClean="0"/>
              <a:t>the </a:t>
            </a:r>
            <a:r>
              <a:rPr lang="en-US" sz="2800" dirty="0"/>
              <a:t>area of the given triangle.</a:t>
            </a:r>
            <a:endParaRPr lang="en-IN" sz="2800" dirty="0"/>
          </a:p>
          <a:p>
            <a:r>
              <a:rPr lang="en-US" b="1" dirty="0"/>
              <a:t>Equilateral triangle</a:t>
            </a:r>
            <a:endParaRPr lang="en-IN" sz="3200" b="1" dirty="0"/>
          </a:p>
          <a:p>
            <a:r>
              <a:rPr lang="en-US" dirty="0"/>
              <a:t>Three sides are equal and three angles are equal.</a:t>
            </a:r>
            <a:endParaRPr lang="en-IN" dirty="0"/>
          </a:p>
          <a:p>
            <a:r>
              <a:rPr lang="en-US" dirty="0"/>
              <a:t>If </a:t>
            </a:r>
            <a:r>
              <a:rPr lang="en-US" dirty="0" smtClean="0"/>
              <a:t>‘s’ </a:t>
            </a:r>
            <a:r>
              <a:rPr lang="en-US" dirty="0"/>
              <a:t>is the side of an equilateral triangle then Perimeter = 3 s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9" name="Picture 8" descr="http://www.mathwords.com/e/e_assets/equilateral%20triangle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73" y="3172481"/>
            <a:ext cx="2467413" cy="1655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www.mathwords.com/a/a_assets/area%20equilateral%20triangle%20formula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323" y="3594045"/>
            <a:ext cx="3105150" cy="119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681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634" y="365126"/>
            <a:ext cx="10455166" cy="769992"/>
          </a:xfrm>
        </p:spPr>
        <p:txBody>
          <a:bodyPr>
            <a:normAutofit fontScale="90000"/>
          </a:bodyPr>
          <a:lstStyle/>
          <a:p>
            <a:r>
              <a:rPr lang="en-US" sz="3200" b="1" u="sng" dirty="0"/>
              <a:t>Quadrilaterals: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93683" y="1135117"/>
                <a:ext cx="10660117" cy="504184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IN" sz="2600" dirty="0"/>
                  <a:t>Quadrilateral is a four-sided </a:t>
                </a:r>
                <a:r>
                  <a:rPr lang="en-IN" sz="2600" dirty="0" smtClean="0"/>
                  <a:t>figure</a:t>
                </a:r>
                <a:r>
                  <a:rPr lang="en-IN" sz="2600" dirty="0"/>
                  <a:t> </a:t>
                </a:r>
                <a:r>
                  <a:rPr lang="en-IN" sz="2600" dirty="0" smtClean="0"/>
                  <a:t>and four angle total together is 360</a:t>
                </a:r>
                <a14:m>
                  <m:oMath xmlns:m="http://schemas.openxmlformats.org/officeDocument/2006/math">
                    <m:r>
                      <a:rPr lang="en-IN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600" dirty="0" smtClean="0"/>
              </a:p>
              <a:p>
                <a:r>
                  <a:rPr lang="en-IN" sz="2600" dirty="0" smtClean="0"/>
                  <a:t> May </a:t>
                </a:r>
                <a:r>
                  <a:rPr lang="en-IN" sz="2600" dirty="0"/>
                  <a:t>be a rectangle, Square, Parallelogram, a Rhombus or a trapezium.</a:t>
                </a:r>
              </a:p>
              <a:p>
                <a:pPr marL="0" indent="0">
                  <a:buNone/>
                </a:pPr>
                <a:endParaRPr lang="en-US" b="1" u="sng" dirty="0" smtClean="0"/>
              </a:p>
              <a:p>
                <a:pPr marL="0" indent="0">
                  <a:buNone/>
                </a:pPr>
                <a:r>
                  <a:rPr lang="en-US" sz="2600" b="1" u="sng" dirty="0" smtClean="0"/>
                  <a:t>Rectangle-</a:t>
                </a:r>
                <a:endParaRPr lang="en-IN" sz="2600" dirty="0"/>
              </a:p>
              <a:p>
                <a:r>
                  <a:rPr lang="en-IN" sz="2600" dirty="0"/>
                  <a:t>A rectangle is a quadrilateral with four right angles</a:t>
                </a:r>
                <a:r>
                  <a:rPr lang="en-IN" sz="2600" dirty="0" smtClean="0"/>
                  <a:t>.</a:t>
                </a:r>
              </a:p>
              <a:p>
                <a:r>
                  <a:rPr lang="en-IN" sz="2600" dirty="0" smtClean="0"/>
                  <a:t>Also opposite lines are equal and parallel.</a:t>
                </a:r>
                <a:endParaRPr lang="en-IN" sz="2600" dirty="0" smtClean="0"/>
              </a:p>
              <a:p>
                <a:r>
                  <a:rPr lang="en-IN" sz="2600" dirty="0" smtClean="0"/>
                  <a:t> </a:t>
                </a:r>
                <a:r>
                  <a:rPr lang="en-IN" sz="2600" dirty="0"/>
                  <a:t>It can also be defined as an equiangular quadrilateral, </a:t>
                </a:r>
              </a:p>
              <a:p>
                <a:pPr marL="0" indent="0">
                  <a:buNone/>
                </a:pPr>
                <a:r>
                  <a:rPr lang="en-IN" sz="2600" dirty="0"/>
                  <a:t>since equiangular means that all of its angles are equal.</a:t>
                </a:r>
              </a:p>
              <a:p>
                <a:r>
                  <a:rPr lang="en-US" sz="2600" dirty="0"/>
                  <a:t>If two opposite sides of a rectangle are w and h then perimeter </a:t>
                </a:r>
                <a:endParaRPr lang="en-IN" sz="2600" dirty="0"/>
              </a:p>
              <a:p>
                <a:r>
                  <a:rPr lang="en-IN" sz="2600" dirty="0"/>
                  <a:t>Perimeter of a rectangle = 2(Length + Breadth) =</a:t>
                </a:r>
                <a:r>
                  <a:rPr lang="en-US" sz="2600" dirty="0"/>
                  <a:t> 2(w + h</a:t>
                </a:r>
                <a:r>
                  <a:rPr lang="en-US" sz="2600" dirty="0" smtClean="0"/>
                  <a:t>)</a:t>
                </a:r>
                <a:endParaRPr lang="en-IN" sz="2600" dirty="0"/>
              </a:p>
              <a:p>
                <a:r>
                  <a:rPr lang="en-US" sz="2600" dirty="0"/>
                  <a:t>Area of a rectangle = (Length x Breadth).</a:t>
                </a:r>
                <a:endParaRPr lang="en-IN" sz="2600" dirty="0"/>
              </a:p>
              <a:p>
                <a:r>
                  <a:rPr lang="en-IN" sz="2600" dirty="0"/>
                  <a:t>Area = w </a:t>
                </a:r>
                <a14:m>
                  <m:oMath xmlns:m="http://schemas.openxmlformats.org/officeDocument/2006/math">
                    <m:r>
                      <a:rPr lang="en-IN" sz="2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IN" sz="2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IN" sz="2600" dirty="0" smtClean="0"/>
              </a:p>
              <a:p>
                <a:r>
                  <a:rPr lang="en-US" sz="2600" dirty="0"/>
                  <a:t>And diagonals of a rectangle are equal and bisect each other.</a:t>
                </a:r>
                <a:endParaRPr lang="en-IN" sz="2600" dirty="0"/>
              </a:p>
              <a:p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3683" y="1135117"/>
                <a:ext cx="10660117" cy="5041846"/>
              </a:xfrm>
              <a:blipFill rotWithShape="0">
                <a:blip r:embed="rId2"/>
                <a:stretch>
                  <a:fillRect l="-915" t="-2781" b="-15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rectangle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5172" y="3783450"/>
            <a:ext cx="2841296" cy="2467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517" y="1912652"/>
            <a:ext cx="4554483" cy="219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950" y="739775"/>
            <a:ext cx="10515600" cy="1325563"/>
          </a:xfrm>
        </p:spPr>
        <p:txBody>
          <a:bodyPr/>
          <a:lstStyle/>
          <a:p>
            <a:r>
              <a:rPr lang="en-IN" dirty="0" smtClean="0"/>
              <a:t>Square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724025"/>
            <a:ext cx="10515600" cy="4351338"/>
          </a:xfrm>
        </p:spPr>
        <p:txBody>
          <a:bodyPr/>
          <a:lstStyle/>
          <a:p>
            <a:r>
              <a:rPr lang="en-IN" dirty="0"/>
              <a:t>A square is a four sided figure created by connecting four </a:t>
            </a:r>
            <a:r>
              <a:rPr lang="en-IN" dirty="0" smtClean="0"/>
              <a:t>equal line segments </a:t>
            </a:r>
            <a:r>
              <a:rPr lang="en-IN" dirty="0"/>
              <a:t>and they come together to form four right angles.</a:t>
            </a:r>
          </a:p>
          <a:p>
            <a:r>
              <a:rPr lang="en-US" dirty="0"/>
              <a:t>All four sides are equal and four angles are equal = 90 degree.</a:t>
            </a:r>
            <a:endParaRPr lang="en-IN" dirty="0"/>
          </a:p>
          <a:p>
            <a:r>
              <a:rPr lang="en-US" dirty="0"/>
              <a:t>If </a:t>
            </a:r>
            <a:r>
              <a:rPr lang="en-US" dirty="0" smtClean="0"/>
              <a:t>‘a’ </a:t>
            </a:r>
            <a:r>
              <a:rPr lang="en-US" dirty="0"/>
              <a:t>is each side of a square then Perimeter = 4 a</a:t>
            </a:r>
            <a:endParaRPr lang="en-IN" dirty="0"/>
          </a:p>
          <a:p>
            <a:r>
              <a:rPr lang="en-US" dirty="0"/>
              <a:t>And area of a square A = a</a:t>
            </a:r>
            <a:r>
              <a:rPr lang="en-US" baseline="30000" dirty="0"/>
              <a:t>2 </a:t>
            </a:r>
            <a:endParaRPr lang="en-IN" dirty="0"/>
          </a:p>
          <a:p>
            <a:r>
              <a:rPr lang="en-US" dirty="0"/>
              <a:t>The diagonals of a square are equal and bisect each other at right angles.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 descr="square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50" y="4756150"/>
            <a:ext cx="2006600" cy="1422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79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027" y="-170903"/>
            <a:ext cx="10515600" cy="1325563"/>
          </a:xfrm>
        </p:spPr>
        <p:txBody>
          <a:bodyPr/>
          <a:lstStyle/>
          <a:p>
            <a:r>
              <a:rPr lang="en-IN" b="1" u="sng" dirty="0"/>
              <a:t>Rhombus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4269" y="882869"/>
                <a:ext cx="10699531" cy="5294094"/>
              </a:xfrm>
            </p:spPr>
            <p:txBody>
              <a:bodyPr>
                <a:noAutofit/>
              </a:bodyPr>
              <a:lstStyle/>
              <a:p>
                <a:r>
                  <a:rPr lang="en-IN" dirty="0"/>
                  <a:t>A </a:t>
                </a:r>
                <a:r>
                  <a:rPr lang="en-IN" b="1" dirty="0"/>
                  <a:t>rhombus</a:t>
                </a:r>
                <a:r>
                  <a:rPr lang="en-IN" dirty="0"/>
                  <a:t> is a four-sided </a:t>
                </a:r>
                <a:r>
                  <a:rPr lang="en-IN" b="1" dirty="0"/>
                  <a:t>shape</a:t>
                </a:r>
                <a:r>
                  <a:rPr lang="en-IN" dirty="0"/>
                  <a:t> where all sides have equal </a:t>
                </a:r>
                <a:r>
                  <a:rPr lang="en-IN" dirty="0" smtClean="0"/>
                  <a:t>length and </a:t>
                </a:r>
                <a:r>
                  <a:rPr lang="en-IN" dirty="0"/>
                  <a:t>parallel and opposite angles are equal. Another interesting thing is that the diagonals </a:t>
                </a:r>
                <a:r>
                  <a:rPr lang="en-IN" dirty="0" smtClean="0"/>
                  <a:t>meet </a:t>
                </a:r>
                <a:r>
                  <a:rPr lang="en-IN" dirty="0"/>
                  <a:t>in the middle at a right angle</a:t>
                </a:r>
                <a:r>
                  <a:rPr lang="en-IN" dirty="0" smtClean="0"/>
                  <a:t>. </a:t>
                </a:r>
                <a:r>
                  <a:rPr lang="en-IN" dirty="0" err="1" smtClean="0"/>
                  <a:t>i.e</a:t>
                </a:r>
                <a:r>
                  <a:rPr lang="en-IN" dirty="0" smtClean="0"/>
                  <a:t> they </a:t>
                </a:r>
                <a:r>
                  <a:rPr lang="en-IN" dirty="0"/>
                  <a:t>"bisect" (cut in half) each other at right angles</a:t>
                </a:r>
                <a:r>
                  <a:rPr lang="en-IN" dirty="0" smtClean="0"/>
                  <a:t>. A</a:t>
                </a:r>
                <a:r>
                  <a:rPr lang="en-IN" dirty="0"/>
                  <a:t> rhombus is a special type of parallelogram of four equal sides. </a:t>
                </a:r>
                <a:r>
                  <a:rPr lang="en-US" dirty="0"/>
                  <a:t>The diagonals of a rhombus are unequal and bisect each other at right angles.</a:t>
                </a:r>
                <a:endParaRPr lang="en-IN" dirty="0"/>
              </a:p>
              <a:p>
                <a:r>
                  <a:rPr lang="en-IN" dirty="0"/>
                  <a:t>The area is the product of two adjacent sides. </a:t>
                </a:r>
                <a:r>
                  <a:rPr lang="en-IN" dirty="0" err="1"/>
                  <a:t>i.e</a:t>
                </a:r>
                <a:r>
                  <a:rPr lang="en-IN" dirty="0"/>
                  <a:t> </a:t>
                </a:r>
                <a:r>
                  <a:rPr lang="en-IN" dirty="0" err="1"/>
                  <a:t>ba</a:t>
                </a:r>
                <a:r>
                  <a:rPr lang="en-IN" dirty="0"/>
                  <a:t/>
                </a:r>
                <a:br>
                  <a:rPr lang="en-IN" dirty="0"/>
                </a:br>
                <a:r>
                  <a:rPr lang="en-IN" b="1" i="1" dirty="0"/>
                  <a:t>b</a:t>
                </a:r>
                <a:r>
                  <a:rPr lang="en-IN" dirty="0"/>
                  <a:t> is the length of the base</a:t>
                </a:r>
                <a:br>
                  <a:rPr lang="en-IN" dirty="0"/>
                </a:br>
                <a:r>
                  <a:rPr lang="en-IN" b="1" i="1" dirty="0"/>
                  <a:t>a</a:t>
                </a:r>
                <a:r>
                  <a:rPr lang="en-IN" dirty="0"/>
                  <a:t> is the altitude (height).</a:t>
                </a:r>
              </a:p>
              <a:p>
                <a:pPr fontAlgn="base"/>
                <a:r>
                  <a:rPr lang="en-IN" i="1" dirty="0" smtClean="0"/>
                  <a:t>Also Area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b="1" dirty="0"/>
                  <a:t>d</a:t>
                </a:r>
                <a:r>
                  <a:rPr lang="en-IN" b="1" baseline="-25000" dirty="0"/>
                  <a:t>1</a:t>
                </a:r>
                <a:r>
                  <a:rPr lang="en-IN" dirty="0"/>
                  <a:t> x </a:t>
                </a:r>
                <a:r>
                  <a:rPr lang="en-IN" b="1" dirty="0"/>
                  <a:t>d</a:t>
                </a:r>
                <a:r>
                  <a:rPr lang="en-IN" b="1" baseline="-25000" dirty="0"/>
                  <a:t>2</a:t>
                </a:r>
                <a:endParaRPr lang="en-IN" dirty="0"/>
              </a:p>
              <a:p>
                <a:r>
                  <a:rPr lang="en-IN" dirty="0"/>
                  <a:t>Where</a:t>
                </a:r>
                <a:br>
                  <a:rPr lang="en-IN" dirty="0"/>
                </a:br>
                <a:r>
                  <a:rPr lang="en-IN" dirty="0"/>
                  <a:t>d</a:t>
                </a:r>
                <a:r>
                  <a:rPr lang="en-IN" baseline="-25000" dirty="0"/>
                  <a:t>1</a:t>
                </a:r>
                <a:r>
                  <a:rPr lang="en-IN" dirty="0"/>
                  <a:t> is the length of a diagonal</a:t>
                </a:r>
                <a:br>
                  <a:rPr lang="en-IN" dirty="0"/>
                </a:br>
                <a:r>
                  <a:rPr lang="en-IN" dirty="0"/>
                  <a:t>d</a:t>
                </a:r>
                <a:r>
                  <a:rPr lang="en-IN" baseline="-25000" dirty="0"/>
                  <a:t>2</a:t>
                </a:r>
                <a:r>
                  <a:rPr lang="en-IN" dirty="0"/>
                  <a:t> is the length of the other diagonal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4269" y="882869"/>
                <a:ext cx="10699531" cy="5294094"/>
              </a:xfrm>
              <a:blipFill rotWithShape="0">
                <a:blip r:embed="rId2"/>
                <a:stretch>
                  <a:fillRect l="-1025" t="-1959" r="-1481" b="-95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:\Users\Home\Desktop\Sarat\download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509" y="4122683"/>
            <a:ext cx="5979291" cy="19179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42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750" y="212725"/>
            <a:ext cx="10388600" cy="758825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Parallelogram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50875"/>
                <a:ext cx="105156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IN" sz="3200" dirty="0" smtClean="0"/>
                  <a:t>A parallelogram is a four-sided plane rectilinear figure with opposite sides parallel.</a:t>
                </a:r>
              </a:p>
              <a:p>
                <a:r>
                  <a:rPr lang="en-US" sz="3200" dirty="0"/>
                  <a:t>A parallelogram and a rectangle on the same base and between the same parallels are equal in area.</a:t>
                </a:r>
                <a:endParaRPr lang="en-IN" sz="3200" dirty="0"/>
              </a:p>
              <a:p>
                <a:r>
                  <a:rPr lang="en-IN" sz="3200" dirty="0"/>
                  <a:t>Area of parallelogram = (Base x Height).</a:t>
                </a:r>
              </a:p>
              <a:p>
                <a:r>
                  <a:rPr lang="en-IN" sz="3900" u="sng" dirty="0" smtClean="0"/>
                  <a:t>Trapezium</a:t>
                </a:r>
              </a:p>
              <a:p>
                <a:r>
                  <a:rPr lang="en-US" sz="3200" dirty="0"/>
                  <a:t>A trapezium is </a:t>
                </a:r>
                <a:r>
                  <a:rPr lang="en-IN" sz="3200" dirty="0"/>
                  <a:t>a quadrilateral with one pair of sides parallel</a:t>
                </a:r>
                <a:r>
                  <a:rPr lang="en-IN" sz="3200" dirty="0" smtClean="0"/>
                  <a:t>.</a:t>
                </a:r>
              </a:p>
              <a:p>
                <a:r>
                  <a:rPr lang="en-IN" sz="3200" dirty="0" smtClean="0"/>
                  <a:t>The area of a trapezium=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 smtClean="0"/>
                  <a:t>(sum </a:t>
                </a:r>
                <a:r>
                  <a:rPr lang="en-US" sz="3200" dirty="0"/>
                  <a:t>of parallel </a:t>
                </a:r>
                <a:r>
                  <a:rPr lang="en-US" sz="3200" dirty="0" smtClean="0"/>
                  <a:t>sides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sz="3200"/>
                      <m:t>distance</m:t>
                    </m:r>
                    <m:r>
                      <m:rPr>
                        <m:nor/>
                      </m:rPr>
                      <a:rPr lang="en-US" sz="3200"/>
                      <m:t> </m:t>
                    </m:r>
                    <m:r>
                      <m:rPr>
                        <m:nor/>
                      </m:rPr>
                      <a:rPr lang="en-US" sz="3200"/>
                      <m:t>between</m:t>
                    </m:r>
                    <m:r>
                      <m:rPr>
                        <m:nor/>
                      </m:rPr>
                      <a:rPr lang="en-US" sz="3200"/>
                      <m:t> </m:t>
                    </m:r>
                    <m:r>
                      <m:rPr>
                        <m:nor/>
                      </m:rPr>
                      <a:rPr lang="en-US" sz="3200"/>
                      <m:t>them</m:t>
                    </m:r>
                    <m:r>
                      <m:rPr>
                        <m:nor/>
                      </m:rPr>
                      <a:rPr lang="en-US" sz="3200"/>
                      <m:t>.</m:t>
                    </m:r>
                  </m:oMath>
                </a14:m>
                <a:r>
                  <a:rPr lang="en-IN" sz="3200" dirty="0" smtClean="0"/>
                  <a:t>)</a:t>
                </a:r>
                <a:endParaRPr lang="en-IN" sz="3200" dirty="0"/>
              </a:p>
              <a:p>
                <a:r>
                  <a:rPr lang="en-US" sz="3200" dirty="0"/>
                  <a:t>Area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/>
                  <a:t> h (a +b )</a:t>
                </a:r>
                <a:endParaRPr lang="en-IN" sz="3200" dirty="0"/>
              </a:p>
              <a:p>
                <a:endParaRPr lang="en-IN" u="sng" dirty="0" smtClean="0"/>
              </a:p>
              <a:p>
                <a:endParaRPr lang="en-IN" u="sng" dirty="0"/>
              </a:p>
              <a:p>
                <a:endParaRPr lang="en-IN" u="sng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50875"/>
                <a:ext cx="10515600" cy="4351338"/>
              </a:xfrm>
              <a:blipFill rotWithShape="0">
                <a:blip r:embed="rId2"/>
                <a:stretch>
                  <a:fillRect l="-1391" t="-378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parallelogra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025" y="1727866"/>
            <a:ext cx="17621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950" y="4277714"/>
            <a:ext cx="2616200" cy="1311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39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Circle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dirty="0" smtClean="0"/>
                  <a:t>Area of a circle =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/>
                  <a:t> r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, where ‘r’ is the radius. If d stands for diameter then d =2r.</a:t>
                </a:r>
                <a:endParaRPr lang="en-IN" sz="2000" dirty="0"/>
              </a:p>
              <a:p>
                <a:r>
                  <a:rPr lang="en-US" sz="2000" dirty="0"/>
                  <a:t>  Circumference of a circle = 2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r</a:t>
                </a:r>
              </a:p>
              <a:p>
                <a:r>
                  <a:rPr lang="en-US" sz="2000" dirty="0"/>
                  <a:t>Length of an arc </a:t>
                </a:r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/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r</m:t>
                        </m:r>
                      </m:num>
                      <m:den>
                        <m:r>
                          <a:rPr lang="en-IN" sz="20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en-IN" sz="2000" dirty="0" smtClean="0"/>
                  <a:t> </a:t>
                </a:r>
                <a14:m>
                  <m:oMath xmlns:m="http://schemas.openxmlformats.org/officeDocument/2006/math">
                    <m:r>
                      <a:rPr lang="en-IN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IN" sz="2000" dirty="0" smtClean="0"/>
                  <a:t>,</a:t>
                </a:r>
                <a:r>
                  <a:rPr lang="en-US" sz="2000" dirty="0"/>
                  <a:t> where 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000" dirty="0"/>
                  <a:t> is the central </a:t>
                </a:r>
                <a:r>
                  <a:rPr lang="en-US" sz="2000" dirty="0" smtClean="0"/>
                  <a:t>angle</a:t>
                </a:r>
              </a:p>
              <a:p>
                <a:endParaRPr lang="en-IN" sz="2000" dirty="0"/>
              </a:p>
              <a:p>
                <a:r>
                  <a:rPr lang="en-US" sz="2000" dirty="0"/>
                  <a:t>Area of a </a:t>
                </a:r>
                <a:r>
                  <a:rPr lang="en-US" sz="2000" dirty="0" smtClean="0"/>
                  <a:t>sector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IN" sz="20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N" sz="2000" dirty="0" smtClean="0"/>
                  <a:t> (arc x r)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sz="2000" dirty="0"/>
                          <m:t>r</m:t>
                        </m:r>
                        <m:r>
                          <m:rPr>
                            <m:nor/>
                          </m:rPr>
                          <a:rPr lang="en-US" sz="2000" baseline="30000" dirty="0"/>
                          <m:t>2</m:t>
                        </m:r>
                      </m:num>
                      <m:den>
                        <m:r>
                          <a:rPr lang="en-IN" sz="20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en-IN" sz="2000" dirty="0" smtClean="0"/>
                  <a:t> </a:t>
                </a:r>
                <a14:m>
                  <m:oMath xmlns:m="http://schemas.openxmlformats.org/officeDocument/2006/math">
                    <m:r>
                      <a:rPr lang="en-IN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IN" sz="2000" dirty="0"/>
              </a:p>
              <a:p>
                <a:r>
                  <a:rPr lang="en-US" sz="2000" dirty="0"/>
                  <a:t>Circumference of a semi-circle = 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r</a:t>
                </a:r>
              </a:p>
              <a:p>
                <a:r>
                  <a:rPr lang="en-US" sz="2000" dirty="0"/>
                  <a:t>Area of </a:t>
                </a:r>
                <a:r>
                  <a:rPr lang="en-US" sz="2000" dirty="0" smtClean="0"/>
                  <a:t>semi-circle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IN" sz="200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m:rPr>
                        <m:nor/>
                      </m:rPr>
                      <a:rPr lang="en-US" sz="2000" dirty="0"/>
                      <m:t>r</m:t>
                    </m:r>
                    <m:r>
                      <m:rPr>
                        <m:nor/>
                      </m:rPr>
                      <a:rPr lang="en-US" sz="2000" baseline="30000" dirty="0"/>
                      <m:t>2</m:t>
                    </m:r>
                  </m:oMath>
                </a14:m>
                <a:endParaRPr lang="en-US" sz="2000" dirty="0" smtClean="0"/>
              </a:p>
              <a:p>
                <a:endParaRPr lang="en-IN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22" t="-14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ircle Geometric Shape with Radiu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6425" y="2714625"/>
            <a:ext cx="1428750" cy="142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76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403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Area of close shapes</vt:lpstr>
      <vt:lpstr>Area of triangle</vt:lpstr>
      <vt:lpstr>Triange… contd………….</vt:lpstr>
      <vt:lpstr>Equilateral triange</vt:lpstr>
      <vt:lpstr>Quadrilaterals: </vt:lpstr>
      <vt:lpstr>Square</vt:lpstr>
      <vt:lpstr>Rhombus</vt:lpstr>
      <vt:lpstr>Parallelogram </vt:lpstr>
      <vt:lpstr>Circle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57</cp:revision>
  <dcterms:created xsi:type="dcterms:W3CDTF">2018-03-19T04:38:16Z</dcterms:created>
  <dcterms:modified xsi:type="dcterms:W3CDTF">2018-03-21T07:21:14Z</dcterms:modified>
</cp:coreProperties>
</file>