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80"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61CF0093-54F7-42B2-9742-852E0009ABEF}" type="datetimeFigureOut">
              <a:rPr lang="en-US" smtClean="0"/>
              <a:pPr/>
              <a:t>4/11/2018</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5887A7E7-0EF0-4F5A-BC53-1A294DA4FA1E}"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CF0093-54F7-42B2-9742-852E0009ABEF}" type="datetimeFigureOut">
              <a:rPr lang="en-US" smtClean="0"/>
              <a:pPr/>
              <a:t>4/11/2018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887A7E7-0EF0-4F5A-BC53-1A294DA4FA1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CF0093-54F7-42B2-9742-852E0009ABEF}" type="datetimeFigureOut">
              <a:rPr lang="en-US" smtClean="0"/>
              <a:pPr/>
              <a:t>4/11/2018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887A7E7-0EF0-4F5A-BC53-1A294DA4FA1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CF0093-54F7-42B2-9742-852E0009ABEF}" type="datetimeFigureOut">
              <a:rPr lang="en-US" smtClean="0"/>
              <a:pPr/>
              <a:t>4/11/2018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887A7E7-0EF0-4F5A-BC53-1A294DA4FA1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1CF0093-54F7-42B2-9742-852E0009ABEF}" type="datetimeFigureOut">
              <a:rPr lang="en-US" smtClean="0"/>
              <a:pPr/>
              <a:t>4/11/2018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887A7E7-0EF0-4F5A-BC53-1A294DA4FA1E}"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1CF0093-54F7-42B2-9742-852E0009ABEF}" type="datetimeFigureOut">
              <a:rPr lang="en-US" smtClean="0"/>
              <a:pPr/>
              <a:t>4/11/2018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887A7E7-0EF0-4F5A-BC53-1A294DA4FA1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1CF0093-54F7-42B2-9742-852E0009ABEF}" type="datetimeFigureOut">
              <a:rPr lang="en-US" smtClean="0"/>
              <a:pPr/>
              <a:t>4/11/2018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887A7E7-0EF0-4F5A-BC53-1A294DA4FA1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1CF0093-54F7-42B2-9742-852E0009ABEF}" type="datetimeFigureOut">
              <a:rPr lang="en-US" smtClean="0"/>
              <a:pPr/>
              <a:t>4/11/2018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887A7E7-0EF0-4F5A-BC53-1A294DA4FA1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1CF0093-54F7-42B2-9742-852E0009ABEF}" type="datetimeFigureOut">
              <a:rPr lang="en-US" smtClean="0"/>
              <a:pPr/>
              <a:t>4/11/2018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887A7E7-0EF0-4F5A-BC53-1A294DA4FA1E}"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1CF0093-54F7-42B2-9742-852E0009ABEF}" type="datetimeFigureOut">
              <a:rPr lang="en-US" smtClean="0"/>
              <a:pPr/>
              <a:t>4/11/2018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887A7E7-0EF0-4F5A-BC53-1A294DA4FA1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61CF0093-54F7-42B2-9742-852E0009ABEF}" type="datetimeFigureOut">
              <a:rPr lang="en-US" smtClean="0"/>
              <a:pPr/>
              <a:t>4/11/2018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887A7E7-0EF0-4F5A-BC53-1A294DA4FA1E}"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1CF0093-54F7-42B2-9742-852E0009ABEF}" type="datetimeFigureOut">
              <a:rPr lang="en-US" smtClean="0"/>
              <a:pPr/>
              <a:t>4/11/2018</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887A7E7-0EF0-4F5A-BC53-1A294DA4FA1E}"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533400"/>
            <a:ext cx="6934200" cy="1066800"/>
          </a:xfrm>
        </p:spPr>
        <p:txBody>
          <a:bodyPr>
            <a:normAutofit fontScale="90000"/>
          </a:bodyPr>
          <a:lstStyle/>
          <a:p>
            <a:pPr algn="ctr"/>
            <a:r>
              <a:rPr lang="en-US" sz="4000" u="sng" dirty="0" smtClean="0">
                <a:latin typeface="Cambria" pitchFamily="18" charset="0"/>
              </a:rPr>
              <a:t>Active </a:t>
            </a:r>
            <a:r>
              <a:rPr lang="en-US" sz="4000" u="sng" dirty="0">
                <a:latin typeface="Cambria" pitchFamily="18" charset="0"/>
              </a:rPr>
              <a:t>and Passive </a:t>
            </a:r>
            <a:r>
              <a:rPr lang="en-US" sz="4000" u="sng" dirty="0" smtClean="0">
                <a:latin typeface="Cambria" pitchFamily="18" charset="0"/>
              </a:rPr>
              <a:t>Voice</a:t>
            </a:r>
            <a:r>
              <a:rPr lang="en-US" sz="3600" dirty="0" smtClean="0">
                <a:latin typeface="Cambria" pitchFamily="18" charset="0"/>
              </a:rPr>
              <a:t/>
            </a:r>
            <a:br>
              <a:rPr lang="en-US" sz="3600" dirty="0" smtClean="0">
                <a:latin typeface="Cambria" pitchFamily="18" charset="0"/>
              </a:rPr>
            </a:br>
            <a:endParaRPr lang="en-US" sz="3600" dirty="0"/>
          </a:p>
        </p:txBody>
      </p:sp>
      <p:sp>
        <p:nvSpPr>
          <p:cNvPr id="3" name="Subtitle 2"/>
          <p:cNvSpPr>
            <a:spLocks noGrp="1"/>
          </p:cNvSpPr>
          <p:nvPr>
            <p:ph type="subTitle" idx="1"/>
          </p:nvPr>
        </p:nvSpPr>
        <p:spPr>
          <a:xfrm>
            <a:off x="1295400" y="1447800"/>
            <a:ext cx="7406640" cy="5181600"/>
          </a:xfrm>
        </p:spPr>
        <p:txBody>
          <a:bodyPr>
            <a:normAutofit lnSpcReduction="10000"/>
          </a:bodyPr>
          <a:lstStyle/>
          <a:p>
            <a:endParaRPr lang="en-US" sz="2000" dirty="0" smtClean="0"/>
          </a:p>
          <a:p>
            <a:pPr>
              <a:buFont typeface="Arial" pitchFamily="34" charset="0"/>
              <a:buChar char="•"/>
            </a:pPr>
            <a:r>
              <a:rPr lang="en-US" sz="2000" b="1" i="1" dirty="0" smtClean="0">
                <a:latin typeface="Cambria" pitchFamily="18" charset="0"/>
              </a:rPr>
              <a:t>Active Voice</a:t>
            </a:r>
            <a:r>
              <a:rPr lang="en-US" sz="2000" dirty="0" smtClean="0">
                <a:latin typeface="Cambria" pitchFamily="18" charset="0"/>
              </a:rPr>
              <a:t>: A verb is in the Active Voice when its forms shows that the person or thing denoted by the </a:t>
            </a:r>
            <a:r>
              <a:rPr lang="en-US" sz="2000" b="1" dirty="0" smtClean="0">
                <a:latin typeface="Cambria" pitchFamily="18" charset="0"/>
              </a:rPr>
              <a:t>subject does something </a:t>
            </a:r>
            <a:r>
              <a:rPr lang="en-US" sz="2000" dirty="0" smtClean="0">
                <a:latin typeface="Cambria" pitchFamily="18" charset="0"/>
              </a:rPr>
              <a:t>or in other words is the </a:t>
            </a:r>
            <a:r>
              <a:rPr lang="en-US" sz="2000" b="1" dirty="0" smtClean="0">
                <a:latin typeface="Cambria" pitchFamily="18" charset="0"/>
              </a:rPr>
              <a:t>doer of the action</a:t>
            </a:r>
            <a:r>
              <a:rPr lang="en-US" sz="2000" dirty="0" smtClean="0">
                <a:latin typeface="Cambria" pitchFamily="18" charset="0"/>
              </a:rPr>
              <a:t>.</a:t>
            </a:r>
          </a:p>
          <a:p>
            <a:pPr>
              <a:buFont typeface="Arial" pitchFamily="34" charset="0"/>
              <a:buChar char="•"/>
            </a:pPr>
            <a:r>
              <a:rPr lang="en-US" sz="2000" dirty="0" smtClean="0">
                <a:latin typeface="Cambria" pitchFamily="18" charset="0"/>
              </a:rPr>
              <a:t>The Active Voice is so called because the person denoted by the way </a:t>
            </a:r>
            <a:r>
              <a:rPr lang="en-US" sz="2000" b="1" dirty="0" smtClean="0">
                <a:latin typeface="Cambria" pitchFamily="18" charset="0"/>
              </a:rPr>
              <a:t>subject acts</a:t>
            </a:r>
            <a:r>
              <a:rPr lang="en-US" sz="2000" dirty="0" smtClean="0">
                <a:latin typeface="Cambria" pitchFamily="18" charset="0"/>
              </a:rPr>
              <a:t>.</a:t>
            </a:r>
          </a:p>
          <a:p>
            <a:endParaRPr lang="en-US" sz="2000" dirty="0" smtClean="0">
              <a:latin typeface="Cambria" pitchFamily="18" charset="0"/>
            </a:endParaRPr>
          </a:p>
          <a:p>
            <a:r>
              <a:rPr lang="en-US" sz="2000" b="1" i="1" dirty="0" smtClean="0">
                <a:latin typeface="Cambria" pitchFamily="18" charset="0"/>
              </a:rPr>
              <a:t>Passive Voice</a:t>
            </a:r>
            <a:r>
              <a:rPr lang="en-US" sz="2000" dirty="0" smtClean="0">
                <a:latin typeface="Cambria" pitchFamily="18" charset="0"/>
              </a:rPr>
              <a:t>: A verb is in the Passive Voice when its form shows that something is </a:t>
            </a:r>
            <a:r>
              <a:rPr lang="en-US" sz="2000" b="1" dirty="0" smtClean="0">
                <a:latin typeface="Cambria" pitchFamily="18" charset="0"/>
              </a:rPr>
              <a:t>done to the person </a:t>
            </a:r>
            <a:r>
              <a:rPr lang="en-US" sz="2000" dirty="0" smtClean="0">
                <a:latin typeface="Cambria" pitchFamily="18" charset="0"/>
              </a:rPr>
              <a:t>or thing denoted </a:t>
            </a:r>
            <a:r>
              <a:rPr lang="en-US" sz="2000" b="1" dirty="0" smtClean="0">
                <a:latin typeface="Cambria" pitchFamily="18" charset="0"/>
              </a:rPr>
              <a:t>by the subject.</a:t>
            </a:r>
          </a:p>
          <a:p>
            <a:r>
              <a:rPr lang="en-US" sz="2000" dirty="0" smtClean="0">
                <a:latin typeface="Cambria" pitchFamily="18" charset="0"/>
              </a:rPr>
              <a:t>The Passive Voice is called so because the person or thing denoted by the subject is not Active but </a:t>
            </a:r>
            <a:r>
              <a:rPr lang="en-US" sz="2000" b="1" dirty="0" smtClean="0">
                <a:latin typeface="Cambria" pitchFamily="18" charset="0"/>
              </a:rPr>
              <a:t>Passive, that is, suffers or receives some action.</a:t>
            </a:r>
          </a:p>
          <a:p>
            <a:r>
              <a:rPr lang="en-US" sz="2000" dirty="0" smtClean="0"/>
              <a:t>Note: </a:t>
            </a:r>
            <a:r>
              <a:rPr lang="en-US" sz="1600" dirty="0" smtClean="0"/>
              <a:t>This is an active sentence because the person or thing that does the verb comes first (subject), followed by the verb, and finally the object (the person or thing that the action happens to)</a:t>
            </a:r>
          </a:p>
          <a:p>
            <a:endParaRPr lang="en-US" sz="2000" b="1" dirty="0" smtClean="0"/>
          </a:p>
          <a:p>
            <a:pPr>
              <a:buFont typeface="Arial" pitchFamily="34" charset="0"/>
              <a:buChar char="•"/>
            </a:pP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u="sng" dirty="0" smtClean="0"/>
              <a:t>Examples of Active and Passive voice</a:t>
            </a:r>
            <a:endParaRPr lang="en-US" sz="3600" u="sng" dirty="0"/>
          </a:p>
        </p:txBody>
      </p:sp>
      <p:sp>
        <p:nvSpPr>
          <p:cNvPr id="3" name="Content Placeholder 2"/>
          <p:cNvSpPr>
            <a:spLocks noGrp="1"/>
          </p:cNvSpPr>
          <p:nvPr>
            <p:ph idx="1"/>
          </p:nvPr>
        </p:nvSpPr>
        <p:spPr>
          <a:xfrm>
            <a:off x="1435608" y="1447800"/>
            <a:ext cx="7498080" cy="5105400"/>
          </a:xfrm>
        </p:spPr>
        <p:txBody>
          <a:bodyPr>
            <a:normAutofit/>
          </a:bodyPr>
          <a:lstStyle/>
          <a:p>
            <a:pPr>
              <a:buNone/>
            </a:pPr>
            <a:r>
              <a:rPr lang="en-US" sz="2000" dirty="0" smtClean="0">
                <a:latin typeface="Cambria" pitchFamily="18" charset="0"/>
              </a:rPr>
              <a:t>1.</a:t>
            </a:r>
          </a:p>
          <a:p>
            <a:r>
              <a:rPr lang="en-US" sz="2200" dirty="0" smtClean="0">
                <a:latin typeface="Cambria" pitchFamily="18" charset="0"/>
              </a:rPr>
              <a:t>Active Voice: Raghav helps Hari</a:t>
            </a:r>
          </a:p>
          <a:p>
            <a:pPr>
              <a:buNone/>
            </a:pPr>
            <a:r>
              <a:rPr lang="en-US" sz="2000" dirty="0" smtClean="0">
                <a:latin typeface="Cambria" pitchFamily="18" charset="0"/>
              </a:rPr>
              <a:t>	</a:t>
            </a:r>
            <a:r>
              <a:rPr lang="en-US" sz="1600" dirty="0" smtClean="0">
                <a:latin typeface="Cambria" pitchFamily="18" charset="0"/>
              </a:rPr>
              <a:t>(The above sentence is in Active Voice as the doer or the agent has performed an activity on or upon the passive agent)</a:t>
            </a:r>
          </a:p>
          <a:p>
            <a:r>
              <a:rPr lang="en-US" sz="2200" dirty="0" smtClean="0">
                <a:latin typeface="Cambria" pitchFamily="18" charset="0"/>
              </a:rPr>
              <a:t>Passive Voice: Hari is helped by Raghav</a:t>
            </a:r>
          </a:p>
          <a:p>
            <a:pPr>
              <a:buNone/>
            </a:pPr>
            <a:r>
              <a:rPr lang="en-US" sz="2000" dirty="0" smtClean="0">
                <a:latin typeface="Cambria" pitchFamily="18" charset="0"/>
              </a:rPr>
              <a:t>	</a:t>
            </a:r>
            <a:r>
              <a:rPr lang="en-US" sz="1600" dirty="0" smtClean="0">
                <a:latin typeface="Cambria" pitchFamily="18" charset="0"/>
              </a:rPr>
              <a:t>(here the sentence is in Passive Voice as suffers some action from the doer)</a:t>
            </a:r>
          </a:p>
          <a:p>
            <a:pPr>
              <a:buNone/>
            </a:pPr>
            <a:r>
              <a:rPr lang="en-US" sz="2000" dirty="0" smtClean="0">
                <a:latin typeface="Cambria" pitchFamily="18" charset="0"/>
              </a:rPr>
              <a:t>2.</a:t>
            </a:r>
          </a:p>
          <a:p>
            <a:r>
              <a:rPr lang="en-US" sz="2000" dirty="0" smtClean="0">
                <a:latin typeface="Cambria" pitchFamily="18" charset="0"/>
              </a:rPr>
              <a:t> </a:t>
            </a:r>
            <a:r>
              <a:rPr lang="en-US" sz="2200" dirty="0" smtClean="0">
                <a:latin typeface="Cambria" pitchFamily="18" charset="0"/>
              </a:rPr>
              <a:t>Passive Voice: The wall is being made by the mason.</a:t>
            </a:r>
          </a:p>
          <a:p>
            <a:pPr>
              <a:buNone/>
            </a:pPr>
            <a:r>
              <a:rPr lang="en-US" sz="1600" dirty="0" smtClean="0">
                <a:latin typeface="Cambria" pitchFamily="18" charset="0"/>
              </a:rPr>
              <a:t>	(Here, the doer’s performance is after the passive agent or the thing upon which an activity is done. Here the wall suffers some action done by the mason. Therefore, it is a Passive Voice)</a:t>
            </a:r>
          </a:p>
          <a:p>
            <a:r>
              <a:rPr lang="en-US" sz="2200" dirty="0" smtClean="0">
                <a:latin typeface="Cambria" pitchFamily="18" charset="0"/>
              </a:rPr>
              <a:t>Active Voice: The mason is making the wall.</a:t>
            </a:r>
          </a:p>
          <a:p>
            <a:pPr>
              <a:buNone/>
            </a:pPr>
            <a:r>
              <a:rPr lang="en-US" sz="2000" dirty="0" smtClean="0">
                <a:latin typeface="Cambria" pitchFamily="18" charset="0"/>
              </a:rPr>
              <a:t>	</a:t>
            </a:r>
            <a:r>
              <a:rPr lang="en-US" sz="1600" dirty="0" smtClean="0">
                <a:latin typeface="Cambria" pitchFamily="18" charset="0"/>
              </a:rPr>
              <a:t>(Here, the doer or agent or subject comes first and his work is being made upon the wall. Therefore, the sentence is in Active Voice)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When to use Passive voice </a:t>
            </a:r>
            <a:endParaRPr lang="en-US" sz="4000" dirty="0"/>
          </a:p>
        </p:txBody>
      </p:sp>
      <p:sp>
        <p:nvSpPr>
          <p:cNvPr id="3" name="Content Placeholder 2"/>
          <p:cNvSpPr>
            <a:spLocks noGrp="1"/>
          </p:cNvSpPr>
          <p:nvPr>
            <p:ph idx="1"/>
          </p:nvPr>
        </p:nvSpPr>
        <p:spPr>
          <a:xfrm>
            <a:off x="1219200" y="1295400"/>
            <a:ext cx="7498080" cy="4953000"/>
          </a:xfrm>
        </p:spPr>
        <p:txBody>
          <a:bodyPr>
            <a:normAutofit/>
          </a:bodyPr>
          <a:lstStyle/>
          <a:p>
            <a:pPr>
              <a:buNone/>
            </a:pPr>
            <a:r>
              <a:rPr lang="en-US" sz="2400" dirty="0" smtClean="0">
                <a:latin typeface="Cambria" pitchFamily="18" charset="0"/>
              </a:rPr>
              <a:t>	</a:t>
            </a:r>
            <a:r>
              <a:rPr lang="en-US" sz="2000" i="1" dirty="0" smtClean="0">
                <a:latin typeface="Cambria" pitchFamily="18" charset="0"/>
              </a:rPr>
              <a:t>Although active voice is generally preferred in academic writing, passive voice is acceptable under certain conditions.</a:t>
            </a:r>
            <a:endParaRPr lang="en-US" sz="2400" i="1" dirty="0" smtClean="0">
              <a:latin typeface="Cambria" pitchFamily="18" charset="0"/>
            </a:endParaRPr>
          </a:p>
          <a:p>
            <a:r>
              <a:rPr lang="en-US" sz="2000" dirty="0" smtClean="0">
                <a:latin typeface="Cambria" pitchFamily="18" charset="0"/>
              </a:rPr>
              <a:t>Use passive voice to emphasize the receiver of the action instead of the doer</a:t>
            </a:r>
          </a:p>
          <a:p>
            <a:pPr>
              <a:buFont typeface="Wingdings" pitchFamily="2" charset="2"/>
              <a:buChar char="§"/>
            </a:pPr>
            <a:r>
              <a:rPr lang="en-US" sz="1600" dirty="0" smtClean="0">
                <a:latin typeface="Cambria" pitchFamily="18" charset="0"/>
              </a:rPr>
              <a:t>Quizzes are given regularly.</a:t>
            </a:r>
          </a:p>
          <a:p>
            <a:pPr>
              <a:buFont typeface="Wingdings" pitchFamily="2" charset="2"/>
              <a:buChar char="§"/>
            </a:pPr>
            <a:r>
              <a:rPr lang="en-US" sz="1600" dirty="0" smtClean="0">
                <a:latin typeface="Cambria" pitchFamily="18" charset="0"/>
              </a:rPr>
              <a:t>Grades for all students are averaged.</a:t>
            </a:r>
          </a:p>
          <a:p>
            <a:pPr>
              <a:buFont typeface="Wingdings" pitchFamily="2" charset="2"/>
              <a:buChar char="§"/>
            </a:pPr>
            <a:r>
              <a:rPr lang="en-US" sz="1600" dirty="0" smtClean="0">
                <a:latin typeface="Cambria" pitchFamily="18" charset="0"/>
              </a:rPr>
              <a:t>Questions are encouraged.</a:t>
            </a:r>
          </a:p>
          <a:p>
            <a:r>
              <a:rPr lang="en-US" sz="2000" dirty="0" smtClean="0">
                <a:latin typeface="Cambria" pitchFamily="18" charset="0"/>
              </a:rPr>
              <a:t>To keep the focus on the same subject through several sentences or paragraphs.</a:t>
            </a:r>
          </a:p>
          <a:p>
            <a:r>
              <a:rPr lang="en-US" sz="2000" dirty="0" smtClean="0">
                <a:latin typeface="Cambria" pitchFamily="18" charset="0"/>
              </a:rPr>
              <a:t>when we do not know who performed the action:</a:t>
            </a:r>
          </a:p>
          <a:p>
            <a:pPr>
              <a:buFont typeface="Wingdings" pitchFamily="2" charset="2"/>
              <a:buChar char="§"/>
            </a:pPr>
            <a:r>
              <a:rPr lang="en-US" sz="1600" dirty="0" smtClean="0">
                <a:latin typeface="Cambria" pitchFamily="18" charset="0"/>
              </a:rPr>
              <a:t>Ray's calculator was made in Germany</a:t>
            </a:r>
          </a:p>
          <a:p>
            <a:pPr>
              <a:buFont typeface="Wingdings" pitchFamily="2" charset="2"/>
              <a:buChar char="§"/>
            </a:pPr>
            <a:r>
              <a:rPr lang="en-US" sz="1600" dirty="0" smtClean="0">
                <a:latin typeface="Cambria" pitchFamily="18" charset="0"/>
              </a:rPr>
              <a:t>The answers have been filled in.</a:t>
            </a:r>
          </a:p>
          <a:p>
            <a:r>
              <a:rPr lang="en-US" sz="2000" dirty="0" smtClean="0"/>
              <a:t>When who or what causes the action is unknown or unimportant or obvious or 'people in general'</a:t>
            </a:r>
          </a:p>
          <a:p>
            <a:pPr>
              <a:buFont typeface="Arial" pitchFamily="34" charset="0"/>
              <a:buChar char="•"/>
            </a:pPr>
            <a:endParaRPr lang="en-US" sz="1800" dirty="0" smtClean="0">
              <a:latin typeface="Cambria" pitchFamily="18" charset="0"/>
            </a:endParaRP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and Passive voice</a:t>
            </a:r>
            <a:endParaRPr lang="en-US" dirty="0"/>
          </a:p>
        </p:txBody>
      </p:sp>
      <p:sp>
        <p:nvSpPr>
          <p:cNvPr id="3" name="Content Placeholder 2"/>
          <p:cNvSpPr>
            <a:spLocks noGrp="1"/>
          </p:cNvSpPr>
          <p:nvPr>
            <p:ph idx="1"/>
          </p:nvPr>
        </p:nvSpPr>
        <p:spPr/>
        <p:txBody>
          <a:bodyPr>
            <a:normAutofit/>
          </a:bodyPr>
          <a:lstStyle/>
          <a:p>
            <a:r>
              <a:rPr lang="en-US" sz="2000" dirty="0" smtClean="0"/>
              <a:t>when we do not wish to mention the doer of the action:</a:t>
            </a:r>
          </a:p>
          <a:p>
            <a:pPr marL="539496" indent="-457200">
              <a:buFont typeface="Wingdings" pitchFamily="2" charset="2"/>
              <a:buChar char="§"/>
            </a:pPr>
            <a:r>
              <a:rPr lang="en-US" sz="1800" dirty="0" smtClean="0"/>
              <a:t>Many problems have been ignored for too long.</a:t>
            </a:r>
          </a:p>
          <a:p>
            <a:pPr marL="539496" indent="-457200">
              <a:buFont typeface="Wingdings" pitchFamily="2" charset="2"/>
              <a:buChar char="§"/>
            </a:pPr>
            <a:r>
              <a:rPr lang="en-US" sz="1800" dirty="0" smtClean="0"/>
              <a:t>I was given some bad advice.</a:t>
            </a:r>
            <a:endParaRPr lang="en-US" dirty="0" smtClean="0"/>
          </a:p>
          <a:p>
            <a:r>
              <a:rPr lang="en-US" sz="2000" dirty="0" smtClean="0"/>
              <a:t>when we want to sound objective or avoid using the subject “I”: </a:t>
            </a:r>
          </a:p>
          <a:p>
            <a:pPr marL="596646" indent="-514350">
              <a:buFont typeface="Wingdings" pitchFamily="2" charset="2"/>
              <a:buChar char="§"/>
            </a:pPr>
            <a:r>
              <a:rPr lang="en-US" sz="1800" dirty="0" smtClean="0"/>
              <a:t>Active Voice: Studies have shown…</a:t>
            </a:r>
          </a:p>
          <a:p>
            <a:pPr marL="596646" indent="-514350">
              <a:buFont typeface="Wingdings" pitchFamily="2" charset="2"/>
              <a:buChar char="§"/>
            </a:pPr>
            <a:r>
              <a:rPr lang="en-US" sz="1800" dirty="0" smtClean="0"/>
              <a:t>Passive Voice: It is well known…</a:t>
            </a:r>
          </a:p>
          <a:p>
            <a:pPr marL="596646" indent="-514350">
              <a:buFont typeface="Wingdings" pitchFamily="2" charset="2"/>
              <a:buChar char="§"/>
            </a:pPr>
            <a:r>
              <a:rPr lang="en-US" sz="1800" dirty="0" smtClean="0"/>
              <a:t>It is assumed…</a:t>
            </a:r>
          </a:p>
          <a:p>
            <a:r>
              <a:rPr lang="en-US" sz="2000" dirty="0" smtClean="0"/>
              <a:t>In formal writing instead of using someone/ people/ they.</a:t>
            </a:r>
          </a:p>
          <a:p>
            <a:pPr marL="596646" indent="-514350"/>
            <a:r>
              <a:rPr lang="en-US" sz="2000" dirty="0" smtClean="0"/>
              <a:t>In order to put the new information at the end of the sentence to improve style</a:t>
            </a:r>
          </a:p>
          <a:p>
            <a:pPr marL="596646" indent="-514350"/>
            <a:r>
              <a:rPr lang="en-US" sz="2000" dirty="0" smtClean="0"/>
              <a:t>When the subject is very long.</a:t>
            </a:r>
          </a:p>
          <a:p>
            <a:pPr marL="596646" indent="-514350"/>
            <a:endParaRPr lang="en-US" sz="2000" dirty="0" smtClean="0"/>
          </a:p>
          <a:p>
            <a:pPr marL="596646" indent="-514350">
              <a:buNone/>
            </a:pPr>
            <a:r>
              <a:rPr lang="en-US" sz="2000" dirty="0" smtClean="0"/>
              <a:t>                                                Thank You..</a:t>
            </a:r>
            <a:endParaRPr lang="en-US"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44</TotalTime>
  <Words>279</Words>
  <Application>Microsoft Office PowerPoint</Application>
  <PresentationFormat>On-screen Show (4:3)</PresentationFormat>
  <Paragraphs>43</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Cambria</vt:lpstr>
      <vt:lpstr>Verdana</vt:lpstr>
      <vt:lpstr>Wingdings</vt:lpstr>
      <vt:lpstr>Wingdings 2</vt:lpstr>
      <vt:lpstr>Solstice</vt:lpstr>
      <vt:lpstr>Active and Passive Voice </vt:lpstr>
      <vt:lpstr>Examples of Active and Passive voice</vt:lpstr>
      <vt:lpstr>When to use Passive voice </vt:lpstr>
      <vt:lpstr>Active and Passive voice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Active and Passive Voice</dc:title>
  <dc:creator>user</dc:creator>
  <cp:lastModifiedBy>Windows User</cp:lastModifiedBy>
  <cp:revision>7</cp:revision>
  <dcterms:created xsi:type="dcterms:W3CDTF">2018-03-24T05:30:42Z</dcterms:created>
  <dcterms:modified xsi:type="dcterms:W3CDTF">2018-04-11T05:02:08Z</dcterms:modified>
</cp:coreProperties>
</file>